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ldx" ContentType="application/vnd.openxmlformats-officedocument.presentationml.slide"/>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1"/>
  </p:notesMasterIdLst>
  <p:sldIdLst>
    <p:sldId id="256" r:id="rId2"/>
    <p:sldId id="264" r:id="rId3"/>
    <p:sldId id="566" r:id="rId4"/>
    <p:sldId id="571" r:id="rId5"/>
    <p:sldId id="573" r:id="rId6"/>
    <p:sldId id="572" r:id="rId7"/>
    <p:sldId id="274" r:id="rId8"/>
    <p:sldId id="265" r:id="rId9"/>
    <p:sldId id="266" r:id="rId10"/>
    <p:sldId id="270" r:id="rId11"/>
    <p:sldId id="276" r:id="rId12"/>
    <p:sldId id="277" r:id="rId13"/>
    <p:sldId id="279" r:id="rId14"/>
    <p:sldId id="280" r:id="rId15"/>
    <p:sldId id="568" r:id="rId16"/>
    <p:sldId id="281" r:id="rId17"/>
    <p:sldId id="283" r:id="rId18"/>
    <p:sldId id="282" r:id="rId19"/>
    <p:sldId id="288"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A4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69514" autoAdjust="0"/>
  </p:normalViewPr>
  <p:slideViewPr>
    <p:cSldViewPr snapToGrid="0">
      <p:cViewPr varScale="1">
        <p:scale>
          <a:sx n="77" d="100"/>
          <a:sy n="77" d="100"/>
        </p:scale>
        <p:origin x="1836" y="7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AEA478-D9E3-494D-8850-BCC4676E2F5A}" type="datetimeFigureOut">
              <a:rPr lang="en-US" smtClean="0"/>
              <a:t>16-Jun-2025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EC927-0DF7-44AD-9FE2-7AB26092F9CF}" type="slidenum">
              <a:rPr lang="en-US" smtClean="0"/>
              <a:t>‹#›</a:t>
            </a:fld>
            <a:endParaRPr lang="en-US"/>
          </a:p>
        </p:txBody>
      </p:sp>
    </p:spTree>
    <p:extLst>
      <p:ext uri="{BB962C8B-B14F-4D97-AF65-F5344CB8AC3E}">
        <p14:creationId xmlns:p14="http://schemas.microsoft.com/office/powerpoint/2010/main" val="59666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a:t>
            </a:fld>
            <a:endParaRPr lang="en-US"/>
          </a:p>
        </p:txBody>
      </p:sp>
    </p:spTree>
    <p:extLst>
      <p:ext uri="{BB962C8B-B14F-4D97-AF65-F5344CB8AC3E}">
        <p14:creationId xmlns:p14="http://schemas.microsoft.com/office/powerpoint/2010/main" val="3104879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2</a:t>
            </a:fld>
            <a:endParaRPr lang="en-US"/>
          </a:p>
        </p:txBody>
      </p:sp>
    </p:spTree>
    <p:extLst>
      <p:ext uri="{BB962C8B-B14F-4D97-AF65-F5344CB8AC3E}">
        <p14:creationId xmlns:p14="http://schemas.microsoft.com/office/powerpoint/2010/main" val="170548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endParaRPr lang="en-GB" dirty="0"/>
          </a:p>
        </p:txBody>
      </p:sp>
      <p:sp>
        <p:nvSpPr>
          <p:cNvPr id="4" name="Slide Number Placeholder 3"/>
          <p:cNvSpPr>
            <a:spLocks noGrp="1"/>
          </p:cNvSpPr>
          <p:nvPr>
            <p:ph type="sldNum" sz="quarter" idx="5"/>
          </p:nvPr>
        </p:nvSpPr>
        <p:spPr/>
        <p:txBody>
          <a:bodyPr/>
          <a:lstStyle/>
          <a:p>
            <a:fld id="{C31EC927-0DF7-44AD-9FE2-7AB26092F9CF}" type="slidenum">
              <a:rPr lang="en-US" smtClean="0"/>
              <a:t>3</a:t>
            </a:fld>
            <a:endParaRPr lang="en-US"/>
          </a:p>
        </p:txBody>
      </p:sp>
    </p:spTree>
    <p:extLst>
      <p:ext uri="{BB962C8B-B14F-4D97-AF65-F5344CB8AC3E}">
        <p14:creationId xmlns:p14="http://schemas.microsoft.com/office/powerpoint/2010/main" val="822706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4</a:t>
            </a:fld>
            <a:endParaRPr lang="en-US"/>
          </a:p>
        </p:txBody>
      </p:sp>
    </p:spTree>
    <p:extLst>
      <p:ext uri="{BB962C8B-B14F-4D97-AF65-F5344CB8AC3E}">
        <p14:creationId xmlns:p14="http://schemas.microsoft.com/office/powerpoint/2010/main" val="4251231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5</a:t>
            </a:fld>
            <a:endParaRPr lang="en-US"/>
          </a:p>
        </p:txBody>
      </p:sp>
    </p:spTree>
    <p:extLst>
      <p:ext uri="{BB962C8B-B14F-4D97-AF65-F5344CB8AC3E}">
        <p14:creationId xmlns:p14="http://schemas.microsoft.com/office/powerpoint/2010/main" val="182677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6</a:t>
            </a:fld>
            <a:endParaRPr lang="en-US"/>
          </a:p>
        </p:txBody>
      </p:sp>
    </p:spTree>
    <p:extLst>
      <p:ext uri="{BB962C8B-B14F-4D97-AF65-F5344CB8AC3E}">
        <p14:creationId xmlns:p14="http://schemas.microsoft.com/office/powerpoint/2010/main" val="2112002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GB" dirty="0"/>
                  <a:t>We built a </a:t>
                </a:r>
                <a:r>
                  <a:rPr lang="en-GB" b="1" dirty="0"/>
                  <a:t>dataset </a:t>
                </a:r>
                <a:r>
                  <a:rPr lang="en-GB" dirty="0"/>
                  <a:t>(</a:t>
                </a:r>
                <a:r>
                  <a:rPr lang="en-GB" b="0" i="0">
                    <a:latin typeface="Cambria Math" panose="02040503050406030204" pitchFamily="18" charset="0"/>
                  </a:rPr>
                  <a:t>𝑁=102</a:t>
                </a:r>
                <a:r>
                  <a:rPr lang="en-GB" dirty="0"/>
                  <a:t>), its </a:t>
                </a:r>
                <a:r>
                  <a:rPr lang="en-GB" b="1" dirty="0"/>
                  <a:t>normalized</a:t>
                </a:r>
                <a:r>
                  <a:rPr lang="en-GB" dirty="0"/>
                  <a:t> </a:t>
                </a:r>
                <a:r>
                  <a:rPr lang="en-GB" b="1" dirty="0"/>
                  <a:t>costs</a:t>
                </a:r>
                <a:r>
                  <a:rPr lang="en-GB" dirty="0"/>
                  <a:t> as USD/ton reduced, country, year, stages covered in the supply chain, FLW levels (based on FAO database), GDP per capita, and the reference where it was taken from.</a:t>
                </a:r>
              </a:p>
              <a:p>
                <a:r>
                  <a:rPr lang="en-GB" b="1" dirty="0"/>
                  <a:t>Evidence</a:t>
                </a:r>
                <a:r>
                  <a:rPr lang="en-GB" dirty="0"/>
                  <a:t> at each </a:t>
                </a:r>
                <a:r>
                  <a:rPr lang="en-GB" b="1" dirty="0"/>
                  <a:t>stage</a:t>
                </a:r>
                <a:r>
                  <a:rPr lang="en-GB" dirty="0"/>
                  <a:t> seems to be </a:t>
                </a:r>
                <a:r>
                  <a:rPr lang="en-GB" b="1" dirty="0"/>
                  <a:t>proportional</a:t>
                </a:r>
                <a:r>
                  <a:rPr lang="en-GB" dirty="0"/>
                  <a:t> to how much each </a:t>
                </a:r>
                <a:r>
                  <a:rPr lang="en-GB" b="1" dirty="0"/>
                  <a:t>contributes</a:t>
                </a:r>
                <a:r>
                  <a:rPr lang="en-GB" dirty="0"/>
                  <a:t> to </a:t>
                </a:r>
                <a:r>
                  <a:rPr lang="en-GB" b="1" dirty="0"/>
                  <a:t>FLW</a:t>
                </a:r>
                <a:r>
                  <a:rPr lang="en-GB" dirty="0"/>
                  <a:t> (i.e., efforts and interest are mostly put where most FLW takes place).</a:t>
                </a:r>
              </a:p>
              <a:p>
                <a:pPr lvl="1"/>
                <a:r>
                  <a:rPr lang="en-GB" dirty="0"/>
                  <a:t>At stages </a:t>
                </a:r>
                <a:r>
                  <a:rPr lang="en-GB" b="1" dirty="0"/>
                  <a:t>S1-S3 LCC </a:t>
                </a:r>
                <a:r>
                  <a:rPr lang="en-GB" dirty="0"/>
                  <a:t>seems to be the </a:t>
                </a:r>
                <a:r>
                  <a:rPr lang="en-GB" b="1" dirty="0"/>
                  <a:t>gold standard</a:t>
                </a:r>
                <a:r>
                  <a:rPr lang="en-GB" dirty="0"/>
                  <a:t>.</a:t>
                </a:r>
              </a:p>
              <a:p>
                <a:r>
                  <a:rPr lang="en-GB" dirty="0"/>
                  <a:t>Costs and impacts </a:t>
                </a:r>
                <a:r>
                  <a:rPr lang="en-GB" b="1" dirty="0"/>
                  <a:t>differ</a:t>
                </a:r>
                <a:r>
                  <a:rPr lang="en-GB" dirty="0"/>
                  <a:t> across </a:t>
                </a:r>
                <a:r>
                  <a:rPr lang="en-GB" b="1" dirty="0"/>
                  <a:t>stages</a:t>
                </a:r>
                <a:r>
                  <a:rPr lang="en-GB" dirty="0"/>
                  <a:t>.</a:t>
                </a:r>
              </a:p>
              <a:p>
                <a:r>
                  <a:rPr lang="en-GB" dirty="0"/>
                  <a:t>Costs and impacts </a:t>
                </a:r>
                <a:r>
                  <a:rPr lang="en-GB" b="1" dirty="0"/>
                  <a:t>differ</a:t>
                </a:r>
                <a:r>
                  <a:rPr lang="en-GB" dirty="0"/>
                  <a:t> across </a:t>
                </a:r>
                <a:r>
                  <a:rPr lang="en-GB" b="1" dirty="0"/>
                  <a:t>countries</a:t>
                </a:r>
                <a:r>
                  <a:rPr lang="en-GB" dirty="0"/>
                  <a:t>/</a:t>
                </a:r>
                <a:r>
                  <a:rPr lang="en-GB" b="1" dirty="0"/>
                  <a:t>regions</a:t>
                </a:r>
                <a:r>
                  <a:rPr lang="en-GB" dirty="0"/>
                  <a:t>.</a:t>
                </a:r>
              </a:p>
              <a:p>
                <a:pPr lvl="1"/>
                <a:r>
                  <a:rPr lang="en-GB" b="1" dirty="0"/>
                  <a:t>Developed</a:t>
                </a:r>
                <a:r>
                  <a:rPr lang="en-GB" dirty="0"/>
                  <a:t> countries are mostly </a:t>
                </a:r>
                <a:r>
                  <a:rPr lang="en-GB" b="1" dirty="0"/>
                  <a:t>covered</a:t>
                </a:r>
                <a:r>
                  <a:rPr lang="en-GB" dirty="0"/>
                  <a:t>.</a:t>
                </a:r>
              </a:p>
              <a:p>
                <a:pPr lvl="1"/>
                <a:r>
                  <a:rPr lang="en-GB" b="1" dirty="0"/>
                  <a:t>Less/worse </a:t>
                </a:r>
                <a:r>
                  <a:rPr lang="en-GB" dirty="0"/>
                  <a:t>evidence in </a:t>
                </a:r>
                <a:r>
                  <a:rPr lang="en-GB" b="1" dirty="0"/>
                  <a:t>developing</a:t>
                </a:r>
                <a:r>
                  <a:rPr lang="en-GB" dirty="0"/>
                  <a:t> countries (mostly primary agriculture).</a:t>
                </a:r>
                <a:endParaRPr lang="en-GB" dirty="0">
                  <a:solidFill>
                    <a:srgbClr val="FF0000"/>
                  </a:solidFill>
                </a:endParaRPr>
              </a:p>
              <a:p>
                <a:pPr lvl="1"/>
                <a:r>
                  <a:rPr lang="en-GB" b="1" dirty="0"/>
                  <a:t>Privately-driven</a:t>
                </a:r>
                <a:r>
                  <a:rPr lang="en-GB" dirty="0"/>
                  <a:t> initiatives mostly in </a:t>
                </a:r>
                <a:r>
                  <a:rPr lang="en-GB" b="1" dirty="0"/>
                  <a:t>developed</a:t>
                </a:r>
                <a:r>
                  <a:rPr lang="en-GB" dirty="0"/>
                  <a:t> countries. </a:t>
                </a:r>
                <a:r>
                  <a:rPr lang="en-GB" b="1" dirty="0"/>
                  <a:t>Publicly-driven</a:t>
                </a:r>
                <a:r>
                  <a:rPr lang="en-GB" dirty="0"/>
                  <a:t> initiatives mostly in </a:t>
                </a:r>
                <a:r>
                  <a:rPr lang="en-GB" b="1" dirty="0"/>
                  <a:t>developing</a:t>
                </a:r>
                <a:r>
                  <a:rPr lang="en-GB" dirty="0"/>
                  <a:t> countries.</a:t>
                </a:r>
              </a:p>
              <a:p>
                <a:endParaRPr lang="en-US" dirty="0"/>
              </a:p>
            </p:txBody>
          </p:sp>
        </mc:Fallback>
      </mc:AlternateContent>
      <p:sp>
        <p:nvSpPr>
          <p:cNvPr id="4" name="Slide Number Placeholder 3"/>
          <p:cNvSpPr>
            <a:spLocks noGrp="1"/>
          </p:cNvSpPr>
          <p:nvPr>
            <p:ph type="sldNum" sz="quarter" idx="5"/>
          </p:nvPr>
        </p:nvSpPr>
        <p:spPr/>
        <p:txBody>
          <a:bodyPr/>
          <a:lstStyle/>
          <a:p>
            <a:fld id="{C31EC927-0DF7-44AD-9FE2-7AB26092F9CF}" type="slidenum">
              <a:rPr lang="en-US" smtClean="0"/>
              <a:t>7</a:t>
            </a:fld>
            <a:endParaRPr lang="en-US"/>
          </a:p>
        </p:txBody>
      </p:sp>
    </p:spTree>
    <p:extLst>
      <p:ext uri="{BB962C8B-B14F-4D97-AF65-F5344CB8AC3E}">
        <p14:creationId xmlns:p14="http://schemas.microsoft.com/office/powerpoint/2010/main" val="3594966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8</a:t>
            </a:fld>
            <a:endParaRPr lang="en-US"/>
          </a:p>
        </p:txBody>
      </p:sp>
    </p:spTree>
    <p:extLst>
      <p:ext uri="{BB962C8B-B14F-4D97-AF65-F5344CB8AC3E}">
        <p14:creationId xmlns:p14="http://schemas.microsoft.com/office/powerpoint/2010/main" val="375528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9</a:t>
            </a:fld>
            <a:endParaRPr lang="en-US"/>
          </a:p>
        </p:txBody>
      </p:sp>
    </p:spTree>
    <p:extLst>
      <p:ext uri="{BB962C8B-B14F-4D97-AF65-F5344CB8AC3E}">
        <p14:creationId xmlns:p14="http://schemas.microsoft.com/office/powerpoint/2010/main" val="2506193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a:p>
            <a:endParaRPr lang="en-US" sz="1200" dirty="0"/>
          </a:p>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10</a:t>
            </a:fld>
            <a:endParaRPr lang="en-US"/>
          </a:p>
        </p:txBody>
      </p:sp>
    </p:spTree>
    <p:extLst>
      <p:ext uri="{BB962C8B-B14F-4D97-AF65-F5344CB8AC3E}">
        <p14:creationId xmlns:p14="http://schemas.microsoft.com/office/powerpoint/2010/main" val="3949015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11</a:t>
            </a:fld>
            <a:endParaRPr lang="en-US"/>
          </a:p>
        </p:txBody>
      </p:sp>
    </p:spTree>
    <p:extLst>
      <p:ext uri="{BB962C8B-B14F-4D97-AF65-F5344CB8AC3E}">
        <p14:creationId xmlns:p14="http://schemas.microsoft.com/office/powerpoint/2010/main" val="1405548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12</a:t>
            </a:fld>
            <a:endParaRPr lang="en-US"/>
          </a:p>
        </p:txBody>
      </p:sp>
    </p:spTree>
    <p:extLst>
      <p:ext uri="{BB962C8B-B14F-4D97-AF65-F5344CB8AC3E}">
        <p14:creationId xmlns:p14="http://schemas.microsoft.com/office/powerpoint/2010/main" val="3175952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just">
                  <a:lnSpc>
                    <a:spcPct val="107000"/>
                  </a:lnSpc>
                  <a:spcAft>
                    <a:spcPts val="800"/>
                  </a:spcAft>
                </a:pPr>
                <a:endParaRPr lang="en-US" dirty="0"/>
              </a:p>
            </p:txBody>
          </p:sp>
        </mc:Choice>
        <mc:Fallback xmlns="">
          <p:sp>
            <p:nvSpPr>
              <p:cNvPr id="3" name="Notes Placeholder 2"/>
              <p:cNvSpPr>
                <a:spLocks noGrp="1"/>
              </p:cNvSpPr>
              <p:nvPr>
                <p:ph type="body" idx="1"/>
              </p:nvPr>
            </p:nvSpPr>
            <p:spPr/>
            <p:txBody>
              <a:bodyPr/>
              <a:lstStyle/>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initial costs estimates were included in the consumer price equation of the model, converted metrically to be expressed in terms of tons consumed, and adjusted to the price of each commodity relative to a general price index to generate effects of similar magnitude on the demand for each of them.</a:t>
                </a:r>
              </a:p>
              <a:p>
                <a:pPr algn="just">
                  <a:lnSpc>
                    <a:spcPct val="107000"/>
                  </a:lnSpc>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In addition, each year, the cost estimates specific to each country and region are adjusted by the coefficient </a:t>
                </a:r>
                <a:r>
                  <a:rPr lang="en-GB" sz="1800" i="0">
                    <a:effectLst/>
                    <a:latin typeface="Cambria Math" panose="02040503050406030204" pitchFamily="18" charset="0"/>
                    <a:ea typeface="Arial" panose="020B0604020202020204" pitchFamily="34" charset="0"/>
                    <a:cs typeface="Times New Roman" panose="02020603050405020304" pitchFamily="18" charset="0"/>
                  </a:rPr>
                  <a:t>𝛽</a:t>
                </a:r>
                <a:r>
                  <a:rPr lang="en-US" sz="1800" i="0">
                    <a:effectLst/>
                    <a:latin typeface="Cambria Math" panose="02040503050406030204" pitchFamily="18" charset="0"/>
                    <a:ea typeface="Arial" panose="020B0604020202020204" pitchFamily="34" charset="0"/>
                    <a:cs typeface="Times New Roman" panose="02020603050405020304" pitchFamily="18" charset="0"/>
                  </a:rPr>
                  <a:t> ̂</a:t>
                </a:r>
                <a:r>
                  <a:rPr lang="en-US" sz="18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1800" dirty="0">
                    <a:effectLst/>
                    <a:latin typeface="Calibri" panose="020F0502020204030204" pitchFamily="34" charset="0"/>
                    <a:ea typeface="Calibri" panose="020F0502020204030204" pitchFamily="34" charset="0"/>
                    <a:cs typeface="Times New Roman" panose="02020603050405020304" pitchFamily="18" charset="0"/>
                  </a:rPr>
                  <a:t> of semi-elasticity presented in the previous section considering the percentage reduction in FLW with respect to the previous year and increased accordingly.</a:t>
                </a:r>
              </a:p>
              <a:p>
                <a:endParaRPr lang="en-US" dirty="0"/>
              </a:p>
            </p:txBody>
          </p:sp>
        </mc:Fallback>
      </mc:AlternateContent>
      <p:sp>
        <p:nvSpPr>
          <p:cNvPr id="4" name="Slide Number Placeholder 3"/>
          <p:cNvSpPr>
            <a:spLocks noGrp="1"/>
          </p:cNvSpPr>
          <p:nvPr>
            <p:ph type="sldNum" sz="quarter" idx="5"/>
          </p:nvPr>
        </p:nvSpPr>
        <p:spPr/>
        <p:txBody>
          <a:bodyPr/>
          <a:lstStyle/>
          <a:p>
            <a:fld id="{C31EC927-0DF7-44AD-9FE2-7AB26092F9CF}" type="slidenum">
              <a:rPr lang="en-US" smtClean="0"/>
              <a:t>13</a:t>
            </a:fld>
            <a:endParaRPr lang="en-US"/>
          </a:p>
        </p:txBody>
      </p:sp>
    </p:spTree>
    <p:extLst>
      <p:ext uri="{BB962C8B-B14F-4D97-AF65-F5344CB8AC3E}">
        <p14:creationId xmlns:p14="http://schemas.microsoft.com/office/powerpoint/2010/main" val="1645871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14</a:t>
            </a:fld>
            <a:endParaRPr lang="en-US"/>
          </a:p>
        </p:txBody>
      </p:sp>
    </p:spTree>
    <p:extLst>
      <p:ext uri="{BB962C8B-B14F-4D97-AF65-F5344CB8AC3E}">
        <p14:creationId xmlns:p14="http://schemas.microsoft.com/office/powerpoint/2010/main" val="2763841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15</a:t>
            </a:fld>
            <a:endParaRPr lang="en-US"/>
          </a:p>
        </p:txBody>
      </p:sp>
    </p:spTree>
    <p:extLst>
      <p:ext uri="{BB962C8B-B14F-4D97-AF65-F5344CB8AC3E}">
        <p14:creationId xmlns:p14="http://schemas.microsoft.com/office/powerpoint/2010/main" val="29388801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C31EC927-0DF7-44AD-9FE2-7AB26092F9CF}" type="slidenum">
              <a:rPr lang="en-US" smtClean="0"/>
              <a:t>16</a:t>
            </a:fld>
            <a:endParaRPr lang="en-US"/>
          </a:p>
        </p:txBody>
      </p:sp>
    </p:spTree>
    <p:extLst>
      <p:ext uri="{BB962C8B-B14F-4D97-AF65-F5344CB8AC3E}">
        <p14:creationId xmlns:p14="http://schemas.microsoft.com/office/powerpoint/2010/main" val="3716694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C31EC927-0DF7-44AD-9FE2-7AB26092F9CF}" type="slidenum">
              <a:rPr lang="en-US" smtClean="0"/>
              <a:t>17</a:t>
            </a:fld>
            <a:endParaRPr lang="en-US"/>
          </a:p>
        </p:txBody>
      </p:sp>
    </p:spTree>
    <p:extLst>
      <p:ext uri="{BB962C8B-B14F-4D97-AF65-F5344CB8AC3E}">
        <p14:creationId xmlns:p14="http://schemas.microsoft.com/office/powerpoint/2010/main" val="3089692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1EC927-0DF7-44AD-9FE2-7AB26092F9CF}" type="slidenum">
              <a:rPr lang="en-US" smtClean="0"/>
              <a:t>18</a:t>
            </a:fld>
            <a:endParaRPr lang="en-US"/>
          </a:p>
        </p:txBody>
      </p:sp>
    </p:spTree>
    <p:extLst>
      <p:ext uri="{BB962C8B-B14F-4D97-AF65-F5344CB8AC3E}">
        <p14:creationId xmlns:p14="http://schemas.microsoft.com/office/powerpoint/2010/main" val="722062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88000" y="2628509"/>
            <a:ext cx="3504000" cy="4229631"/>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9"/>
            <a:ext cx="3504000" cy="4229631"/>
          </a:xfrm>
          <a:prstGeom prst="rect">
            <a:avLst/>
          </a:prstGeom>
        </p:spPr>
      </p:pic>
      <p:sp>
        <p:nvSpPr>
          <p:cNvPr id="8" name="Title 7"/>
          <p:cNvSpPr>
            <a:spLocks noGrp="1"/>
          </p:cNvSpPr>
          <p:nvPr>
            <p:ph type="ctrTitle" hasCustomPrompt="1"/>
          </p:nvPr>
        </p:nvSpPr>
        <p:spPr>
          <a:xfrm>
            <a:off x="1824000" y="2480400"/>
            <a:ext cx="84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a:t>Click to edit Presentation title</a:t>
            </a:r>
          </a:p>
        </p:txBody>
      </p:sp>
      <p:sp>
        <p:nvSpPr>
          <p:cNvPr id="9" name="Subtitle 8"/>
          <p:cNvSpPr>
            <a:spLocks noGrp="1"/>
          </p:cNvSpPr>
          <p:nvPr>
            <p:ph type="subTitle" idx="1" hasCustomPrompt="1"/>
          </p:nvPr>
        </p:nvSpPr>
        <p:spPr>
          <a:xfrm>
            <a:off x="1824000" y="3805200"/>
            <a:ext cx="84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a:t>Click to </a:t>
            </a:r>
            <a:r>
              <a:rPr kumimoji="0" lang="fr-FR" dirty="0" err="1"/>
              <a:t>edit</a:t>
            </a:r>
            <a:r>
              <a:rPr kumimoji="0" lang="fr-FR" dirty="0"/>
              <a:t> </a:t>
            </a:r>
            <a:r>
              <a:rPr kumimoji="0" lang="fr-FR" dirty="0" err="1"/>
              <a:t>Subtitle</a:t>
            </a:r>
            <a:endParaRPr kumimoji="0" lang="en-US" dirty="0"/>
          </a:p>
        </p:txBody>
      </p:sp>
      <p:pic>
        <p:nvPicPr>
          <p:cNvPr id="37" name="Image 11"/>
          <p:cNvPicPr>
            <a:picLocks noChangeAspect="1"/>
          </p:cNvPicPr>
          <p:nvPr/>
        </p:nvPicPr>
        <p:blipFill>
          <a:blip r:embed="rId3" cstate="print"/>
          <a:stretch>
            <a:fillRect/>
          </a:stretch>
        </p:blipFill>
        <p:spPr>
          <a:xfrm>
            <a:off x="681601" y="432000"/>
            <a:ext cx="923076" cy="1440000"/>
          </a:xfrm>
          <a:prstGeom prst="rect">
            <a:avLst/>
          </a:prstGeom>
        </p:spPr>
      </p:pic>
      <p:sp>
        <p:nvSpPr>
          <p:cNvPr id="12"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9470F67B-A8B4-4A0E-8F3B-79C6D5773503}" type="datetimeFigureOut">
              <a:rPr lang="en-US" smtClean="0"/>
              <a:t>16-Jun-2025</a:t>
            </a:fld>
            <a:endParaRPr lang="en-US"/>
          </a:p>
        </p:txBody>
      </p:sp>
      <p:sp>
        <p:nvSpPr>
          <p:cNvPr id="13"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US"/>
          </a:p>
        </p:txBody>
      </p:sp>
      <p:pic>
        <p:nvPicPr>
          <p:cNvPr id="10"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2000" y="6055201"/>
            <a:ext cx="2323200" cy="578821"/>
          </a:xfrm>
          <a:prstGeom prst="rect">
            <a:avLst/>
          </a:prstGeom>
        </p:spPr>
      </p:pic>
    </p:spTree>
    <p:extLst>
      <p:ext uri="{BB962C8B-B14F-4D97-AF65-F5344CB8AC3E}">
        <p14:creationId xmlns:p14="http://schemas.microsoft.com/office/powerpoint/2010/main" val="88215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8"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9470F67B-A8B4-4A0E-8F3B-79C6D5773503}" type="datetimeFigureOut">
              <a:rPr lang="en-US" smtClean="0"/>
              <a:t>16-Jun-2025</a:t>
            </a:fld>
            <a:endParaRPr lang="en-US"/>
          </a:p>
        </p:txBody>
      </p:sp>
      <p:sp>
        <p:nvSpPr>
          <p:cNvPr id="9"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US"/>
          </a:p>
        </p:txBody>
      </p:sp>
      <p:sp>
        <p:nvSpPr>
          <p:cNvPr id="10"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5C32F66C-5A5A-4417-AB2A-15695E0D0210}" type="slidenum">
              <a:rPr lang="en-US" smtClean="0"/>
              <a:t>‹#›</a:t>
            </a:fld>
            <a:endParaRPr lang="en-US"/>
          </a:p>
        </p:txBody>
      </p:sp>
      <p:sp>
        <p:nvSpPr>
          <p:cNvPr id="11" name="Title Placeholder 1"/>
          <p:cNvSpPr>
            <a:spLocks noGrp="1"/>
          </p:cNvSpPr>
          <p:nvPr>
            <p:ph type="title" hasCustomPrompt="1"/>
          </p:nvPr>
        </p:nvSpPr>
        <p:spPr>
          <a:xfrm>
            <a:off x="1440000" y="237600"/>
            <a:ext cx="9888000" cy="1022400"/>
          </a:xfrm>
          <a:prstGeom prst="rect">
            <a:avLst/>
          </a:prstGeom>
        </p:spPr>
        <p:txBody>
          <a:bodyPr vert="horz" lIns="91440" tIns="45720" rIns="91440" bIns="45720" rtlCol="0" anchor="ctr">
            <a:noAutofit/>
          </a:bodyPr>
          <a:lstStyle>
            <a:lvl1pPr>
              <a:defRPr/>
            </a:lvl1pPr>
          </a:lstStyle>
          <a:p>
            <a:r>
              <a:rPr lang="en-US" dirty="0"/>
              <a:t>Click to edit Slide title</a:t>
            </a:r>
            <a:br>
              <a:rPr lang="en-US" dirty="0"/>
            </a:br>
            <a:r>
              <a:rPr lang="en-US" dirty="0"/>
              <a:t>Slide title can be extended to two lines</a:t>
            </a:r>
          </a:p>
        </p:txBody>
      </p:sp>
    </p:spTree>
    <p:extLst>
      <p:ext uri="{BB962C8B-B14F-4D97-AF65-F5344CB8AC3E}">
        <p14:creationId xmlns:p14="http://schemas.microsoft.com/office/powerpoint/2010/main" val="1213152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10924801" y="5328000"/>
            <a:ext cx="1267209" cy="1530000"/>
          </a:xfrm>
          <a:prstGeom prst="rect">
            <a:avLst/>
          </a:prstGeom>
        </p:spPr>
      </p:pic>
      <p:pic>
        <p:nvPicPr>
          <p:cNvPr id="8" name="Image 7"/>
          <p:cNvPicPr>
            <a:picLocks noChangeAspect="1"/>
          </p:cNvPicPr>
          <p:nvPr/>
        </p:nvPicPr>
        <p:blipFill>
          <a:blip r:embed="rId3" cstate="print"/>
          <a:stretch>
            <a:fillRect/>
          </a:stretch>
        </p:blipFill>
        <p:spPr>
          <a:xfrm>
            <a:off x="772800" y="468000"/>
            <a:ext cx="923077" cy="1440000"/>
          </a:xfrm>
          <a:prstGeom prst="rect">
            <a:avLst/>
          </a:prstGeom>
        </p:spPr>
      </p:pic>
      <p:sp>
        <p:nvSpPr>
          <p:cNvPr id="9" name="Title 1"/>
          <p:cNvSpPr>
            <a:spLocks noGrp="1"/>
          </p:cNvSpPr>
          <p:nvPr>
            <p:ph type="title" hasCustomPrompt="1"/>
          </p:nvPr>
        </p:nvSpPr>
        <p:spPr>
          <a:xfrm>
            <a:off x="1680000" y="2928144"/>
            <a:ext cx="8832000" cy="1041311"/>
          </a:xfrm>
        </p:spPr>
        <p:txBody>
          <a:bodyPr anchor="ctr" anchorCtr="0">
            <a:spAutoFit/>
          </a:bodyPr>
          <a:lstStyle>
            <a:lvl1pPr algn="ctr">
              <a:lnSpc>
                <a:spcPts val="3700"/>
              </a:lnSpc>
              <a:defRPr sz="3700" b="0" i="0" cap="all" baseline="0">
                <a:solidFill>
                  <a:schemeClr val="bg1"/>
                </a:solidFill>
              </a:defRPr>
            </a:lvl1pPr>
          </a:lstStyle>
          <a:p>
            <a:r>
              <a:rPr lang="en-US" dirty="0"/>
              <a:t>Click to edit Section Header title</a:t>
            </a:r>
          </a:p>
        </p:txBody>
      </p:sp>
      <p:sp>
        <p:nvSpPr>
          <p:cNvPr id="10"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9470F67B-A8B4-4A0E-8F3B-79C6D5773503}" type="datetimeFigureOut">
              <a:rPr lang="en-US" smtClean="0"/>
              <a:t>16-Jun-2025</a:t>
            </a:fld>
            <a:endParaRPr lang="en-US"/>
          </a:p>
        </p:txBody>
      </p:sp>
      <p:sp>
        <p:nvSpPr>
          <p:cNvPr id="11"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US"/>
          </a:p>
        </p:txBody>
      </p:sp>
      <p:sp>
        <p:nvSpPr>
          <p:cNvPr id="12"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5C32F66C-5A5A-4417-AB2A-15695E0D0210}" type="slidenum">
              <a:rPr lang="en-US" smtClean="0"/>
              <a:t>‹#›</a:t>
            </a:fld>
            <a:endParaRPr lang="en-US"/>
          </a:p>
        </p:txBody>
      </p:sp>
    </p:spTree>
    <p:extLst>
      <p:ext uri="{BB962C8B-B14F-4D97-AF65-F5344CB8AC3E}">
        <p14:creationId xmlns:p14="http://schemas.microsoft.com/office/powerpoint/2010/main" val="2131463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51197-B56B-DC51-CFBE-27B1CF5432E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3673327-6158-9E93-59FE-202A3723E78F}"/>
              </a:ext>
            </a:extLst>
          </p:cNvPr>
          <p:cNvSpPr>
            <a:spLocks noGrp="1"/>
          </p:cNvSpPr>
          <p:nvPr>
            <p:ph type="dt" sz="half" idx="10"/>
          </p:nvPr>
        </p:nvSpPr>
        <p:spPr/>
        <p:txBody>
          <a:bodyPr/>
          <a:lstStyle/>
          <a:p>
            <a:fld id="{12BD24A9-487F-42AC-8F1F-6CF4D0F9BFF0}" type="datetimeFigureOut">
              <a:rPr lang="en-GB" smtClean="0"/>
              <a:t>16/06/2025</a:t>
            </a:fld>
            <a:endParaRPr lang="en-GB"/>
          </a:p>
        </p:txBody>
      </p:sp>
      <p:sp>
        <p:nvSpPr>
          <p:cNvPr id="4" name="Footer Placeholder 3">
            <a:extLst>
              <a:ext uri="{FF2B5EF4-FFF2-40B4-BE49-F238E27FC236}">
                <a16:creationId xmlns:a16="http://schemas.microsoft.com/office/drawing/2014/main" id="{6B8A32E8-1D14-E0E1-1CE2-080BBDC3F4B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E026343-FA49-C030-CF6D-832806C3BE59}"/>
              </a:ext>
            </a:extLst>
          </p:cNvPr>
          <p:cNvSpPr>
            <a:spLocks noGrp="1"/>
          </p:cNvSpPr>
          <p:nvPr>
            <p:ph type="sldNum" sz="quarter" idx="12"/>
          </p:nvPr>
        </p:nvSpPr>
        <p:spPr/>
        <p:txBody>
          <a:bodyPr/>
          <a:lstStyle/>
          <a:p>
            <a:fld id="{C1315EF3-904D-4997-977A-0B4CDF05C33A}" type="slidenum">
              <a:rPr lang="en-GB" smtClean="0"/>
              <a:t>‹#›</a:t>
            </a:fld>
            <a:endParaRPr lang="en-GB"/>
          </a:p>
        </p:txBody>
      </p:sp>
    </p:spTree>
    <p:extLst>
      <p:ext uri="{BB962C8B-B14F-4D97-AF65-F5344CB8AC3E}">
        <p14:creationId xmlns:p14="http://schemas.microsoft.com/office/powerpoint/2010/main" val="7641431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24801" y="5328185"/>
            <a:ext cx="1267209" cy="1529631"/>
          </a:xfrm>
          <a:prstGeom prst="rect">
            <a:avLst/>
          </a:prstGeom>
        </p:spPr>
      </p:pic>
      <p:sp>
        <p:nvSpPr>
          <p:cNvPr id="21" name="Rectangle 20"/>
          <p:cNvSpPr/>
          <p:nvPr/>
        </p:nvSpPr>
        <p:spPr bwMode="auto">
          <a:xfrm>
            <a:off x="672000" y="1306800"/>
            <a:ext cx="10872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fr-FR" sz="2000" b="0" i="0" u="none" strike="noStrike" cap="none" normalizeH="0" baseline="0">
              <a:ln>
                <a:noFill/>
              </a:ln>
              <a:solidFill>
                <a:schemeClr val="tx1"/>
              </a:solidFill>
              <a:effectLst/>
              <a:latin typeface="Helvetica 65 Medium" pitchFamily="34" charset="0"/>
            </a:endParaRPr>
          </a:p>
        </p:txBody>
      </p:sp>
      <p:pic>
        <p:nvPicPr>
          <p:cNvPr id="24" name="Image 7"/>
          <p:cNvPicPr>
            <a:picLocks noChangeAspect="1"/>
          </p:cNvPicPr>
          <p:nvPr/>
        </p:nvPicPr>
        <p:blipFill>
          <a:blip r:embed="rId7" cstate="print"/>
          <a:stretch>
            <a:fillRect/>
          </a:stretch>
        </p:blipFill>
        <p:spPr>
          <a:xfrm>
            <a:off x="667201" y="288000"/>
            <a:ext cx="611537" cy="954000"/>
          </a:xfrm>
          <a:prstGeom prst="rect">
            <a:avLst/>
          </a:prstGeom>
        </p:spPr>
      </p:pic>
      <p:sp>
        <p:nvSpPr>
          <p:cNvPr id="13" name="Text Placeholder 12"/>
          <p:cNvSpPr>
            <a:spLocks noGrp="1"/>
          </p:cNvSpPr>
          <p:nvPr>
            <p:ph type="body" idx="1"/>
          </p:nvPr>
        </p:nvSpPr>
        <p:spPr>
          <a:xfrm>
            <a:off x="624000" y="1602000"/>
            <a:ext cx="10958400" cy="45252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5" name="Title Placeholder 1"/>
          <p:cNvSpPr>
            <a:spLocks noGrp="1"/>
          </p:cNvSpPr>
          <p:nvPr>
            <p:ph type="title"/>
          </p:nvPr>
        </p:nvSpPr>
        <p:spPr>
          <a:xfrm>
            <a:off x="1440000" y="237600"/>
            <a:ext cx="9888000" cy="1022400"/>
          </a:xfrm>
          <a:prstGeom prst="rect">
            <a:avLst/>
          </a:prstGeom>
        </p:spPr>
        <p:txBody>
          <a:bodyPr vert="horz" lIns="91440" tIns="45720" rIns="91440" bIns="45720" rtlCol="0" anchor="ctr">
            <a:noAutofit/>
          </a:bodyPr>
          <a:lstStyle/>
          <a:p>
            <a:r>
              <a:rPr lang="en-US" dirty="0"/>
              <a:t>Click to edit Slide title</a:t>
            </a:r>
            <a:br>
              <a:rPr lang="en-US" dirty="0"/>
            </a:br>
            <a:r>
              <a:rPr lang="en-US" dirty="0"/>
              <a:t>Slide title can be extended to two lines</a:t>
            </a:r>
          </a:p>
        </p:txBody>
      </p:sp>
      <p:sp>
        <p:nvSpPr>
          <p:cNvPr id="26" name="Date Placeholder 3"/>
          <p:cNvSpPr>
            <a:spLocks noGrp="1"/>
          </p:cNvSpPr>
          <p:nvPr>
            <p:ph type="dt" sz="half" idx="2"/>
          </p:nvPr>
        </p:nvSpPr>
        <p:spPr>
          <a:xfrm>
            <a:off x="537600" y="6411600"/>
            <a:ext cx="12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9470F67B-A8B4-4A0E-8F3B-79C6D5773503}" type="datetimeFigureOut">
              <a:rPr lang="en-US" smtClean="0"/>
              <a:t>16-Jun-2025</a:t>
            </a:fld>
            <a:endParaRPr lang="en-US"/>
          </a:p>
        </p:txBody>
      </p:sp>
      <p:sp>
        <p:nvSpPr>
          <p:cNvPr id="27" name="Footer Placeholder 4"/>
          <p:cNvSpPr>
            <a:spLocks noGrp="1"/>
          </p:cNvSpPr>
          <p:nvPr>
            <p:ph type="ftr" sz="quarter" idx="3"/>
          </p:nvPr>
        </p:nvSpPr>
        <p:spPr>
          <a:xfrm>
            <a:off x="1824000" y="6411600"/>
            <a:ext cx="624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US"/>
          </a:p>
        </p:txBody>
      </p:sp>
      <p:sp>
        <p:nvSpPr>
          <p:cNvPr id="41" name="Slide Number Placeholder 5"/>
          <p:cNvSpPr>
            <a:spLocks noGrp="1"/>
          </p:cNvSpPr>
          <p:nvPr>
            <p:ph type="sldNum" sz="quarter" idx="4"/>
          </p:nvPr>
        </p:nvSpPr>
        <p:spPr>
          <a:xfrm>
            <a:off x="11520000" y="6411600"/>
            <a:ext cx="456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5C32F66C-5A5A-4417-AB2A-15695E0D0210}" type="slidenum">
              <a:rPr lang="en-US" smtClean="0"/>
              <a:t>‹#›</a:t>
            </a:fld>
            <a:endParaRPr lang="en-US"/>
          </a:p>
        </p:txBody>
      </p:sp>
      <p:sp>
        <p:nvSpPr>
          <p:cNvPr id="3" name="TextBox 2">
            <a:extLst>
              <a:ext uri="{FF2B5EF4-FFF2-40B4-BE49-F238E27FC236}">
                <a16:creationId xmlns:a16="http://schemas.microsoft.com/office/drawing/2014/main" id="{D144E667-55F7-E9E9-32BF-A89D545D2B01}"/>
              </a:ext>
            </a:extLst>
          </p:cNvPr>
          <p:cNvSpPr txBox="1"/>
          <p:nvPr userDrawn="1">
            <p:extLst>
              <p:ext uri="{1162E1C5-73C7-4A58-AE30-91384D911F3F}">
                <p184:classification xmlns:p184="http://schemas.microsoft.com/office/powerpoint/2018/4/main" val="ftr"/>
              </p:ext>
            </p:extLst>
          </p:nvPr>
        </p:nvSpPr>
        <p:spPr>
          <a:xfrm>
            <a:off x="5237163" y="6642100"/>
            <a:ext cx="1746250" cy="152400"/>
          </a:xfrm>
          <a:prstGeom prst="rect">
            <a:avLst/>
          </a:prstGeom>
        </p:spPr>
        <p:txBody>
          <a:bodyPr horzOverflow="overflow" lIns="0" tIns="0" rIns="0" bIns="0">
            <a:spAutoFit/>
          </a:bodyPr>
          <a:lstStyle/>
          <a:p>
            <a:pPr algn="l"/>
            <a:r>
              <a:rPr lang="en-US" sz="1000">
                <a:solidFill>
                  <a:srgbClr val="0000FF"/>
                </a:solidFill>
                <a:latin typeface="Calibri" panose="020F0502020204030204" pitchFamily="34" charset="0"/>
                <a:ea typeface="Calibri" panose="020F0502020204030204" pitchFamily="34" charset="0"/>
                <a:cs typeface="Calibri" panose="020F0502020204030204" pitchFamily="34" charset="0"/>
              </a:rPr>
              <a:t>Restricted Use - À usage restreint</a:t>
            </a:r>
          </a:p>
        </p:txBody>
      </p:sp>
    </p:spTree>
    <p:extLst>
      <p:ext uri="{BB962C8B-B14F-4D97-AF65-F5344CB8AC3E}">
        <p14:creationId xmlns:p14="http://schemas.microsoft.com/office/powerpoint/2010/main" val="309063080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Lst>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file:///S:\Data\NENERT\Aglink\FLW\GTAP-Kigali\g1_19.emf" TargetMode="Externa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PowerPoint_Slide.sldx"/><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281B8-5842-CCD1-D842-B7560A6CAC23}"/>
              </a:ext>
            </a:extLst>
          </p:cNvPr>
          <p:cNvSpPr>
            <a:spLocks noGrp="1"/>
          </p:cNvSpPr>
          <p:nvPr>
            <p:ph type="ctrTitle"/>
          </p:nvPr>
        </p:nvSpPr>
        <p:spPr>
          <a:xfrm>
            <a:off x="1824000" y="2540283"/>
            <a:ext cx="8400000" cy="1207318"/>
          </a:xfrm>
        </p:spPr>
        <p:txBody>
          <a:bodyPr/>
          <a:lstStyle/>
          <a:p>
            <a:r>
              <a:rPr lang="en-US" sz="3600" dirty="0"/>
              <a:t>Potentials impacts of reducing food loss and waste</a:t>
            </a:r>
          </a:p>
        </p:txBody>
      </p:sp>
      <p:sp>
        <p:nvSpPr>
          <p:cNvPr id="4" name="Subtitle 2">
            <a:extLst>
              <a:ext uri="{FF2B5EF4-FFF2-40B4-BE49-F238E27FC236}">
                <a16:creationId xmlns:a16="http://schemas.microsoft.com/office/drawing/2014/main" id="{FDE77426-5C62-0668-2DD1-82480DF6510C}"/>
              </a:ext>
            </a:extLst>
          </p:cNvPr>
          <p:cNvSpPr txBox="1">
            <a:spLocks/>
          </p:cNvSpPr>
          <p:nvPr/>
        </p:nvSpPr>
        <p:spPr>
          <a:xfrm>
            <a:off x="1824000" y="4157434"/>
            <a:ext cx="8400000" cy="1374735"/>
          </a:xfrm>
          <a:prstGeom prst="rect">
            <a:avLst/>
          </a:prstGeom>
        </p:spPr>
        <p:txBody>
          <a:bodyPr vert="horz" lIns="91440" tIns="45720" rIns="91440" bIns="45720" rtlCol="0">
            <a:spAutoFit/>
          </a:bodyPr>
          <a:lstStyle>
            <a:lvl1pPr marL="0" indent="0" algn="l" defTabSz="914400" rtl="0" eaLnBrk="1" latinLnBrk="0" hangingPunct="1">
              <a:lnSpc>
                <a:spcPts val="2000"/>
              </a:lnSpc>
              <a:spcBef>
                <a:spcPts val="0"/>
              </a:spcBef>
              <a:buFont typeface="Arial" pitchFamily="34" charset="0"/>
              <a:buNone/>
              <a:defRPr sz="1800" kern="1200">
                <a:solidFill>
                  <a:schemeClr val="tx1">
                    <a:tint val="75000"/>
                  </a:schemeClr>
                </a:solidFill>
                <a:latin typeface="Arial"/>
                <a:ea typeface="+mn-ea"/>
                <a:cs typeface="+mn-cs"/>
              </a:defRPr>
            </a:lvl1pPr>
            <a:lvl2pPr marL="457200" indent="0" algn="ctr" defTabSz="914400" rtl="0" eaLnBrk="1" latinLnBrk="0" hangingPunct="1">
              <a:spcBef>
                <a:spcPct val="20000"/>
              </a:spcBef>
              <a:buClr>
                <a:schemeClr val="tx1"/>
              </a:buClr>
              <a:buFont typeface="Arial" pitchFamily="34" charset="0"/>
              <a:buNone/>
              <a:defRPr sz="2800" kern="1200">
                <a:solidFill>
                  <a:schemeClr val="tx1">
                    <a:tint val="75000"/>
                  </a:schemeClr>
                </a:solidFill>
                <a:latin typeface="Georgia"/>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Georgia"/>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Georgia"/>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Georgia"/>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t>Claude </a:t>
            </a:r>
            <a:r>
              <a:rPr lang="en-US" dirty="0" err="1"/>
              <a:t>Nénert</a:t>
            </a:r>
            <a:endParaRPr lang="en-US" dirty="0"/>
          </a:p>
          <a:p>
            <a:r>
              <a:rPr lang="en-US" dirty="0"/>
              <a:t>Diego González </a:t>
            </a:r>
            <a:r>
              <a:rPr lang="en-US" dirty="0" err="1"/>
              <a:t>González</a:t>
            </a:r>
            <a:endParaRPr lang="en-US" dirty="0"/>
          </a:p>
          <a:p>
            <a:r>
              <a:rPr lang="en-US" dirty="0"/>
              <a:t>Céline </a:t>
            </a:r>
            <a:r>
              <a:rPr lang="en-US" dirty="0" err="1"/>
              <a:t>Giner</a:t>
            </a:r>
            <a:endParaRPr lang="en-US" dirty="0"/>
          </a:p>
          <a:p>
            <a:r>
              <a:rPr lang="en-US" dirty="0"/>
              <a:t>Hubertus Gay</a:t>
            </a:r>
          </a:p>
          <a:p>
            <a:r>
              <a:rPr lang="en-US" dirty="0"/>
              <a:t>25-27 June 2025</a:t>
            </a:r>
          </a:p>
        </p:txBody>
      </p:sp>
    </p:spTree>
    <p:extLst>
      <p:ext uri="{BB962C8B-B14F-4D97-AF65-F5344CB8AC3E}">
        <p14:creationId xmlns:p14="http://schemas.microsoft.com/office/powerpoint/2010/main" val="853762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A4D0-4833-4D02-221B-7BD1046F7C6C}"/>
              </a:ext>
            </a:extLst>
          </p:cNvPr>
          <p:cNvSpPr>
            <a:spLocks noGrp="1"/>
          </p:cNvSpPr>
          <p:nvPr>
            <p:ph type="title"/>
          </p:nvPr>
        </p:nvSpPr>
        <p:spPr>
          <a:xfrm>
            <a:off x="513567" y="2928144"/>
            <a:ext cx="11336055" cy="1041311"/>
          </a:xfrm>
        </p:spPr>
        <p:txBody>
          <a:bodyPr/>
          <a:lstStyle/>
          <a:p>
            <a:r>
              <a:rPr lang="en-GB" dirty="0"/>
              <a:t>1. Food Loss and Waste in </a:t>
            </a:r>
            <a:r>
              <a:rPr lang="en-GB" dirty="0" err="1"/>
              <a:t>Aglink</a:t>
            </a:r>
            <a:r>
              <a:rPr lang="en-GB" dirty="0"/>
              <a:t>-Cosimo</a:t>
            </a:r>
            <a:endParaRPr lang="en-US" dirty="0"/>
          </a:p>
        </p:txBody>
      </p:sp>
    </p:spTree>
    <p:extLst>
      <p:ext uri="{BB962C8B-B14F-4D97-AF65-F5344CB8AC3E}">
        <p14:creationId xmlns:p14="http://schemas.microsoft.com/office/powerpoint/2010/main" val="115165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532C-E53D-AF9A-B86A-FA25E4FC5E12}"/>
              </a:ext>
            </a:extLst>
          </p:cNvPr>
          <p:cNvSpPr>
            <a:spLocks noGrp="1"/>
          </p:cNvSpPr>
          <p:nvPr>
            <p:ph type="title"/>
          </p:nvPr>
        </p:nvSpPr>
        <p:spPr>
          <a:xfrm>
            <a:off x="1440000" y="237600"/>
            <a:ext cx="9888000" cy="1022400"/>
          </a:xfrm>
        </p:spPr>
        <p:txBody>
          <a:bodyPr anchor="ctr">
            <a:normAutofit/>
          </a:bodyPr>
          <a:lstStyle/>
          <a:p>
            <a:pPr>
              <a:lnSpc>
                <a:spcPct val="90000"/>
              </a:lnSpc>
            </a:pPr>
            <a:r>
              <a:rPr lang="en-GB" dirty="0"/>
              <a:t>The issue of Food Loss and Waste</a:t>
            </a:r>
            <a:endParaRPr lang="en-US" dirty="0"/>
          </a:p>
        </p:txBody>
      </p:sp>
      <p:sp>
        <p:nvSpPr>
          <p:cNvPr id="5" name="Content Placeholder 4">
            <a:extLst>
              <a:ext uri="{FF2B5EF4-FFF2-40B4-BE49-F238E27FC236}">
                <a16:creationId xmlns:a16="http://schemas.microsoft.com/office/drawing/2014/main" id="{0355082F-D417-3EED-FBB8-8449819ECB90}"/>
              </a:ext>
            </a:extLst>
          </p:cNvPr>
          <p:cNvSpPr>
            <a:spLocks noGrp="1"/>
          </p:cNvSpPr>
          <p:nvPr>
            <p:ph idx="4294967295"/>
          </p:nvPr>
        </p:nvSpPr>
        <p:spPr>
          <a:xfrm>
            <a:off x="675765" y="1653435"/>
            <a:ext cx="4753500" cy="4096061"/>
          </a:xfrm>
        </p:spPr>
        <p:txBody>
          <a:bodyPr anchor="t">
            <a:normAutofit/>
          </a:bodyPr>
          <a:lstStyle/>
          <a:p>
            <a:pPr marL="0"/>
            <a:r>
              <a:rPr lang="en-US" sz="2800" kern="1200" dirty="0"/>
              <a:t>13% of food produced is lost after harvesting and before reaching retail markets (FAO2019)</a:t>
            </a:r>
          </a:p>
          <a:p>
            <a:pPr marL="0"/>
            <a:r>
              <a:rPr lang="en-US" sz="2800" kern="1200" dirty="0"/>
              <a:t>19% is wasted by households, food services and retail (UNEP 2024)</a:t>
            </a:r>
          </a:p>
          <a:p>
            <a:pPr marL="0"/>
            <a:endParaRPr lang="en-US" kern="1200" dirty="0"/>
          </a:p>
        </p:txBody>
      </p:sp>
      <p:pic>
        <p:nvPicPr>
          <p:cNvPr id="4" name="Picture 3">
            <a:extLst>
              <a:ext uri="{FF2B5EF4-FFF2-40B4-BE49-F238E27FC236}">
                <a16:creationId xmlns:a16="http://schemas.microsoft.com/office/drawing/2014/main" id="{E3BF4BA3-4E16-51E5-9779-6088AF594128}"/>
              </a:ext>
            </a:extLst>
          </p:cNvPr>
          <p:cNvPicPr>
            <a:picLocks noChangeAspect="1"/>
          </p:cNvPicPr>
          <p:nvPr/>
        </p:nvPicPr>
        <p:blipFill>
          <a:blip r:embed="rId3"/>
          <a:stretch>
            <a:fillRect/>
          </a:stretch>
        </p:blipFill>
        <p:spPr>
          <a:xfrm>
            <a:off x="0" y="5886450"/>
            <a:ext cx="12192000" cy="971550"/>
          </a:xfrm>
          <a:prstGeom prst="rect">
            <a:avLst/>
          </a:prstGeom>
        </p:spPr>
      </p:pic>
      <p:pic>
        <p:nvPicPr>
          <p:cNvPr id="7" name="Picture 6">
            <a:extLst>
              <a:ext uri="{FF2B5EF4-FFF2-40B4-BE49-F238E27FC236}">
                <a16:creationId xmlns:a16="http://schemas.microsoft.com/office/drawing/2014/main" id="{71B8277B-1A8C-50BB-8647-1C98566C7E19}"/>
              </a:ext>
            </a:extLst>
          </p:cNvPr>
          <p:cNvPicPr/>
          <p:nvPr/>
        </p:nvPicPr>
        <p:blipFill>
          <a:blip r:embed="rId4" r:link="rId5"/>
          <a:stretch>
            <a:fillRect/>
          </a:stretch>
        </p:blipFill>
        <p:spPr>
          <a:xfrm>
            <a:off x="5624038" y="1761172"/>
            <a:ext cx="6150428" cy="3474707"/>
          </a:xfrm>
          <a:prstGeom prst="rect">
            <a:avLst/>
          </a:prstGeom>
        </p:spPr>
      </p:pic>
    </p:spTree>
    <p:extLst>
      <p:ext uri="{BB962C8B-B14F-4D97-AF65-F5344CB8AC3E}">
        <p14:creationId xmlns:p14="http://schemas.microsoft.com/office/powerpoint/2010/main" val="2320294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355082F-D417-3EED-FBB8-8449819ECB90}"/>
              </a:ext>
            </a:extLst>
          </p:cNvPr>
          <p:cNvSpPr>
            <a:spLocks noGrp="1"/>
          </p:cNvSpPr>
          <p:nvPr>
            <p:ph idx="1"/>
          </p:nvPr>
        </p:nvSpPr>
        <p:spPr/>
        <p:txBody>
          <a:bodyPr>
            <a:normAutofit/>
          </a:bodyPr>
          <a:lstStyle/>
          <a:p>
            <a:r>
              <a:rPr lang="en-GB" sz="2400" dirty="0"/>
              <a:t>Exogenous non-agricultural markets</a:t>
            </a:r>
          </a:p>
          <a:p>
            <a:pPr marL="742500" lvl="1" indent="-342900">
              <a:buFontTx/>
              <a:buChar char="-"/>
            </a:pPr>
            <a:r>
              <a:rPr lang="en-GB" sz="2000" dirty="0"/>
              <a:t>partial equilibrium model for the main agricultural commodities, as well as biodiesel and bioethanol</a:t>
            </a:r>
          </a:p>
          <a:p>
            <a:r>
              <a:rPr lang="en-GB" sz="2400" dirty="0"/>
              <a:t>Competitive agricultural markets</a:t>
            </a:r>
          </a:p>
          <a:p>
            <a:r>
              <a:rPr lang="en-GB" sz="2400" dirty="0"/>
              <a:t>Non-spatial trade</a:t>
            </a:r>
          </a:p>
          <a:p>
            <a:r>
              <a:rPr lang="en-GB" sz="2400" dirty="0"/>
              <a:t>Recursive-dynamic markets</a:t>
            </a:r>
          </a:p>
          <a:p>
            <a:pPr lvl="1"/>
            <a:r>
              <a:rPr lang="en-GB" sz="2000" dirty="0"/>
              <a:t>projection over ten years for purposes of forward-looking policy analysis and planning, but model projections are currently up to 2040 to assess long term implications</a:t>
            </a:r>
          </a:p>
        </p:txBody>
      </p:sp>
      <p:sp>
        <p:nvSpPr>
          <p:cNvPr id="2" name="Title 1">
            <a:extLst>
              <a:ext uri="{FF2B5EF4-FFF2-40B4-BE49-F238E27FC236}">
                <a16:creationId xmlns:a16="http://schemas.microsoft.com/office/drawing/2014/main" id="{CB25532C-E53D-AF9A-B86A-FA25E4FC5E12}"/>
              </a:ext>
            </a:extLst>
          </p:cNvPr>
          <p:cNvSpPr>
            <a:spLocks noGrp="1"/>
          </p:cNvSpPr>
          <p:nvPr>
            <p:ph type="title"/>
          </p:nvPr>
        </p:nvSpPr>
        <p:spPr>
          <a:xfrm>
            <a:off x="1440000" y="237600"/>
            <a:ext cx="10522356" cy="1022400"/>
          </a:xfrm>
        </p:spPr>
        <p:txBody>
          <a:bodyPr/>
          <a:lstStyle/>
          <a:p>
            <a:r>
              <a:rPr lang="en-GB" dirty="0"/>
              <a:t>The </a:t>
            </a:r>
            <a:r>
              <a:rPr lang="en-GB" dirty="0" err="1"/>
              <a:t>Aglink</a:t>
            </a:r>
            <a:r>
              <a:rPr lang="en-GB" dirty="0"/>
              <a:t>-Cosimo model characteristics</a:t>
            </a:r>
            <a:endParaRPr lang="en-US" dirty="0"/>
          </a:p>
        </p:txBody>
      </p:sp>
      <p:pic>
        <p:nvPicPr>
          <p:cNvPr id="4" name="Picture 3">
            <a:extLst>
              <a:ext uri="{FF2B5EF4-FFF2-40B4-BE49-F238E27FC236}">
                <a16:creationId xmlns:a16="http://schemas.microsoft.com/office/drawing/2014/main" id="{E3BF4BA3-4E16-51E5-9779-6088AF594128}"/>
              </a:ext>
            </a:extLst>
          </p:cNvPr>
          <p:cNvPicPr>
            <a:picLocks noChangeAspect="1"/>
          </p:cNvPicPr>
          <p:nvPr/>
        </p:nvPicPr>
        <p:blipFill>
          <a:blip r:embed="rId3"/>
          <a:stretch>
            <a:fillRect/>
          </a:stretch>
        </p:blipFill>
        <p:spPr>
          <a:xfrm>
            <a:off x="0" y="5886450"/>
            <a:ext cx="12192000" cy="971550"/>
          </a:xfrm>
          <a:prstGeom prst="rect">
            <a:avLst/>
          </a:prstGeom>
        </p:spPr>
      </p:pic>
    </p:spTree>
    <p:extLst>
      <p:ext uri="{BB962C8B-B14F-4D97-AF65-F5344CB8AC3E}">
        <p14:creationId xmlns:p14="http://schemas.microsoft.com/office/powerpoint/2010/main" val="380886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355082F-D417-3EED-FBB8-8449819ECB90}"/>
              </a:ext>
            </a:extLst>
          </p:cNvPr>
          <p:cNvSpPr>
            <a:spLocks noGrp="1"/>
          </p:cNvSpPr>
          <p:nvPr>
            <p:ph idx="1"/>
          </p:nvPr>
        </p:nvSpPr>
        <p:spPr/>
        <p:txBody>
          <a:bodyPr>
            <a:normAutofit/>
          </a:bodyPr>
          <a:lstStyle/>
          <a:p>
            <a:r>
              <a:rPr lang="en-GB" sz="2400" dirty="0"/>
              <a:t>Value chain losses account for all losses occurred between the level at which production is recorded and retail (and not including retail). </a:t>
            </a:r>
          </a:p>
          <a:p>
            <a:pPr lvl="1"/>
            <a:r>
              <a:rPr lang="en-GB" sz="2000" dirty="0"/>
              <a:t>Source: FAO Food Balance Sheets (FBS) from FAOSTAT and FAO Food Loss and Waste Database.</a:t>
            </a:r>
          </a:p>
          <a:p>
            <a:r>
              <a:rPr lang="en-GB" sz="2400" dirty="0"/>
              <a:t>Distribution waste accounts for all food lost at retail distribution level.</a:t>
            </a:r>
          </a:p>
          <a:p>
            <a:pPr lvl="1"/>
            <a:r>
              <a:rPr lang="en-GB" sz="2000" dirty="0"/>
              <a:t>Source: </a:t>
            </a:r>
            <a:r>
              <a:rPr lang="en-GB" sz="2000" dirty="0">
                <a:effectLst/>
                <a:latin typeface="Times New Roman" panose="02020603050405020304" pitchFamily="18" charset="0"/>
                <a:ea typeface="SimSun" panose="02010600030101010101" pitchFamily="2" charset="-122"/>
              </a:rPr>
              <a:t>caloric waste shares from FAOSTAT Food Security tables</a:t>
            </a:r>
            <a:endParaRPr lang="en-GB" sz="2000" dirty="0"/>
          </a:p>
          <a:p>
            <a:r>
              <a:rPr lang="en-GB" sz="2400" dirty="0"/>
              <a:t>Household waste accounts for all food waste occurred at household level</a:t>
            </a:r>
          </a:p>
          <a:p>
            <a:pPr lvl="1"/>
            <a:r>
              <a:rPr lang="en-GB" sz="2000" dirty="0"/>
              <a:t>Source: </a:t>
            </a:r>
            <a:r>
              <a:rPr lang="en-GB" sz="2000" dirty="0">
                <a:effectLst/>
                <a:latin typeface="Times New Roman" panose="02020603050405020304" pitchFamily="18" charset="0"/>
                <a:ea typeface="SimSun" panose="02010600030101010101" pitchFamily="2" charset="-122"/>
              </a:rPr>
              <a:t>Post Harvest Loss Information System (SIPPOC) data and FAO Food Loss and Waste Database</a:t>
            </a:r>
          </a:p>
          <a:p>
            <a:pPr lvl="1"/>
            <a:r>
              <a:rPr lang="en-GB" sz="2000" dirty="0">
                <a:effectLst/>
                <a:latin typeface="Times New Roman" panose="02020603050405020304" pitchFamily="18" charset="0"/>
                <a:ea typeface="SimSun" panose="02010600030101010101" pitchFamily="2" charset="-122"/>
              </a:rPr>
              <a:t>rescaled to align with global estimates from UNEP</a:t>
            </a:r>
            <a:endParaRPr lang="en-GB" sz="2000" dirty="0"/>
          </a:p>
        </p:txBody>
      </p:sp>
      <p:sp>
        <p:nvSpPr>
          <p:cNvPr id="2" name="Title 1">
            <a:extLst>
              <a:ext uri="{FF2B5EF4-FFF2-40B4-BE49-F238E27FC236}">
                <a16:creationId xmlns:a16="http://schemas.microsoft.com/office/drawing/2014/main" id="{CB25532C-E53D-AF9A-B86A-FA25E4FC5E12}"/>
              </a:ext>
            </a:extLst>
          </p:cNvPr>
          <p:cNvSpPr>
            <a:spLocks noGrp="1"/>
          </p:cNvSpPr>
          <p:nvPr>
            <p:ph type="title"/>
          </p:nvPr>
        </p:nvSpPr>
        <p:spPr>
          <a:xfrm>
            <a:off x="1440000" y="237600"/>
            <a:ext cx="10522356" cy="1022400"/>
          </a:xfrm>
        </p:spPr>
        <p:txBody>
          <a:bodyPr/>
          <a:lstStyle/>
          <a:p>
            <a:r>
              <a:rPr lang="en-GB" dirty="0"/>
              <a:t>FLW data incorporation in </a:t>
            </a:r>
            <a:r>
              <a:rPr lang="en-GB" dirty="0" err="1"/>
              <a:t>Aglink</a:t>
            </a:r>
            <a:r>
              <a:rPr lang="en-GB" dirty="0"/>
              <a:t>-Cosimo</a:t>
            </a:r>
            <a:endParaRPr lang="en-US" dirty="0"/>
          </a:p>
        </p:txBody>
      </p:sp>
      <p:pic>
        <p:nvPicPr>
          <p:cNvPr id="4" name="Picture 3">
            <a:extLst>
              <a:ext uri="{FF2B5EF4-FFF2-40B4-BE49-F238E27FC236}">
                <a16:creationId xmlns:a16="http://schemas.microsoft.com/office/drawing/2014/main" id="{E3BF4BA3-4E16-51E5-9779-6088AF594128}"/>
              </a:ext>
            </a:extLst>
          </p:cNvPr>
          <p:cNvPicPr>
            <a:picLocks noChangeAspect="1"/>
          </p:cNvPicPr>
          <p:nvPr/>
        </p:nvPicPr>
        <p:blipFill>
          <a:blip r:embed="rId3"/>
          <a:stretch>
            <a:fillRect/>
          </a:stretch>
        </p:blipFill>
        <p:spPr>
          <a:xfrm>
            <a:off x="0" y="5886450"/>
            <a:ext cx="12192000" cy="971550"/>
          </a:xfrm>
          <a:prstGeom prst="rect">
            <a:avLst/>
          </a:prstGeom>
        </p:spPr>
      </p:pic>
    </p:spTree>
    <p:extLst>
      <p:ext uri="{BB962C8B-B14F-4D97-AF65-F5344CB8AC3E}">
        <p14:creationId xmlns:p14="http://schemas.microsoft.com/office/powerpoint/2010/main" val="975871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A4D0-4833-4D02-221B-7BD1046F7C6C}"/>
              </a:ext>
            </a:extLst>
          </p:cNvPr>
          <p:cNvSpPr>
            <a:spLocks noGrp="1"/>
          </p:cNvSpPr>
          <p:nvPr>
            <p:ph type="title"/>
          </p:nvPr>
        </p:nvSpPr>
        <p:spPr>
          <a:xfrm>
            <a:off x="1680000" y="3165388"/>
            <a:ext cx="8832000" cy="566822"/>
          </a:xfrm>
        </p:spPr>
        <p:txBody>
          <a:bodyPr/>
          <a:lstStyle/>
          <a:p>
            <a:r>
              <a:rPr lang="en-GB" dirty="0"/>
              <a:t>2. Costs of reducing FLW</a:t>
            </a:r>
            <a:endParaRPr lang="en-US" dirty="0"/>
          </a:p>
        </p:txBody>
      </p:sp>
    </p:spTree>
    <p:extLst>
      <p:ext uri="{BB962C8B-B14F-4D97-AF65-F5344CB8AC3E}">
        <p14:creationId xmlns:p14="http://schemas.microsoft.com/office/powerpoint/2010/main" val="2466987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with blue and red squares&#10;&#10;Description automatically generated">
            <a:extLst>
              <a:ext uri="{FF2B5EF4-FFF2-40B4-BE49-F238E27FC236}">
                <a16:creationId xmlns:a16="http://schemas.microsoft.com/office/drawing/2014/main" id="{50A81429-5DD7-5C4E-538C-2371928FC0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16306" y="1446980"/>
            <a:ext cx="5959387" cy="3575632"/>
          </a:xfrm>
        </p:spPr>
      </p:pic>
      <p:sp>
        <p:nvSpPr>
          <p:cNvPr id="3" name="Title 2">
            <a:extLst>
              <a:ext uri="{FF2B5EF4-FFF2-40B4-BE49-F238E27FC236}">
                <a16:creationId xmlns:a16="http://schemas.microsoft.com/office/drawing/2014/main" id="{FB78B12B-1C38-B9A2-D896-99ED124D6118}"/>
              </a:ext>
            </a:extLst>
          </p:cNvPr>
          <p:cNvSpPr>
            <a:spLocks noGrp="1"/>
          </p:cNvSpPr>
          <p:nvPr>
            <p:ph type="title"/>
          </p:nvPr>
        </p:nvSpPr>
        <p:spPr/>
        <p:txBody>
          <a:bodyPr/>
          <a:lstStyle/>
          <a:p>
            <a:r>
              <a:rPr lang="en-GB" dirty="0"/>
              <a:t>Literature review: costs of reducing FLW</a:t>
            </a:r>
            <a:endParaRPr lang="en-US" dirty="0"/>
          </a:p>
        </p:txBody>
      </p:sp>
      <p:graphicFrame>
        <p:nvGraphicFramePr>
          <p:cNvPr id="8" name="Table 7">
            <a:extLst>
              <a:ext uri="{FF2B5EF4-FFF2-40B4-BE49-F238E27FC236}">
                <a16:creationId xmlns:a16="http://schemas.microsoft.com/office/drawing/2014/main" id="{7D710F17-9C9C-25E0-E5E6-507B12076A19}"/>
              </a:ext>
            </a:extLst>
          </p:cNvPr>
          <p:cNvGraphicFramePr>
            <a:graphicFrameLocks noGrp="1"/>
          </p:cNvGraphicFramePr>
          <p:nvPr>
            <p:extLst>
              <p:ext uri="{D42A27DB-BD31-4B8C-83A1-F6EECF244321}">
                <p14:modId xmlns:p14="http://schemas.microsoft.com/office/powerpoint/2010/main" val="2276630872"/>
              </p:ext>
            </p:extLst>
          </p:nvPr>
        </p:nvGraphicFramePr>
        <p:xfrm>
          <a:off x="1166860" y="5114830"/>
          <a:ext cx="9055813" cy="1231106"/>
        </p:xfrm>
        <a:graphic>
          <a:graphicData uri="http://schemas.openxmlformats.org/drawingml/2006/table">
            <a:tbl>
              <a:tblPr firstRow="1" firstCol="1" bandRow="1"/>
              <a:tblGrid>
                <a:gridCol w="1058779">
                  <a:extLst>
                    <a:ext uri="{9D8B030D-6E8A-4147-A177-3AD203B41FA5}">
                      <a16:colId xmlns:a16="http://schemas.microsoft.com/office/drawing/2014/main" val="873720708"/>
                    </a:ext>
                  </a:extLst>
                </a:gridCol>
                <a:gridCol w="1117929">
                  <a:extLst>
                    <a:ext uri="{9D8B030D-6E8A-4147-A177-3AD203B41FA5}">
                      <a16:colId xmlns:a16="http://schemas.microsoft.com/office/drawing/2014/main" val="663589283"/>
                    </a:ext>
                  </a:extLst>
                </a:gridCol>
                <a:gridCol w="1173135">
                  <a:extLst>
                    <a:ext uri="{9D8B030D-6E8A-4147-A177-3AD203B41FA5}">
                      <a16:colId xmlns:a16="http://schemas.microsoft.com/office/drawing/2014/main" val="1379613920"/>
                    </a:ext>
                  </a:extLst>
                </a:gridCol>
                <a:gridCol w="1177078">
                  <a:extLst>
                    <a:ext uri="{9D8B030D-6E8A-4147-A177-3AD203B41FA5}">
                      <a16:colId xmlns:a16="http://schemas.microsoft.com/office/drawing/2014/main" val="891664606"/>
                    </a:ext>
                  </a:extLst>
                </a:gridCol>
                <a:gridCol w="1015403">
                  <a:extLst>
                    <a:ext uri="{9D8B030D-6E8A-4147-A177-3AD203B41FA5}">
                      <a16:colId xmlns:a16="http://schemas.microsoft.com/office/drawing/2014/main" val="3919127590"/>
                    </a:ext>
                  </a:extLst>
                </a:gridCol>
                <a:gridCol w="1171163">
                  <a:extLst>
                    <a:ext uri="{9D8B030D-6E8A-4147-A177-3AD203B41FA5}">
                      <a16:colId xmlns:a16="http://schemas.microsoft.com/office/drawing/2014/main" val="2181517272"/>
                    </a:ext>
                  </a:extLst>
                </a:gridCol>
                <a:gridCol w="1177078">
                  <a:extLst>
                    <a:ext uri="{9D8B030D-6E8A-4147-A177-3AD203B41FA5}">
                      <a16:colId xmlns:a16="http://schemas.microsoft.com/office/drawing/2014/main" val="1983889131"/>
                    </a:ext>
                  </a:extLst>
                </a:gridCol>
                <a:gridCol w="1165248">
                  <a:extLst>
                    <a:ext uri="{9D8B030D-6E8A-4147-A177-3AD203B41FA5}">
                      <a16:colId xmlns:a16="http://schemas.microsoft.com/office/drawing/2014/main" val="1680269764"/>
                    </a:ext>
                  </a:extLst>
                </a:gridCol>
              </a:tblGrid>
              <a:tr h="178189">
                <a:tc gridSpan="8">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Food supply chain stages</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a:noFill/>
                    </a:lnR>
                    <a:lnT w="19050" cap="flat" cmpd="sng" algn="ctr">
                      <a:solidFill>
                        <a:srgbClr val="4E81BD"/>
                      </a:solidFill>
                      <a:prstDash val="solid"/>
                      <a:round/>
                      <a:headEnd type="none" w="med" len="med"/>
                      <a:tailEnd type="none" w="med" len="med"/>
                    </a:lnT>
                    <a:lnB w="12700" cap="flat" cmpd="sng" algn="ctr">
                      <a:solidFill>
                        <a:srgbClr val="4E81BD"/>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9205501"/>
                  </a:ext>
                </a:extLst>
              </a:tr>
              <a:tr h="178189">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S1</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S2</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S3</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S4</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S5</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S6</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S7</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S8</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a:noFill/>
                    </a:lnR>
                    <a:lnT w="12700" cap="flat" cmpd="sng" algn="ctr">
                      <a:solidFill>
                        <a:srgbClr val="4E81BD"/>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86276667"/>
                  </a:ext>
                </a:extLst>
              </a:tr>
              <a:tr h="356377">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Primary agricultural</a:t>
                      </a:r>
                      <a:b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b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(on farm)</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Agricultural handling &amp; storage</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Food processing &amp; packaging</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Wholesale</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Retail</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Hospitality &amp; food services</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Public food procurement</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ctr">
                        <a:lnSpc>
                          <a:spcPts val="1000"/>
                        </a:lnSpc>
                        <a:spcBef>
                          <a:spcPts val="50"/>
                        </a:spcBef>
                      </a:pPr>
                      <a:r>
                        <a:rPr lang="en-US" sz="100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Private households</a:t>
                      </a:r>
                      <a:endParaRPr lang="en-US" sz="1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1485411824"/>
                  </a:ext>
                </a:extLst>
              </a:tr>
              <a:tr h="518351">
                <a:tc gridSpan="4">
                  <a:txBody>
                    <a:bodyPr/>
                    <a:lstStyle/>
                    <a:p>
                      <a:pPr algn="ctr">
                        <a:lnSpc>
                          <a:spcPts val="1000"/>
                        </a:lnSpc>
                        <a:spcBef>
                          <a:spcPts val="50"/>
                        </a:spcBef>
                      </a:pPr>
                      <a: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Food Loss</a:t>
                      </a:r>
                      <a:br>
                        <a:rPr lang="en-US" sz="10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br>
                      <a:r>
                        <a:rPr lang="en-US" sz="900" dirty="0">
                          <a:solidFill>
                            <a:srgbClr val="000000"/>
                          </a:solidFill>
                          <a:effectLst/>
                          <a:latin typeface="Arial Narrow" panose="020B0606020202030204" pitchFamily="34" charset="0"/>
                          <a:ea typeface="Times New Roman" panose="02020603050405020304" pitchFamily="18" charset="0"/>
                          <a:cs typeface="Calibri" panose="020F0502020204030204" pitchFamily="34" charset="0"/>
                        </a:rPr>
                        <a:t>(Decrease in the quantity or quality of food resulting from decisions and actions by food suppliers in the chain, excluding retail, food service providers and consumers)</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a:lnSpc>
                          <a:spcPts val="1000"/>
                        </a:lnSpc>
                        <a:spcBef>
                          <a:spcPts val="50"/>
                        </a:spcBef>
                      </a:pPr>
                      <a:r>
                        <a:rPr lang="en-US" sz="1000" dirty="0">
                          <a:solidFill>
                            <a:srgbClr val="FFFFFF"/>
                          </a:solidFill>
                          <a:effectLst/>
                          <a:latin typeface="Arial Narrow" panose="020B0606020202030204" pitchFamily="34" charset="0"/>
                          <a:ea typeface="Times New Roman" panose="02020603050405020304" pitchFamily="18" charset="0"/>
                          <a:cs typeface="Calibri" panose="020F0502020204030204" pitchFamily="34" charset="0"/>
                        </a:rPr>
                        <a:t>Food Waste</a:t>
                      </a:r>
                      <a:br>
                        <a:rPr lang="en-US" sz="1000" dirty="0">
                          <a:solidFill>
                            <a:srgbClr val="FFFFFF"/>
                          </a:solidFill>
                          <a:effectLst/>
                          <a:latin typeface="Arial Narrow" panose="020B0606020202030204" pitchFamily="34" charset="0"/>
                          <a:ea typeface="Times New Roman" panose="02020603050405020304" pitchFamily="18" charset="0"/>
                          <a:cs typeface="Calibri" panose="020F0502020204030204" pitchFamily="34" charset="0"/>
                        </a:rPr>
                      </a:br>
                      <a:r>
                        <a:rPr lang="en-US" sz="900" dirty="0">
                          <a:solidFill>
                            <a:srgbClr val="FFFFFF"/>
                          </a:solidFill>
                          <a:effectLst/>
                          <a:latin typeface="Arial Narrow" panose="020B0606020202030204" pitchFamily="34" charset="0"/>
                          <a:ea typeface="Times New Roman" panose="02020603050405020304" pitchFamily="18" charset="0"/>
                          <a:cs typeface="Calibri" panose="020F0502020204030204" pitchFamily="34" charset="0"/>
                        </a:rPr>
                        <a:t>(Decrease in the quantity or quality of food resulting from decisions and actions by retailers, food services and consumers)</a:t>
                      </a:r>
                      <a:endParaRPr lang="en-US" sz="14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4E81B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42314150"/>
                  </a:ext>
                </a:extLst>
              </a:tr>
            </a:tbl>
          </a:graphicData>
        </a:graphic>
      </p:graphicFrame>
    </p:spTree>
    <p:extLst>
      <p:ext uri="{BB962C8B-B14F-4D97-AF65-F5344CB8AC3E}">
        <p14:creationId xmlns:p14="http://schemas.microsoft.com/office/powerpoint/2010/main" val="2121032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CCAEC1-EC5A-6BFF-A464-7316793FCDAD}"/>
              </a:ext>
            </a:extLst>
          </p:cNvPr>
          <p:cNvSpPr>
            <a:spLocks noGrp="1"/>
          </p:cNvSpPr>
          <p:nvPr>
            <p:ph type="title"/>
          </p:nvPr>
        </p:nvSpPr>
        <p:spPr/>
        <p:txBody>
          <a:bodyPr/>
          <a:lstStyle/>
          <a:p>
            <a:r>
              <a:rPr lang="en-GB" dirty="0"/>
              <a:t>Do costs increase as FLW is reduced?</a:t>
            </a:r>
            <a:endParaRPr lang="en-US" dirty="0"/>
          </a:p>
        </p:txBody>
      </p:sp>
      <p:pic>
        <p:nvPicPr>
          <p:cNvPr id="6" name="Picture 5">
            <a:extLst>
              <a:ext uri="{FF2B5EF4-FFF2-40B4-BE49-F238E27FC236}">
                <a16:creationId xmlns:a16="http://schemas.microsoft.com/office/drawing/2014/main" id="{E6874A6C-1FD3-A72F-59E9-354154FBE6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2784" y="1650670"/>
            <a:ext cx="5860958" cy="4697882"/>
          </a:xfrm>
          <a:prstGeom prst="rect">
            <a:avLst/>
          </a:prstGeom>
          <a:noFill/>
          <a:ln>
            <a:noFill/>
          </a:ln>
        </p:spPr>
      </p:pic>
      <p:sp>
        <p:nvSpPr>
          <p:cNvPr id="5" name="Content Placeholder 1">
            <a:extLst>
              <a:ext uri="{FF2B5EF4-FFF2-40B4-BE49-F238E27FC236}">
                <a16:creationId xmlns:a16="http://schemas.microsoft.com/office/drawing/2014/main" id="{6D8FA6FB-1122-88C3-1DEF-1638BDCA64A1}"/>
              </a:ext>
            </a:extLst>
          </p:cNvPr>
          <p:cNvSpPr>
            <a:spLocks noGrp="1"/>
          </p:cNvSpPr>
          <p:nvPr>
            <p:ph idx="1"/>
          </p:nvPr>
        </p:nvSpPr>
        <p:spPr>
          <a:xfrm>
            <a:off x="7164888" y="1947232"/>
            <a:ext cx="4501642" cy="3940001"/>
          </a:xfrm>
        </p:spPr>
        <p:txBody>
          <a:bodyPr>
            <a:normAutofit/>
          </a:bodyPr>
          <a:lstStyle/>
          <a:p>
            <a:pPr marL="457200" lvl="1" indent="0">
              <a:buNone/>
            </a:pPr>
            <a:r>
              <a:rPr lang="en-GB" b="1" dirty="0"/>
              <a:t>Cost structure of public policies</a:t>
            </a:r>
          </a:p>
          <a:p>
            <a:pPr marL="457200" lvl="1" indent="0">
              <a:buNone/>
            </a:pPr>
            <a:endParaRPr lang="en-US" dirty="0"/>
          </a:p>
        </p:txBody>
      </p:sp>
    </p:spTree>
    <p:extLst>
      <p:ext uri="{BB962C8B-B14F-4D97-AF65-F5344CB8AC3E}">
        <p14:creationId xmlns:p14="http://schemas.microsoft.com/office/powerpoint/2010/main" val="4152557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2AA9CD31-B35B-F992-E18B-F4CE5FA2B20D}"/>
                  </a:ext>
                </a:extLst>
              </p:cNvPr>
              <p:cNvSpPr>
                <a:spLocks noGrp="1"/>
              </p:cNvSpPr>
              <p:nvPr>
                <p:ph idx="1"/>
              </p:nvPr>
            </p:nvSpPr>
            <p:spPr/>
            <p:txBody>
              <a:bodyPr>
                <a:normAutofit fontScale="85000" lnSpcReduction="10000"/>
              </a:bodyPr>
              <a:lstStyle/>
              <a:p>
                <a:r>
                  <a:rPr lang="en-GB" dirty="0"/>
                  <a:t>We can test this econometrically taking advantage of the data collected in the lit review.</a:t>
                </a:r>
              </a:p>
              <a:p>
                <a:pPr marL="0" indent="0">
                  <a:buNone/>
                </a:pPr>
                <a14:m>
                  <m:oMathPara xmlns:m="http://schemas.openxmlformats.org/officeDocument/2006/math">
                    <m:oMathParaPr>
                      <m:jc m:val="centerGroup"/>
                    </m:oMathParaPr>
                    <m:oMath xmlns:m="http://schemas.openxmlformats.org/officeDocument/2006/math">
                      <m:sSub>
                        <m:sSubPr>
                          <m:ctrlPr>
                            <a:rPr lang="en-US" i="1" smtClean="0">
                              <a:effectLst/>
                              <a:latin typeface="Cambria Math" panose="02040503050406030204" pitchFamily="18" charset="0"/>
                            </a:rPr>
                          </m:ctrlPr>
                        </m:sSubPr>
                        <m:e>
                          <m:r>
                            <a:rPr lang="en-GB" i="1">
                              <a:effectLst/>
                              <a:latin typeface="Cambria Math" panose="02040503050406030204" pitchFamily="18" charset="0"/>
                              <a:ea typeface="Arial" panose="020B0604020202020204" pitchFamily="34" charset="0"/>
                              <a:cs typeface="Times New Roman" panose="02020603050405020304" pitchFamily="18" charset="0"/>
                            </a:rPr>
                            <m:t>𝑐𝑜𝑠𝑡</m:t>
                          </m:r>
                        </m:e>
                        <m:sub>
                          <m:r>
                            <a:rPr lang="en-GB" i="1">
                              <a:effectLst/>
                              <a:latin typeface="Cambria Math" panose="02040503050406030204" pitchFamily="18" charset="0"/>
                              <a:ea typeface="Arial" panose="020B0604020202020204" pitchFamily="34" charset="0"/>
                              <a:cs typeface="Times New Roman" panose="02020603050405020304" pitchFamily="18" charset="0"/>
                            </a:rPr>
                            <m:t>𝑖</m:t>
                          </m:r>
                          <m:r>
                            <a:rPr lang="en-GB" i="1">
                              <a:effectLst/>
                              <a:latin typeface="Cambria Math" panose="02040503050406030204" pitchFamily="18" charset="0"/>
                              <a:ea typeface="Arial" panose="020B0604020202020204" pitchFamily="34" charset="0"/>
                              <a:cs typeface="Times New Roman" panose="02020603050405020304" pitchFamily="18" charset="0"/>
                            </a:rPr>
                            <m:t>,</m:t>
                          </m:r>
                          <m:r>
                            <a:rPr lang="en-GB" i="1">
                              <a:effectLst/>
                              <a:latin typeface="Cambria Math" panose="02040503050406030204" pitchFamily="18" charset="0"/>
                              <a:ea typeface="Arial" panose="020B0604020202020204" pitchFamily="34" charset="0"/>
                              <a:cs typeface="Times New Roman" panose="02020603050405020304" pitchFamily="18" charset="0"/>
                            </a:rPr>
                            <m:t>𝑡</m:t>
                          </m:r>
                        </m:sub>
                      </m:sSub>
                      <m:r>
                        <a:rPr lang="en-GB"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i="1">
                              <a:effectLst/>
                              <a:latin typeface="Cambria Math" panose="02040503050406030204" pitchFamily="18" charset="0"/>
                            </a:rPr>
                          </m:ctrlPr>
                        </m:sSubPr>
                        <m:e>
                          <m:r>
                            <a:rPr lang="en-GB" i="1">
                              <a:effectLst/>
                              <a:latin typeface="Cambria Math" panose="02040503050406030204" pitchFamily="18" charset="0"/>
                              <a:ea typeface="Arial" panose="020B0604020202020204" pitchFamily="34" charset="0"/>
                              <a:cs typeface="Times New Roman" panose="02020603050405020304" pitchFamily="18" charset="0"/>
                            </a:rPr>
                            <m:t>𝛽</m:t>
                          </m:r>
                        </m:e>
                        <m:sub>
                          <m:r>
                            <a:rPr lang="en-GB" i="1">
                              <a:effectLst/>
                              <a:latin typeface="Cambria Math" panose="02040503050406030204" pitchFamily="18" charset="0"/>
                              <a:ea typeface="Arial" panose="020B0604020202020204" pitchFamily="34" charset="0"/>
                              <a:cs typeface="Times New Roman" panose="02020603050405020304" pitchFamily="18" charset="0"/>
                            </a:rPr>
                            <m:t>0</m:t>
                          </m:r>
                        </m:sub>
                      </m:sSub>
                      <m:r>
                        <a:rPr lang="en-GB" i="1">
                          <a:effectLst/>
                          <a:latin typeface="Cambria Math" panose="02040503050406030204" pitchFamily="18" charset="0"/>
                          <a:ea typeface="Arial" panose="020B0604020202020204" pitchFamily="34" charset="0"/>
                          <a:cs typeface="Times New Roman" panose="02020603050405020304" pitchFamily="18" charset="0"/>
                        </a:rPr>
                        <m:t>+ </m:t>
                      </m:r>
                      <m:sSub>
                        <m:sSubPr>
                          <m:ctrlPr>
                            <a:rPr lang="en-US" i="1">
                              <a:effectLst/>
                              <a:latin typeface="Cambria Math" panose="02040503050406030204" pitchFamily="18" charset="0"/>
                            </a:rPr>
                          </m:ctrlPr>
                        </m:sSubPr>
                        <m:e>
                          <m:r>
                            <a:rPr lang="en-GB" i="1">
                              <a:latin typeface="Cambria Math" panose="02040503050406030204" pitchFamily="18" charset="0"/>
                              <a:ea typeface="Arial" panose="020B0604020202020204" pitchFamily="34" charset="0"/>
                              <a:cs typeface="Times New Roman" panose="02020603050405020304" pitchFamily="18" charset="0"/>
                            </a:rPr>
                            <m:t>𝛽</m:t>
                          </m:r>
                        </m:e>
                        <m:sub>
                          <m:r>
                            <a:rPr lang="en-GB" i="1">
                              <a:effectLst/>
                              <a:latin typeface="Cambria Math" panose="02040503050406030204" pitchFamily="18" charset="0"/>
                              <a:ea typeface="Arial" panose="020B0604020202020204" pitchFamily="34" charset="0"/>
                              <a:cs typeface="Times New Roman" panose="02020603050405020304" pitchFamily="18" charset="0"/>
                            </a:rPr>
                            <m:t>1</m:t>
                          </m:r>
                        </m:sub>
                      </m:sSub>
                      <m:func>
                        <m:funcPr>
                          <m:ctrlPr>
                            <a:rPr lang="en-US" i="1">
                              <a:effectLst/>
                              <a:latin typeface="Cambria Math" panose="02040503050406030204" pitchFamily="18" charset="0"/>
                            </a:rPr>
                          </m:ctrlPr>
                        </m:funcPr>
                        <m:fName>
                          <m:r>
                            <m:rPr>
                              <m:sty m:val="p"/>
                            </m:rPr>
                            <a:rPr lang="en-GB">
                              <a:effectLst/>
                              <a:latin typeface="Cambria Math" panose="02040503050406030204" pitchFamily="18" charset="0"/>
                              <a:ea typeface="Arial" panose="020B0604020202020204" pitchFamily="34" charset="0"/>
                              <a:cs typeface="Times New Roman" panose="02020603050405020304" pitchFamily="18" charset="0"/>
                            </a:rPr>
                            <m:t>log</m:t>
                          </m:r>
                        </m:fName>
                        <m:e>
                          <m:sSub>
                            <m:sSubPr>
                              <m:ctrlPr>
                                <a:rPr lang="en-US" i="1">
                                  <a:effectLst/>
                                  <a:latin typeface="Cambria Math" panose="02040503050406030204" pitchFamily="18" charset="0"/>
                                </a:rPr>
                              </m:ctrlPr>
                            </m:sSubPr>
                            <m:e>
                              <m:r>
                                <a:rPr lang="en-GB" i="1">
                                  <a:effectLst/>
                                  <a:latin typeface="Cambria Math" panose="02040503050406030204" pitchFamily="18" charset="0"/>
                                  <a:ea typeface="Arial" panose="020B0604020202020204" pitchFamily="34" charset="0"/>
                                  <a:cs typeface="Times New Roman" panose="02020603050405020304" pitchFamily="18" charset="0"/>
                                </a:rPr>
                                <m:t>𝐹𝐿𝑊</m:t>
                              </m:r>
                            </m:e>
                            <m:sub>
                              <m:r>
                                <a:rPr lang="en-GB" i="1">
                                  <a:effectLst/>
                                  <a:latin typeface="Cambria Math" panose="02040503050406030204" pitchFamily="18" charset="0"/>
                                  <a:ea typeface="Arial" panose="020B0604020202020204" pitchFamily="34" charset="0"/>
                                  <a:cs typeface="Times New Roman" panose="02020603050405020304" pitchFamily="18" charset="0"/>
                                </a:rPr>
                                <m:t>𝑖</m:t>
                              </m:r>
                              <m:r>
                                <a:rPr lang="en-GB" i="1">
                                  <a:effectLst/>
                                  <a:latin typeface="Cambria Math" panose="02040503050406030204" pitchFamily="18" charset="0"/>
                                  <a:ea typeface="Arial" panose="020B0604020202020204" pitchFamily="34" charset="0"/>
                                  <a:cs typeface="Times New Roman" panose="02020603050405020304" pitchFamily="18" charset="0"/>
                                </a:rPr>
                                <m:t>,</m:t>
                              </m:r>
                              <m:r>
                                <a:rPr lang="en-GB" i="1">
                                  <a:effectLst/>
                                  <a:latin typeface="Cambria Math" panose="02040503050406030204" pitchFamily="18" charset="0"/>
                                  <a:ea typeface="Arial" panose="020B0604020202020204" pitchFamily="34" charset="0"/>
                                  <a:cs typeface="Times New Roman" panose="02020603050405020304" pitchFamily="18" charset="0"/>
                                </a:rPr>
                                <m:t>𝑡</m:t>
                              </m:r>
                            </m:sub>
                          </m:sSub>
                          <m:r>
                            <a:rPr lang="en-GB" i="1">
                              <a:effectLst/>
                              <a:latin typeface="Cambria Math" panose="02040503050406030204" pitchFamily="18" charset="0"/>
                              <a:ea typeface="Arial" panose="020B0604020202020204" pitchFamily="34" charset="0"/>
                              <a:cs typeface="Times New Roman" panose="02020603050405020304" pitchFamily="18" charset="0"/>
                            </a:rPr>
                            <m:t>+</m:t>
                          </m:r>
                          <m:r>
                            <a:rPr lang="en-GB" i="1">
                              <a:effectLst/>
                              <a:latin typeface="Cambria Math" panose="02040503050406030204" pitchFamily="18" charset="0"/>
                              <a:ea typeface="Arial" panose="020B0604020202020204" pitchFamily="34" charset="0"/>
                              <a:cs typeface="Times New Roman" panose="02020603050405020304" pitchFamily="18" charset="0"/>
                            </a:rPr>
                            <m:t>𝛾</m:t>
                          </m:r>
                          <m:r>
                            <a:rPr lang="en-GB" b="0" i="1" smtClean="0">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i="1">
                                  <a:effectLst/>
                                  <a:latin typeface="Cambria Math" panose="02040503050406030204" pitchFamily="18" charset="0"/>
                                </a:rPr>
                              </m:ctrlPr>
                            </m:sSubPr>
                            <m:e>
                              <m:r>
                                <a:rPr lang="en-GB" b="0" i="1" smtClean="0">
                                  <a:effectLst/>
                                  <a:latin typeface="Cambria Math" panose="02040503050406030204" pitchFamily="18" charset="0"/>
                                </a:rPr>
                                <m:t>𝑋</m:t>
                              </m:r>
                            </m:e>
                            <m:sub>
                              <m:r>
                                <a:rPr lang="en-GB" i="1">
                                  <a:effectLst/>
                                  <a:latin typeface="Cambria Math" panose="02040503050406030204" pitchFamily="18" charset="0"/>
                                  <a:ea typeface="Arial" panose="020B0604020202020204" pitchFamily="34" charset="0"/>
                                  <a:cs typeface="Times New Roman" panose="02020603050405020304" pitchFamily="18" charset="0"/>
                                </a:rPr>
                                <m:t>𝑖</m:t>
                              </m:r>
                              <m:r>
                                <a:rPr lang="en-GB" i="1">
                                  <a:effectLst/>
                                  <a:latin typeface="Cambria Math" panose="02040503050406030204" pitchFamily="18" charset="0"/>
                                  <a:ea typeface="Arial" panose="020B0604020202020204" pitchFamily="34" charset="0"/>
                                  <a:cs typeface="Times New Roman" panose="02020603050405020304" pitchFamily="18" charset="0"/>
                                </a:rPr>
                                <m:t>,</m:t>
                              </m:r>
                              <m:r>
                                <a:rPr lang="en-GB" i="1">
                                  <a:effectLst/>
                                  <a:latin typeface="Cambria Math" panose="02040503050406030204" pitchFamily="18" charset="0"/>
                                  <a:ea typeface="Arial" panose="020B0604020202020204" pitchFamily="34" charset="0"/>
                                  <a:cs typeface="Times New Roman" panose="02020603050405020304" pitchFamily="18" charset="0"/>
                                </a:rPr>
                                <m:t>𝑡</m:t>
                              </m:r>
                            </m:sub>
                          </m:sSub>
                        </m:e>
                      </m:func>
                      <m:r>
                        <a:rPr lang="en-GB"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i="1">
                              <a:effectLst/>
                              <a:latin typeface="Cambria Math" panose="02040503050406030204" pitchFamily="18" charset="0"/>
                            </a:rPr>
                          </m:ctrlPr>
                        </m:sSubPr>
                        <m:e>
                          <m:r>
                            <a:rPr lang="en-GB" i="1">
                              <a:effectLst/>
                              <a:latin typeface="Cambria Math" panose="02040503050406030204" pitchFamily="18" charset="0"/>
                              <a:ea typeface="Arial" panose="020B0604020202020204" pitchFamily="34" charset="0"/>
                              <a:cs typeface="Times New Roman" panose="02020603050405020304" pitchFamily="18" charset="0"/>
                            </a:rPr>
                            <m:t>𝛼</m:t>
                          </m:r>
                        </m:e>
                        <m:sub>
                          <m:r>
                            <a:rPr lang="en-GB" i="1">
                              <a:effectLst/>
                              <a:latin typeface="Cambria Math" panose="02040503050406030204" pitchFamily="18" charset="0"/>
                              <a:ea typeface="Arial" panose="020B0604020202020204" pitchFamily="34" charset="0"/>
                              <a:cs typeface="Times New Roman" panose="02020603050405020304" pitchFamily="18" charset="0"/>
                            </a:rPr>
                            <m:t>𝑖</m:t>
                          </m:r>
                        </m:sub>
                      </m:sSub>
                      <m:r>
                        <a:rPr lang="en-GB"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i="1">
                              <a:effectLst/>
                              <a:latin typeface="Cambria Math" panose="02040503050406030204" pitchFamily="18" charset="0"/>
                            </a:rPr>
                          </m:ctrlPr>
                        </m:sSubPr>
                        <m:e>
                          <m:r>
                            <a:rPr lang="en-GB" i="1">
                              <a:effectLst/>
                              <a:latin typeface="Cambria Math" panose="02040503050406030204" pitchFamily="18" charset="0"/>
                              <a:ea typeface="Arial" panose="020B0604020202020204" pitchFamily="34" charset="0"/>
                              <a:cs typeface="Times New Roman" panose="02020603050405020304" pitchFamily="18" charset="0"/>
                            </a:rPr>
                            <m:t>𝜏</m:t>
                          </m:r>
                        </m:e>
                        <m:sub>
                          <m:r>
                            <a:rPr lang="en-GB" i="1">
                              <a:effectLst/>
                              <a:latin typeface="Cambria Math" panose="02040503050406030204" pitchFamily="18" charset="0"/>
                              <a:ea typeface="Arial" panose="020B0604020202020204" pitchFamily="34" charset="0"/>
                              <a:cs typeface="Times New Roman" panose="02020603050405020304" pitchFamily="18" charset="0"/>
                            </a:rPr>
                            <m:t>𝑡</m:t>
                          </m:r>
                        </m:sub>
                      </m:sSub>
                      <m:r>
                        <a:rPr lang="en-GB"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i="1">
                              <a:effectLst/>
                              <a:latin typeface="Cambria Math" panose="02040503050406030204" pitchFamily="18" charset="0"/>
                            </a:rPr>
                          </m:ctrlPr>
                        </m:sSubPr>
                        <m:e>
                          <m:r>
                            <a:rPr lang="en-GB" i="1">
                              <a:effectLst/>
                              <a:latin typeface="Cambria Math" panose="02040503050406030204" pitchFamily="18" charset="0"/>
                              <a:ea typeface="Arial" panose="020B0604020202020204" pitchFamily="34" charset="0"/>
                              <a:cs typeface="Times New Roman" panose="02020603050405020304" pitchFamily="18" charset="0"/>
                            </a:rPr>
                            <m:t>𝜀</m:t>
                          </m:r>
                        </m:e>
                        <m:sub>
                          <m:r>
                            <a:rPr lang="en-GB" i="1">
                              <a:effectLst/>
                              <a:latin typeface="Cambria Math" panose="02040503050406030204" pitchFamily="18" charset="0"/>
                              <a:ea typeface="Arial" panose="020B0604020202020204" pitchFamily="34" charset="0"/>
                              <a:cs typeface="Times New Roman" panose="02020603050405020304" pitchFamily="18" charset="0"/>
                            </a:rPr>
                            <m:t>𝑖</m:t>
                          </m:r>
                          <m:r>
                            <a:rPr lang="en-GB" i="1">
                              <a:effectLst/>
                              <a:latin typeface="Cambria Math" panose="02040503050406030204" pitchFamily="18" charset="0"/>
                              <a:ea typeface="Arial" panose="020B0604020202020204" pitchFamily="34" charset="0"/>
                              <a:cs typeface="Times New Roman" panose="02020603050405020304" pitchFamily="18" charset="0"/>
                            </a:rPr>
                            <m:t>,</m:t>
                          </m:r>
                          <m:r>
                            <a:rPr lang="en-GB" i="1">
                              <a:effectLst/>
                              <a:latin typeface="Cambria Math" panose="02040503050406030204" pitchFamily="18" charset="0"/>
                              <a:ea typeface="Arial" panose="020B0604020202020204" pitchFamily="34" charset="0"/>
                              <a:cs typeface="Times New Roman" panose="02020603050405020304" pitchFamily="18" charset="0"/>
                            </a:rPr>
                            <m:t>𝑡</m:t>
                          </m:r>
                        </m:sub>
                      </m:sSub>
                    </m:oMath>
                  </m:oMathPara>
                </a14:m>
                <a:endParaRPr lang="en-US" dirty="0"/>
              </a:p>
              <a:p>
                <a:r>
                  <a:rPr lang="en-US" dirty="0"/>
                  <a:t>Where </a:t>
                </a:r>
                <a14:m>
                  <m:oMath xmlns:m="http://schemas.openxmlformats.org/officeDocument/2006/math">
                    <m:sSub>
                      <m:sSubPr>
                        <m:ctrlPr>
                          <a:rPr lang="en-US" b="1" i="1" smtClean="0">
                            <a:latin typeface="Cambria Math" panose="02040503050406030204" pitchFamily="18" charset="0"/>
                          </a:rPr>
                        </m:ctrlPr>
                      </m:sSubPr>
                      <m:e>
                        <m:r>
                          <a:rPr lang="en-GB" b="1" i="1" smtClean="0">
                            <a:latin typeface="Cambria Math" panose="02040503050406030204" pitchFamily="18" charset="0"/>
                          </a:rPr>
                          <m:t>𝒄𝒐𝒔𝒕</m:t>
                        </m:r>
                      </m:e>
                      <m:sub>
                        <m:r>
                          <a:rPr lang="en-GB" b="1" i="1" smtClean="0">
                            <a:latin typeface="Cambria Math" panose="02040503050406030204" pitchFamily="18" charset="0"/>
                          </a:rPr>
                          <m:t>𝒊</m:t>
                        </m:r>
                        <m:r>
                          <a:rPr lang="en-GB" b="1" i="1" smtClean="0">
                            <a:latin typeface="Cambria Math" panose="02040503050406030204" pitchFamily="18" charset="0"/>
                          </a:rPr>
                          <m:t>,</m:t>
                        </m:r>
                        <m:r>
                          <a:rPr lang="en-GB" b="1" i="1" smtClean="0">
                            <a:latin typeface="Cambria Math" panose="02040503050406030204" pitchFamily="18" charset="0"/>
                          </a:rPr>
                          <m:t>𝒕</m:t>
                        </m:r>
                      </m:sub>
                    </m:sSub>
                    <m:r>
                      <a:rPr lang="en-GB" b="0" i="1" smtClean="0">
                        <a:latin typeface="Cambria Math" panose="02040503050406030204" pitchFamily="18" charset="0"/>
                      </a:rPr>
                      <m:t> </m:t>
                    </m:r>
                  </m:oMath>
                </a14:m>
                <a:r>
                  <a:rPr lang="en-US" dirty="0"/>
                  <a:t>is the </a:t>
                </a:r>
                <a:r>
                  <a:rPr lang="en-US" b="1" dirty="0"/>
                  <a:t>cost of reducing a ton </a:t>
                </a:r>
                <a:r>
                  <a:rPr lang="en-US" dirty="0"/>
                  <a:t>of FLW (in USD) for country </a:t>
                </a:r>
                <a14:m>
                  <m:oMath xmlns:m="http://schemas.openxmlformats.org/officeDocument/2006/math">
                    <m:r>
                      <a:rPr lang="en-GB" b="0" i="1" smtClean="0">
                        <a:latin typeface="Cambria Math" panose="02040503050406030204" pitchFamily="18" charset="0"/>
                      </a:rPr>
                      <m:t>𝑖</m:t>
                    </m:r>
                  </m:oMath>
                </a14:m>
                <a:r>
                  <a:rPr lang="en-US" dirty="0"/>
                  <a:t> at year </a:t>
                </a:r>
                <a14:m>
                  <m:oMath xmlns:m="http://schemas.openxmlformats.org/officeDocument/2006/math">
                    <m:r>
                      <a:rPr lang="en-GB" b="0" i="1" smtClean="0">
                        <a:latin typeface="Cambria Math" panose="02040503050406030204" pitchFamily="18" charset="0"/>
                      </a:rPr>
                      <m:t>𝑡</m:t>
                    </m:r>
                  </m:oMath>
                </a14:m>
                <a:r>
                  <a:rPr lang="en-US" dirty="0"/>
                  <a:t>;</a:t>
                </a:r>
                <a14:m>
                  <m:oMath xmlns:m="http://schemas.openxmlformats.org/officeDocument/2006/math">
                    <m:sSub>
                      <m:sSubPr>
                        <m:ctrlPr>
                          <a:rPr lang="en-GB" b="1" i="1">
                            <a:latin typeface="Cambria Math" panose="02040503050406030204" pitchFamily="18" charset="0"/>
                          </a:rPr>
                        </m:ctrlPr>
                      </m:sSubPr>
                      <m:e>
                        <m:r>
                          <a:rPr lang="en-GB" b="1" i="1" smtClean="0">
                            <a:latin typeface="Cambria Math" panose="02040503050406030204" pitchFamily="18" charset="0"/>
                          </a:rPr>
                          <m:t> </m:t>
                        </m:r>
                        <m:r>
                          <a:rPr lang="en-GB" b="1" i="1">
                            <a:latin typeface="Cambria Math" panose="02040503050406030204" pitchFamily="18" charset="0"/>
                          </a:rPr>
                          <m:t>𝑭𝑳𝑾</m:t>
                        </m:r>
                      </m:e>
                      <m:sub>
                        <m:r>
                          <a:rPr lang="en-GB" b="1" i="1">
                            <a:latin typeface="Cambria Math" panose="02040503050406030204" pitchFamily="18" charset="0"/>
                          </a:rPr>
                          <m:t>𝒊</m:t>
                        </m:r>
                        <m:r>
                          <a:rPr lang="en-GB" b="1" i="1">
                            <a:latin typeface="Cambria Math" panose="02040503050406030204" pitchFamily="18" charset="0"/>
                          </a:rPr>
                          <m:t>,</m:t>
                        </m:r>
                        <m:r>
                          <a:rPr lang="en-GB" b="1" i="1">
                            <a:latin typeface="Cambria Math" panose="02040503050406030204" pitchFamily="18" charset="0"/>
                          </a:rPr>
                          <m:t>𝒕</m:t>
                        </m:r>
                      </m:sub>
                    </m:sSub>
                    <m:r>
                      <a:rPr lang="en-GB" b="1" i="1" smtClean="0">
                        <a:latin typeface="Cambria Math" panose="02040503050406030204" pitchFamily="18" charset="0"/>
                      </a:rPr>
                      <m:t> </m:t>
                    </m:r>
                  </m:oMath>
                </a14:m>
                <a:r>
                  <a:rPr lang="en-US" dirty="0"/>
                  <a:t>is the </a:t>
                </a:r>
                <a:r>
                  <a:rPr lang="en-US" b="1" dirty="0"/>
                  <a:t>share of FLW</a:t>
                </a:r>
                <a:r>
                  <a:rPr lang="en-US" dirty="0"/>
                  <a:t>; </a:t>
                </a:r>
                <a14:m>
                  <m:oMath xmlns:m="http://schemas.openxmlformats.org/officeDocument/2006/math">
                    <m:sSub>
                      <m:sSubPr>
                        <m:ctrlPr>
                          <a:rPr lang="en-GB" b="1" i="1" smtClean="0">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𝑿</m:t>
                        </m:r>
                      </m:e>
                      <m:sub>
                        <m:r>
                          <a:rPr lang="en-GB" b="1" i="1" smtClean="0">
                            <a:latin typeface="Cambria Math" panose="02040503050406030204" pitchFamily="18" charset="0"/>
                            <a:ea typeface="Cambria Math" panose="02040503050406030204" pitchFamily="18" charset="0"/>
                          </a:rPr>
                          <m:t>𝒊</m:t>
                        </m:r>
                        <m:r>
                          <a:rPr lang="en-GB" b="1"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𝒕</m:t>
                        </m:r>
                      </m:sub>
                    </m:sSub>
                    <m:r>
                      <a:rPr lang="en-GB" i="1">
                        <a:latin typeface="Cambria Math" panose="02040503050406030204" pitchFamily="18" charset="0"/>
                        <a:ea typeface="Cambria Math" panose="02040503050406030204" pitchFamily="18" charset="0"/>
                      </a:rPr>
                      <m:t> </m:t>
                    </m:r>
                  </m:oMath>
                </a14:m>
                <a:r>
                  <a:rPr lang="en-US" dirty="0"/>
                  <a:t>is a vector of </a:t>
                </a:r>
                <a:r>
                  <a:rPr lang="en-US" b="1" dirty="0"/>
                  <a:t>covariates </a:t>
                </a:r>
                <a:r>
                  <a:rPr lang="en-US" dirty="0"/>
                  <a:t>(stage-specific dummies, a private-driven initiative dummy, GDP per capita, and source-specific dummies); </a:t>
                </a:r>
                <a14:m>
                  <m:oMath xmlns:m="http://schemas.openxmlformats.org/officeDocument/2006/math">
                    <m:sSub>
                      <m:sSubPr>
                        <m:ctrlPr>
                          <a:rPr lang="en-GB" b="1" i="1">
                            <a:latin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𝜶</m:t>
                        </m:r>
                      </m:e>
                      <m:sub>
                        <m:r>
                          <a:rPr lang="en-GB" b="1" i="1">
                            <a:latin typeface="Cambria Math" panose="02040503050406030204" pitchFamily="18" charset="0"/>
                          </a:rPr>
                          <m:t>𝒊</m:t>
                        </m:r>
                      </m:sub>
                    </m:sSub>
                    <m:r>
                      <a:rPr lang="en-GB" i="1">
                        <a:latin typeface="Cambria Math" panose="02040503050406030204" pitchFamily="18" charset="0"/>
                      </a:rPr>
                      <m:t> </m:t>
                    </m:r>
                  </m:oMath>
                </a14:m>
                <a:r>
                  <a:rPr lang="en-US" dirty="0"/>
                  <a:t>and</a:t>
                </a:r>
                <a:r>
                  <a:rPr lang="en-GB" dirty="0"/>
                  <a:t> </a:t>
                </a:r>
                <a14:m>
                  <m:oMath xmlns:m="http://schemas.openxmlformats.org/officeDocument/2006/math">
                    <m:sSub>
                      <m:sSubPr>
                        <m:ctrlPr>
                          <a:rPr lang="en-GB" b="1" i="1">
                            <a:latin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𝝉</m:t>
                        </m:r>
                      </m:e>
                      <m:sub>
                        <m:r>
                          <a:rPr lang="en-GB" b="1" i="1">
                            <a:latin typeface="Cambria Math" panose="02040503050406030204" pitchFamily="18" charset="0"/>
                          </a:rPr>
                          <m:t>𝒕</m:t>
                        </m:r>
                      </m:sub>
                    </m:sSub>
                  </m:oMath>
                </a14:m>
                <a:r>
                  <a:rPr lang="en-US" b="1" dirty="0"/>
                  <a:t> </a:t>
                </a:r>
                <a:r>
                  <a:rPr lang="en-US" dirty="0"/>
                  <a:t>are </a:t>
                </a:r>
                <a:r>
                  <a:rPr lang="en-US" b="1" dirty="0"/>
                  <a:t>country</a:t>
                </a:r>
                <a:r>
                  <a:rPr lang="en-US" dirty="0"/>
                  <a:t> and </a:t>
                </a:r>
                <a:r>
                  <a:rPr lang="en-US" b="1" dirty="0"/>
                  <a:t>time fixed effects </a:t>
                </a:r>
                <a:r>
                  <a:rPr lang="en-US" dirty="0"/>
                  <a:t>(dummies specific for each year and country), respectively;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𝜀</m:t>
                        </m:r>
                      </m:e>
                      <m:sub>
                        <m:r>
                          <a:rPr lang="en-GB" i="1">
                            <a:latin typeface="Cambria Math" panose="02040503050406030204" pitchFamily="18" charset="0"/>
                          </a:rPr>
                          <m:t>𝑖</m:t>
                        </m:r>
                        <m:r>
                          <a:rPr lang="en-GB" i="1">
                            <a:latin typeface="Cambria Math" panose="02040503050406030204" pitchFamily="18" charset="0"/>
                          </a:rPr>
                          <m:t>,</m:t>
                        </m:r>
                        <m:r>
                          <a:rPr lang="en-GB" i="1">
                            <a:latin typeface="Cambria Math" panose="02040503050406030204" pitchFamily="18" charset="0"/>
                          </a:rPr>
                          <m:t>𝑡</m:t>
                        </m:r>
                      </m:sub>
                    </m:sSub>
                  </m:oMath>
                </a14:m>
                <a:r>
                  <a:rPr lang="en-US" dirty="0"/>
                  <a:t> is the error term.</a:t>
                </a:r>
              </a:p>
              <a:p>
                <a:r>
                  <a:rPr lang="en-US" dirty="0"/>
                  <a:t>Finding evidence supporting </a:t>
                </a:r>
                <a14:m>
                  <m:oMath xmlns:m="http://schemas.openxmlformats.org/officeDocument/2006/math">
                    <m:sSub>
                      <m:sSubPr>
                        <m:ctrlPr>
                          <a:rPr lang="en-US" b="1" i="1" smtClean="0">
                            <a:effectLst/>
                            <a:latin typeface="Cambria Math" panose="02040503050406030204" pitchFamily="18" charset="0"/>
                          </a:rPr>
                        </m:ctrlPr>
                      </m:sSubPr>
                      <m:e>
                        <m:r>
                          <a:rPr lang="en-US" b="1" i="1">
                            <a:effectLst/>
                            <a:latin typeface="Cambria Math" panose="02040503050406030204" pitchFamily="18" charset="0"/>
                            <a:ea typeface="Arial" panose="020B0604020202020204" pitchFamily="34" charset="0"/>
                            <a:cs typeface="Times New Roman" panose="02020603050405020304" pitchFamily="18" charset="0"/>
                          </a:rPr>
                          <m:t>𝜷</m:t>
                        </m:r>
                      </m:e>
                      <m:sub>
                        <m:r>
                          <a:rPr lang="en-US" b="1" i="1">
                            <a:effectLst/>
                            <a:latin typeface="Cambria Math" panose="02040503050406030204" pitchFamily="18" charset="0"/>
                            <a:ea typeface="Arial" panose="020B0604020202020204" pitchFamily="34" charset="0"/>
                            <a:cs typeface="Times New Roman" panose="02020603050405020304" pitchFamily="18" charset="0"/>
                          </a:rPr>
                          <m:t>𝟏</m:t>
                        </m:r>
                      </m:sub>
                    </m:sSub>
                    <m:r>
                      <a:rPr lang="en-US" b="1" i="1">
                        <a:effectLst/>
                        <a:latin typeface="Cambria Math" panose="02040503050406030204" pitchFamily="18" charset="0"/>
                        <a:ea typeface="Arial" panose="020B0604020202020204" pitchFamily="34" charset="0"/>
                        <a:cs typeface="Times New Roman" panose="02020603050405020304" pitchFamily="18" charset="0"/>
                      </a:rPr>
                      <m:t>&lt;</m:t>
                    </m:r>
                    <m:r>
                      <a:rPr lang="en-US" b="1" i="1">
                        <a:effectLst/>
                        <a:latin typeface="Cambria Math" panose="02040503050406030204" pitchFamily="18" charset="0"/>
                        <a:ea typeface="Arial" panose="020B0604020202020204" pitchFamily="34" charset="0"/>
                        <a:cs typeface="Times New Roman" panose="02020603050405020304" pitchFamily="18" charset="0"/>
                      </a:rPr>
                      <m:t>𝟎</m:t>
                    </m:r>
                  </m:oMath>
                </a14:m>
                <a:r>
                  <a:rPr lang="en-US" dirty="0"/>
                  <a:t> would validate the above functional form.</a:t>
                </a:r>
              </a:p>
            </p:txBody>
          </p:sp>
        </mc:Choice>
        <mc:Fallback xmlns="">
          <p:sp>
            <p:nvSpPr>
              <p:cNvPr id="2" name="Content Placeholder 1">
                <a:extLst>
                  <a:ext uri="{FF2B5EF4-FFF2-40B4-BE49-F238E27FC236}">
                    <a16:creationId xmlns:a16="http://schemas.microsoft.com/office/drawing/2014/main" id="{2AA9CD31-B35B-F992-E18B-F4CE5FA2B20D}"/>
                  </a:ext>
                </a:extLst>
              </p:cNvPr>
              <p:cNvSpPr>
                <a:spLocks noGrp="1" noRot="1" noChangeAspect="1" noMove="1" noResize="1" noEditPoints="1" noAdjustHandles="1" noChangeArrowheads="1" noChangeShapeType="1" noTextEdit="1"/>
              </p:cNvSpPr>
              <p:nvPr>
                <p:ph idx="1"/>
              </p:nvPr>
            </p:nvSpPr>
            <p:spPr>
              <a:blipFill>
                <a:blip r:embed="rId3"/>
                <a:stretch>
                  <a:fillRect l="-945" t="-2156" b="-2426"/>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AB22AF0A-477C-F704-1E99-84E71A4B273A}"/>
              </a:ext>
            </a:extLst>
          </p:cNvPr>
          <p:cNvSpPr>
            <a:spLocks noGrp="1"/>
          </p:cNvSpPr>
          <p:nvPr>
            <p:ph type="title"/>
          </p:nvPr>
        </p:nvSpPr>
        <p:spPr/>
        <p:txBody>
          <a:bodyPr/>
          <a:lstStyle/>
          <a:p>
            <a:r>
              <a:rPr lang="en-GB" dirty="0"/>
              <a:t>Do costs increase as FLW is reduced?</a:t>
            </a:r>
            <a:endParaRPr lang="en-US" dirty="0"/>
          </a:p>
        </p:txBody>
      </p:sp>
    </p:spTree>
    <p:extLst>
      <p:ext uri="{BB962C8B-B14F-4D97-AF65-F5344CB8AC3E}">
        <p14:creationId xmlns:p14="http://schemas.microsoft.com/office/powerpoint/2010/main" val="1517910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442BE3-5E43-9BE0-752F-04BE6C2A64B7}"/>
              </a:ext>
            </a:extLst>
          </p:cNvPr>
          <p:cNvSpPr>
            <a:spLocks noGrp="1"/>
          </p:cNvSpPr>
          <p:nvPr>
            <p:ph idx="1"/>
          </p:nvPr>
        </p:nvSpPr>
        <p:spPr/>
        <p:txBody>
          <a:bodyPr/>
          <a:lstStyle/>
          <a:p>
            <a:r>
              <a:rPr lang="en-GB" dirty="0"/>
              <a:t>We estimate costs for reducing FLW (USD/ton) for each country by estimating a simpler regression using </a:t>
            </a:r>
            <a:r>
              <a:rPr lang="en-GB" b="1" dirty="0"/>
              <a:t>GDP per capita</a:t>
            </a:r>
            <a:r>
              <a:rPr lang="en-GB" dirty="0"/>
              <a:t>, a </a:t>
            </a:r>
            <a:r>
              <a:rPr lang="en-GB" b="1" dirty="0"/>
              <a:t>development dummy</a:t>
            </a:r>
            <a:r>
              <a:rPr lang="en-GB" dirty="0"/>
              <a:t>, and controlling for year and source fixed effects.</a:t>
            </a:r>
          </a:p>
          <a:p>
            <a:r>
              <a:rPr lang="en-US" dirty="0"/>
              <a:t>Costs are estimated for the year 2023 and represent the </a:t>
            </a:r>
            <a:r>
              <a:rPr lang="en-US" b="1" dirty="0"/>
              <a:t>implicit cost </a:t>
            </a:r>
            <a:r>
              <a:rPr lang="en-US" dirty="0"/>
              <a:t>of reducing FLW (i.e., before any actual reduction is carried out).</a:t>
            </a:r>
          </a:p>
        </p:txBody>
      </p:sp>
      <p:sp>
        <p:nvSpPr>
          <p:cNvPr id="3" name="Title 2">
            <a:extLst>
              <a:ext uri="{FF2B5EF4-FFF2-40B4-BE49-F238E27FC236}">
                <a16:creationId xmlns:a16="http://schemas.microsoft.com/office/drawing/2014/main" id="{61EF5C43-54A7-7E05-A671-63CD962E7472}"/>
              </a:ext>
            </a:extLst>
          </p:cNvPr>
          <p:cNvSpPr>
            <a:spLocks noGrp="1"/>
          </p:cNvSpPr>
          <p:nvPr>
            <p:ph type="title"/>
          </p:nvPr>
        </p:nvSpPr>
        <p:spPr/>
        <p:txBody>
          <a:bodyPr/>
          <a:lstStyle/>
          <a:p>
            <a:r>
              <a:rPr lang="en-GB" dirty="0"/>
              <a:t>Cost estimates for </a:t>
            </a:r>
            <a:r>
              <a:rPr lang="en-GB" dirty="0" err="1"/>
              <a:t>Aglink</a:t>
            </a:r>
            <a:r>
              <a:rPr lang="en-GB" dirty="0"/>
              <a:t>-Cosimo countries</a:t>
            </a:r>
            <a:endParaRPr lang="en-US" dirty="0"/>
          </a:p>
        </p:txBody>
      </p:sp>
    </p:spTree>
    <p:extLst>
      <p:ext uri="{BB962C8B-B14F-4D97-AF65-F5344CB8AC3E}">
        <p14:creationId xmlns:p14="http://schemas.microsoft.com/office/powerpoint/2010/main" val="430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6761-C2EF-2BF9-A334-95F13C4F5C8D}"/>
              </a:ext>
            </a:extLst>
          </p:cNvPr>
          <p:cNvSpPr>
            <a:spLocks noGrp="1"/>
          </p:cNvSpPr>
          <p:nvPr>
            <p:ph type="title"/>
          </p:nvPr>
        </p:nvSpPr>
        <p:spPr>
          <a:xfrm>
            <a:off x="1680000" y="2928144"/>
            <a:ext cx="8832000" cy="1041311"/>
          </a:xfrm>
        </p:spPr>
        <p:txBody>
          <a:bodyPr/>
          <a:lstStyle/>
          <a:p>
            <a:r>
              <a:rPr lang="en-GB" dirty="0"/>
              <a:t>3. Scenario description and methodology</a:t>
            </a:r>
            <a:endParaRPr lang="en-US" dirty="0"/>
          </a:p>
        </p:txBody>
      </p:sp>
    </p:spTree>
    <p:extLst>
      <p:ext uri="{BB962C8B-B14F-4D97-AF65-F5344CB8AC3E}">
        <p14:creationId xmlns:p14="http://schemas.microsoft.com/office/powerpoint/2010/main" val="1012040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2EFCA2-6AA2-8DB7-E03F-E5D79E2AE8B1}"/>
              </a:ext>
            </a:extLst>
          </p:cNvPr>
          <p:cNvSpPr>
            <a:spLocks noGrp="1"/>
          </p:cNvSpPr>
          <p:nvPr>
            <p:ph idx="1"/>
          </p:nvPr>
        </p:nvSpPr>
        <p:spPr>
          <a:xfrm>
            <a:off x="624000" y="1602000"/>
            <a:ext cx="10958400" cy="5018400"/>
          </a:xfrm>
        </p:spPr>
        <p:txBody>
          <a:bodyPr>
            <a:normAutofit fontScale="92500" lnSpcReduction="10000"/>
          </a:bodyPr>
          <a:lstStyle/>
          <a:p>
            <a:r>
              <a:rPr lang="en-GB" sz="3000" dirty="0"/>
              <a:t>We compare </a:t>
            </a:r>
            <a:r>
              <a:rPr lang="en-GB" sz="3000" b="1" dirty="0"/>
              <a:t>different FLW reduction </a:t>
            </a:r>
            <a:r>
              <a:rPr lang="en-GB" sz="3000" dirty="0"/>
              <a:t>scenarios against the </a:t>
            </a:r>
            <a:r>
              <a:rPr lang="en-GB" sz="3000" i="1" dirty="0"/>
              <a:t>Outlook</a:t>
            </a:r>
            <a:r>
              <a:rPr lang="en-GB" sz="3000" dirty="0"/>
              <a:t> baseline: from 5% to 50% reduction.</a:t>
            </a:r>
          </a:p>
          <a:p>
            <a:r>
              <a:rPr lang="en-GB" sz="3000" dirty="0"/>
              <a:t>We assume </a:t>
            </a:r>
            <a:r>
              <a:rPr lang="en-GB" sz="3000" b="1" dirty="0"/>
              <a:t>constant</a:t>
            </a:r>
            <a:r>
              <a:rPr lang="en-GB" sz="3000" dirty="0"/>
              <a:t> future FLW </a:t>
            </a:r>
            <a:r>
              <a:rPr lang="en-GB" sz="3000" b="1" dirty="0"/>
              <a:t>shares</a:t>
            </a:r>
            <a:r>
              <a:rPr lang="en-GB" sz="3000" dirty="0"/>
              <a:t> in the </a:t>
            </a:r>
            <a:r>
              <a:rPr lang="en-GB" sz="3000" b="1" dirty="0"/>
              <a:t>baseline</a:t>
            </a:r>
            <a:r>
              <a:rPr lang="en-GB" sz="3000" dirty="0"/>
              <a:t>.</a:t>
            </a:r>
          </a:p>
          <a:p>
            <a:r>
              <a:rPr lang="en-GB" sz="3000" dirty="0"/>
              <a:t>We assume achieving FLW reductions by </a:t>
            </a:r>
            <a:r>
              <a:rPr lang="en-GB" sz="3000" b="1" dirty="0"/>
              <a:t>2030</a:t>
            </a:r>
            <a:r>
              <a:rPr lang="en-GB" sz="3000" dirty="0"/>
              <a:t> (linearly extrapolated).</a:t>
            </a:r>
          </a:p>
          <a:p>
            <a:r>
              <a:rPr lang="en-US" sz="3000" dirty="0"/>
              <a:t>We assume </a:t>
            </a:r>
            <a:r>
              <a:rPr lang="en-US" sz="3000" b="1" dirty="0"/>
              <a:t>transmission</a:t>
            </a:r>
            <a:r>
              <a:rPr lang="en-US" sz="3000" dirty="0"/>
              <a:t> of food </a:t>
            </a:r>
            <a:r>
              <a:rPr lang="en-US" sz="3000" b="1" dirty="0"/>
              <a:t>waste</a:t>
            </a:r>
            <a:r>
              <a:rPr lang="en-US" sz="3000" dirty="0"/>
              <a:t> reduction to food </a:t>
            </a:r>
            <a:r>
              <a:rPr lang="en-US" sz="3000" b="1" dirty="0"/>
              <a:t>demand</a:t>
            </a:r>
            <a:r>
              <a:rPr lang="en-US" sz="3000" dirty="0"/>
              <a:t>.</a:t>
            </a:r>
          </a:p>
          <a:p>
            <a:pPr lvl="1"/>
            <a:r>
              <a:rPr lang="en-US" sz="3000" b="1" dirty="0"/>
              <a:t>Exception</a:t>
            </a:r>
            <a:r>
              <a:rPr lang="en-US" sz="3000" dirty="0"/>
              <a:t> for countries with </a:t>
            </a:r>
            <a:r>
              <a:rPr lang="en-US" sz="3000" b="1" dirty="0"/>
              <a:t>high prevalence of undernourishment</a:t>
            </a:r>
            <a:r>
              <a:rPr lang="en-US" sz="3000" dirty="0"/>
              <a:t>, which may opt to </a:t>
            </a:r>
            <a:r>
              <a:rPr lang="en-US" sz="3000" b="1" dirty="0"/>
              <a:t>increase food intake </a:t>
            </a:r>
            <a:r>
              <a:rPr lang="en-US" sz="3000" dirty="0"/>
              <a:t>instead.</a:t>
            </a:r>
          </a:p>
          <a:p>
            <a:r>
              <a:rPr lang="en-US" sz="3000" dirty="0">
                <a:solidFill>
                  <a:srgbClr val="6CA45D"/>
                </a:solidFill>
              </a:rPr>
              <a:t>We assume new implementation cost estimates</a:t>
            </a:r>
          </a:p>
          <a:p>
            <a:endParaRPr lang="en-US" dirty="0"/>
          </a:p>
        </p:txBody>
      </p:sp>
      <p:sp>
        <p:nvSpPr>
          <p:cNvPr id="3" name="Title 2">
            <a:extLst>
              <a:ext uri="{FF2B5EF4-FFF2-40B4-BE49-F238E27FC236}">
                <a16:creationId xmlns:a16="http://schemas.microsoft.com/office/drawing/2014/main" id="{916E9E1B-10F0-FA54-DFF0-C43DFEDA78AD}"/>
              </a:ext>
            </a:extLst>
          </p:cNvPr>
          <p:cNvSpPr>
            <a:spLocks noGrp="1"/>
          </p:cNvSpPr>
          <p:nvPr>
            <p:ph type="title"/>
          </p:nvPr>
        </p:nvSpPr>
        <p:spPr/>
        <p:txBody>
          <a:bodyPr/>
          <a:lstStyle/>
          <a:p>
            <a:r>
              <a:rPr lang="en-GB" dirty="0"/>
              <a:t>Scenario description and methodology</a:t>
            </a:r>
            <a:endParaRPr lang="en-US" dirty="0"/>
          </a:p>
        </p:txBody>
      </p:sp>
    </p:spTree>
    <p:extLst>
      <p:ext uri="{BB962C8B-B14F-4D97-AF65-F5344CB8AC3E}">
        <p14:creationId xmlns:p14="http://schemas.microsoft.com/office/powerpoint/2010/main" val="1564735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D6DA4357-ADEB-E59B-E5FC-2747DF19B97D}"/>
                  </a:ext>
                </a:extLst>
              </p:cNvPr>
              <p:cNvSpPr>
                <a:spLocks noGrp="1"/>
              </p:cNvSpPr>
              <p:nvPr>
                <p:ph idx="1"/>
              </p:nvPr>
            </p:nvSpPr>
            <p:spPr/>
            <p:txBody>
              <a:bodyPr>
                <a:normAutofit fontScale="55000" lnSpcReduction="20000"/>
              </a:bodyPr>
              <a:lstStyle/>
              <a:p>
                <a:r>
                  <a:rPr lang="en-GB" dirty="0"/>
                  <a:t>Introduction of our cost estimates into the model.</a:t>
                </a:r>
              </a:p>
              <a:p>
                <a:r>
                  <a:rPr lang="en-GB" dirty="0"/>
                  <a:t>We assume the effect of these costs to be like that of higher </a:t>
                </a:r>
                <a:r>
                  <a:rPr lang="en-GB" b="1" dirty="0">
                    <a:sym typeface="Wingdings" panose="05000000000000000000" pitchFamily="2" charset="2"/>
                  </a:rPr>
                  <a:t>taxes</a:t>
                </a:r>
                <a:r>
                  <a:rPr lang="en-GB" dirty="0">
                    <a:sym typeface="Wingdings" panose="05000000000000000000" pitchFamily="2" charset="2"/>
                  </a:rPr>
                  <a:t> faced by </a:t>
                </a:r>
                <a:r>
                  <a:rPr lang="en-GB" b="1" dirty="0">
                    <a:sym typeface="Wingdings" panose="05000000000000000000" pitchFamily="2" charset="2"/>
                  </a:rPr>
                  <a:t>consumers</a:t>
                </a:r>
                <a:r>
                  <a:rPr lang="en-GB" dirty="0">
                    <a:sym typeface="Wingdings" panose="05000000000000000000" pitchFamily="2" charset="2"/>
                  </a:rPr>
                  <a:t> to finance additional public spending.</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𝐶</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m:t>
                          </m:r>
                          <m:r>
                            <a:rPr lang="en-GB" b="0" i="1" smtClean="0">
                              <a:latin typeface="Cambria Math" panose="02040503050406030204" pitchFamily="18" charset="0"/>
                            </a:rPr>
                            <m:t>𝑡</m:t>
                          </m:r>
                        </m:sub>
                      </m:sSub>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𝑃</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m:t>
                              </m:r>
                              <m:r>
                                <a:rPr lang="en-GB" b="0" i="1" smtClean="0">
                                  <a:latin typeface="Cambria Math" panose="02040503050406030204" pitchFamily="18" charset="0"/>
                                </a:rPr>
                                <m:t>𝑡</m:t>
                              </m:r>
                            </m:sub>
                          </m:sSub>
                          <m:r>
                            <a:rPr lang="en-GB" b="0" i="1" smtClean="0">
                              <a:latin typeface="Cambria Math" panose="02040503050406030204" pitchFamily="18" charset="0"/>
                            </a:rPr>
                            <m:t>+</m:t>
                          </m:r>
                          <m:r>
                            <a:rPr lang="en-GB" b="0" i="1" smtClean="0">
                              <a:latin typeface="Cambria Math" panose="02040503050406030204" pitchFamily="18" charset="0"/>
                            </a:rPr>
                            <m:t>𝑀𝐴</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m:t>
                              </m:r>
                              <m:r>
                                <a:rPr lang="en-GB" b="0" i="1" smtClean="0">
                                  <a:latin typeface="Cambria Math" panose="02040503050406030204" pitchFamily="18" charset="0"/>
                                </a:rPr>
                                <m:t>𝑡</m:t>
                              </m:r>
                            </m:sub>
                          </m:sSub>
                        </m:e>
                      </m:d>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f>
                            <m:fPr>
                              <m:ctrlPr>
                                <a:rPr lang="en-GB" i="1">
                                  <a:latin typeface="Cambria Math" panose="02040503050406030204" pitchFamily="18" charset="0"/>
                                  <a:ea typeface="Cambria Math" panose="02040503050406030204" pitchFamily="18" charset="0"/>
                                </a:rPr>
                              </m:ctrlPr>
                            </m:fPr>
                            <m:num>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𝑇𝐴𝑋</m:t>
                                  </m:r>
                                </m:e>
                                <m:sub>
                                  <m:r>
                                    <a:rPr lang="en-GB" i="1">
                                      <a:latin typeface="Cambria Math" panose="02040503050406030204" pitchFamily="18" charset="0"/>
                                      <a:ea typeface="Cambria Math" panose="02040503050406030204" pitchFamily="18" charset="0"/>
                                    </a:rPr>
                                    <m:t>𝑟</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𝑐</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𝑡</m:t>
                                  </m:r>
                                </m:sub>
                                <m:sup>
                                  <m:r>
                                    <a:rPr lang="en-GB" i="1">
                                      <a:latin typeface="Cambria Math" panose="02040503050406030204" pitchFamily="18" charset="0"/>
                                      <a:ea typeface="Cambria Math" panose="02040503050406030204" pitchFamily="18" charset="0"/>
                                    </a:rPr>
                                    <m:t>𝑟𝑒𝑙</m:t>
                                  </m:r>
                                </m:sup>
                              </m:sSubSup>
                            </m:num>
                            <m:den>
                              <m:r>
                                <a:rPr lang="en-GB" i="1">
                                  <a:latin typeface="Cambria Math" panose="02040503050406030204" pitchFamily="18" charset="0"/>
                                  <a:ea typeface="Cambria Math" panose="02040503050406030204" pitchFamily="18" charset="0"/>
                                </a:rPr>
                                <m:t>100</m:t>
                              </m:r>
                            </m:den>
                          </m:f>
                        </m:e>
                      </m:d>
                      <m:r>
                        <a:rPr lang="en-GB" b="0" i="0" smtClean="0">
                          <a:latin typeface="Cambria Math" panose="02040503050406030204" pitchFamily="18" charset="0"/>
                          <a:ea typeface="Cambria Math" panose="02040503050406030204" pitchFamily="18" charset="0"/>
                        </a:rPr>
                        <m:t>+</m:t>
                      </m:r>
                      <m:sSubSup>
                        <m:sSubSupPr>
                          <m:ctrlPr>
                            <a:rPr lang="en-GB" b="0" i="1" smtClean="0">
                              <a:solidFill>
                                <a:srgbClr val="C00000"/>
                              </a:solidFill>
                              <a:latin typeface="Cambria Math" panose="02040503050406030204" pitchFamily="18" charset="0"/>
                              <a:ea typeface="Cambria Math" panose="02040503050406030204" pitchFamily="18" charset="0"/>
                            </a:rPr>
                          </m:ctrlPr>
                        </m:sSubSupPr>
                        <m:e>
                          <m:r>
                            <a:rPr lang="en-GB" b="0" i="1" smtClean="0">
                              <a:solidFill>
                                <a:srgbClr val="C00000"/>
                              </a:solidFill>
                              <a:latin typeface="Cambria Math" panose="02040503050406030204" pitchFamily="18" charset="0"/>
                              <a:ea typeface="Cambria Math" panose="02040503050406030204" pitchFamily="18" charset="0"/>
                            </a:rPr>
                            <m:t>𝑇𝐴𝑋</m:t>
                          </m:r>
                        </m:e>
                        <m:sub>
                          <m:r>
                            <a:rPr lang="en-GB" b="0" i="1" smtClean="0">
                              <a:solidFill>
                                <a:srgbClr val="C00000"/>
                              </a:solidFill>
                              <a:latin typeface="Cambria Math" panose="02040503050406030204" pitchFamily="18" charset="0"/>
                              <a:ea typeface="Cambria Math" panose="02040503050406030204" pitchFamily="18" charset="0"/>
                            </a:rPr>
                            <m:t>𝑟</m:t>
                          </m:r>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𝑐</m:t>
                          </m:r>
                          <m:r>
                            <a:rPr lang="en-GB" b="0" i="1" smtClean="0">
                              <a:solidFill>
                                <a:srgbClr val="C00000"/>
                              </a:solidFill>
                              <a:latin typeface="Cambria Math" panose="02040503050406030204" pitchFamily="18" charset="0"/>
                              <a:ea typeface="Cambria Math" panose="02040503050406030204" pitchFamily="18" charset="0"/>
                            </a:rPr>
                            <m:t>,</m:t>
                          </m:r>
                          <m:r>
                            <a:rPr lang="en-GB" b="0" i="1" smtClean="0">
                              <a:solidFill>
                                <a:srgbClr val="C00000"/>
                              </a:solidFill>
                              <a:latin typeface="Cambria Math" panose="02040503050406030204" pitchFamily="18" charset="0"/>
                              <a:ea typeface="Cambria Math" panose="02040503050406030204" pitchFamily="18" charset="0"/>
                            </a:rPr>
                            <m:t>𝑡</m:t>
                          </m:r>
                        </m:sub>
                        <m:sup>
                          <m:r>
                            <a:rPr lang="en-GB" b="0" i="1" smtClean="0">
                              <a:solidFill>
                                <a:srgbClr val="C00000"/>
                              </a:solidFill>
                              <a:latin typeface="Cambria Math" panose="02040503050406030204" pitchFamily="18" charset="0"/>
                              <a:ea typeface="Cambria Math" panose="02040503050406030204" pitchFamily="18" charset="0"/>
                            </a:rPr>
                            <m:t>𝑎𝑑𝑑</m:t>
                          </m:r>
                        </m:sup>
                      </m:sSubSup>
                    </m:oMath>
                  </m:oMathPara>
                </a14:m>
                <a:endParaRPr lang="en-US" dirty="0"/>
              </a:p>
              <a:p>
                <a:r>
                  <a:rPr lang="en-US" dirty="0"/>
                  <a:t>Where </a:t>
                </a:r>
                <a14:m>
                  <m:oMath xmlns:m="http://schemas.openxmlformats.org/officeDocument/2006/math">
                    <m:r>
                      <a:rPr lang="en-GB" b="1" i="1" smtClean="0">
                        <a:latin typeface="Cambria Math" panose="02040503050406030204" pitchFamily="18" charset="0"/>
                      </a:rPr>
                      <m:t>𝑪𝑷</m:t>
                    </m:r>
                    <m:r>
                      <a:rPr lang="en-GB" b="0" i="1" smtClean="0">
                        <a:latin typeface="Cambria Math" panose="02040503050406030204" pitchFamily="18" charset="0"/>
                      </a:rPr>
                      <m:t> </m:t>
                    </m:r>
                  </m:oMath>
                </a14:m>
                <a:r>
                  <a:rPr lang="en-US" dirty="0"/>
                  <a:t>is </a:t>
                </a:r>
                <a:r>
                  <a:rPr lang="en-US" b="1" dirty="0"/>
                  <a:t>consumer price </a:t>
                </a:r>
                <a:r>
                  <a:rPr lang="en-US" dirty="0"/>
                  <a:t>and </a:t>
                </a:r>
                <a14:m>
                  <m:oMath xmlns:m="http://schemas.openxmlformats.org/officeDocument/2006/math">
                    <m:r>
                      <a:rPr lang="en-GB" b="1" i="1" smtClean="0">
                        <a:solidFill>
                          <a:schemeClr val="tx1"/>
                        </a:solidFill>
                        <a:latin typeface="Cambria Math" panose="02040503050406030204" pitchFamily="18" charset="0"/>
                        <a:ea typeface="Cambria Math" panose="02040503050406030204" pitchFamily="18" charset="0"/>
                      </a:rPr>
                      <m:t>𝑻𝑨𝑿</m:t>
                    </m:r>
                    <m:r>
                      <a:rPr lang="en-GB" i="1">
                        <a:solidFill>
                          <a:srgbClr val="FF0000"/>
                        </a:solidFill>
                        <a:latin typeface="Cambria Math" panose="02040503050406030204" pitchFamily="18" charset="0"/>
                        <a:ea typeface="Cambria Math" panose="02040503050406030204" pitchFamily="18" charset="0"/>
                      </a:rPr>
                      <m:t> </m:t>
                    </m:r>
                  </m:oMath>
                </a14:m>
                <a:r>
                  <a:rPr lang="en-US" dirty="0"/>
                  <a:t>is an </a:t>
                </a:r>
                <a:r>
                  <a:rPr lang="en-US" b="1" dirty="0"/>
                  <a:t>additive tax </a:t>
                </a:r>
                <a:r>
                  <a:rPr lang="en-US" dirty="0"/>
                  <a:t>(both expressed in </a:t>
                </a:r>
                <a:r>
                  <a:rPr lang="en-US" b="1" dirty="0"/>
                  <a:t>local currency/ton</a:t>
                </a:r>
                <a:r>
                  <a:rPr lang="en-US" dirty="0"/>
                  <a:t>).</a:t>
                </a:r>
              </a:p>
              <a:p>
                <a:r>
                  <a:rPr lang="en-US" dirty="0"/>
                  <a:t>We </a:t>
                </a:r>
                <a:r>
                  <a:rPr lang="en-US" b="1" dirty="0"/>
                  <a:t>adjust our costs </a:t>
                </a:r>
                <a:r>
                  <a:rPr lang="en-US" dirty="0"/>
                  <a:t>to be expressed in terms of </a:t>
                </a:r>
                <a:r>
                  <a:rPr lang="en-US" b="1" dirty="0"/>
                  <a:t>tons consumed </a:t>
                </a:r>
                <a:r>
                  <a:rPr lang="en-US" dirty="0"/>
                  <a:t>(not lost or wasted) and by </a:t>
                </a:r>
                <a:r>
                  <a:rPr lang="en-US" b="1" dirty="0"/>
                  <a:t>commodity</a:t>
                </a:r>
                <a:r>
                  <a:rPr lang="en-US" dirty="0"/>
                  <a:t>.</a:t>
                </a:r>
              </a:p>
              <a:p>
                <a:pPr marL="0" indent="0" algn="just">
                  <a:buNone/>
                </a:pPr>
                <a14:m>
                  <m:oMathPara xmlns:m="http://schemas.openxmlformats.org/officeDocument/2006/math">
                    <m:oMathParaPr>
                      <m:jc m:val="centerGroup"/>
                    </m:oMathParaPr>
                    <m:oMath xmlns:m="http://schemas.openxmlformats.org/officeDocument/2006/math">
                      <m:sSub>
                        <m:sSubPr>
                          <m:ctrlPr>
                            <a:rPr lang="en-US" sz="3500" i="1" smtClean="0">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effectLst/>
                              <a:latin typeface="Cambria Math" panose="02040503050406030204" pitchFamily="18" charset="0"/>
                              <a:ea typeface="Arial" panose="020B0604020202020204" pitchFamily="34" charset="0"/>
                              <a:cs typeface="Times New Roman" panose="02020603050405020304" pitchFamily="18" charset="0"/>
                            </a:rPr>
                            <m:t>𝑐𝑜𝑠𝑡</m:t>
                          </m:r>
                        </m:e>
                        <m:sub>
                          <m:r>
                            <a:rPr lang="en-GB" sz="3500" i="1">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effectLst/>
                              <a:latin typeface="Cambria Math" panose="02040503050406030204" pitchFamily="18" charset="0"/>
                              <a:ea typeface="Arial" panose="020B0604020202020204" pitchFamily="34" charset="0"/>
                              <a:cs typeface="Times New Roman" panose="02020603050405020304" pitchFamily="18" charset="0"/>
                            </a:rPr>
                            <m:t>,  </m:t>
                          </m:r>
                          <m:r>
                            <a:rPr lang="en-GB" sz="3500" i="1">
                              <a:effectLst/>
                              <a:latin typeface="Cambria Math" panose="02040503050406030204" pitchFamily="18" charset="0"/>
                              <a:ea typeface="Arial" panose="020B0604020202020204" pitchFamily="34" charset="0"/>
                              <a:cs typeface="Times New Roman" panose="02020603050405020304" pitchFamily="18" charset="0"/>
                            </a:rPr>
                            <m:t>𝑡</m:t>
                          </m:r>
                        </m:sub>
                      </m:sSub>
                      <m:r>
                        <a:rPr lang="en-GB" sz="3500"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effectLst/>
                              <a:latin typeface="Cambria Math" panose="02040503050406030204" pitchFamily="18" charset="0"/>
                              <a:ea typeface="Arial" panose="020B0604020202020204" pitchFamily="34" charset="0"/>
                              <a:cs typeface="Times New Roman" panose="02020603050405020304" pitchFamily="18" charset="0"/>
                            </a:rPr>
                            <m:t>𝑐𝑜𝑠𝑡</m:t>
                          </m:r>
                        </m:e>
                        <m:sub>
                          <m:r>
                            <a:rPr lang="en-GB" sz="3500" i="1">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effectLst/>
                              <a:latin typeface="Cambria Math" panose="02040503050406030204" pitchFamily="18" charset="0"/>
                              <a:ea typeface="Arial" panose="020B0604020202020204" pitchFamily="34" charset="0"/>
                              <a:cs typeface="Times New Roman" panose="02020603050405020304" pitchFamily="18" charset="0"/>
                            </a:rPr>
                            <m:t>,</m:t>
                          </m:r>
                          <m:r>
                            <a:rPr lang="en-GB" sz="3500" i="1">
                              <a:effectLst/>
                              <a:latin typeface="Cambria Math" panose="02040503050406030204" pitchFamily="18" charset="0"/>
                              <a:ea typeface="Arial" panose="020B0604020202020204" pitchFamily="34" charset="0"/>
                              <a:cs typeface="Times New Roman" panose="02020603050405020304" pitchFamily="18" charset="0"/>
                            </a:rPr>
                            <m:t>𝑡</m:t>
                          </m:r>
                          <m:r>
                            <a:rPr lang="en-GB" sz="3500" i="1">
                              <a:effectLst/>
                              <a:latin typeface="Cambria Math" panose="02040503050406030204" pitchFamily="18" charset="0"/>
                              <a:ea typeface="Arial" panose="020B0604020202020204" pitchFamily="34" charset="0"/>
                              <a:cs typeface="Times New Roman" panose="02020603050405020304" pitchFamily="18" charset="0"/>
                            </a:rPr>
                            <m:t>−1</m:t>
                          </m:r>
                        </m:sub>
                      </m:sSub>
                      <m:r>
                        <a:rPr lang="en-GB" sz="3500"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sSubPr>
                        <m:e>
                          <m:acc>
                            <m:accPr>
                              <m:chr m:val="̂"/>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accPr>
                            <m:e>
                              <m:r>
                                <a:rPr lang="en-GB" sz="3500" i="1">
                                  <a:effectLst/>
                                  <a:latin typeface="Cambria Math" panose="02040503050406030204" pitchFamily="18" charset="0"/>
                                  <a:ea typeface="Arial" panose="020B0604020202020204" pitchFamily="34" charset="0"/>
                                  <a:cs typeface="Times New Roman" panose="02020603050405020304" pitchFamily="18" charset="0"/>
                                </a:rPr>
                                <m:t>𝛽</m:t>
                              </m:r>
                            </m:e>
                          </m:acc>
                        </m:e>
                        <m:sub>
                          <m:r>
                            <a:rPr lang="en-GB" sz="3500" i="1">
                              <a:effectLst/>
                              <a:latin typeface="Cambria Math" panose="02040503050406030204" pitchFamily="18" charset="0"/>
                              <a:ea typeface="Arial" panose="020B0604020202020204" pitchFamily="34" charset="0"/>
                              <a:cs typeface="Times New Roman" panose="02020603050405020304" pitchFamily="18" charset="0"/>
                            </a:rPr>
                            <m:t>1</m:t>
                          </m:r>
                        </m:sub>
                      </m:sSub>
                      <m:r>
                        <a:rPr lang="en-GB" sz="3500" i="1">
                          <a:effectLst/>
                          <a:latin typeface="Cambria Math" panose="02040503050406030204" pitchFamily="18" charset="0"/>
                          <a:ea typeface="Arial" panose="020B0604020202020204" pitchFamily="34" charset="0"/>
                          <a:cs typeface="Times New Roman" panose="02020603050405020304" pitchFamily="18" charset="0"/>
                        </a:rPr>
                        <m:t>×</m:t>
                      </m:r>
                      <m:d>
                        <m:d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dPr>
                        <m:e>
                          <m:f>
                            <m:f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fPr>
                            <m:num>
                              <m:sSub>
                                <m:sSub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effectLst/>
                                      <a:latin typeface="Cambria Math" panose="02040503050406030204" pitchFamily="18" charset="0"/>
                                      <a:ea typeface="Arial" panose="020B0604020202020204" pitchFamily="34" charset="0"/>
                                      <a:cs typeface="Times New Roman" panose="02020603050405020304" pitchFamily="18" charset="0"/>
                                    </a:rPr>
                                    <m:t>𝐹𝐿𝑊</m:t>
                                  </m:r>
                                </m:e>
                                <m:sub>
                                  <m:r>
                                    <a:rPr lang="en-GB" sz="3500" b="0" i="1" smtClean="0">
                                      <a:effectLst/>
                                      <a:latin typeface="Cambria Math" panose="02040503050406030204" pitchFamily="18" charset="0"/>
                                      <a:ea typeface="Arial" panose="020B0604020202020204" pitchFamily="34" charset="0"/>
                                      <a:cs typeface="Times New Roman" panose="02020603050405020304" pitchFamily="18" charset="0"/>
                                    </a:rPr>
                                    <m:t>𝑟</m:t>
                                  </m:r>
                                  <m:r>
                                    <a:rPr lang="en-GB" sz="3500" b="0" i="1" smtClean="0">
                                      <a:effectLst/>
                                      <a:latin typeface="Cambria Math" panose="02040503050406030204" pitchFamily="18" charset="0"/>
                                      <a:ea typeface="Arial" panose="020B0604020202020204" pitchFamily="34" charset="0"/>
                                      <a:cs typeface="Times New Roman" panose="02020603050405020304" pitchFamily="18" charset="0"/>
                                    </a:rPr>
                                    <m:t>,</m:t>
                                  </m:r>
                                  <m:r>
                                    <a:rPr lang="en-GB" sz="3500" i="1">
                                      <a:effectLst/>
                                      <a:latin typeface="Cambria Math" panose="02040503050406030204" pitchFamily="18" charset="0"/>
                                      <a:ea typeface="Arial" panose="020B0604020202020204" pitchFamily="34" charset="0"/>
                                      <a:cs typeface="Times New Roman" panose="02020603050405020304" pitchFamily="18" charset="0"/>
                                    </a:rPr>
                                    <m:t>𝑡</m:t>
                                  </m:r>
                                </m:sub>
                              </m:sSub>
                              <m:r>
                                <a:rPr lang="en-GB" sz="3500" i="1">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effectLst/>
                                      <a:latin typeface="Cambria Math" panose="02040503050406030204" pitchFamily="18" charset="0"/>
                                      <a:ea typeface="Arial" panose="020B0604020202020204" pitchFamily="34" charset="0"/>
                                      <a:cs typeface="Times New Roman" panose="02020603050405020304" pitchFamily="18" charset="0"/>
                                    </a:rPr>
                                    <m:t>𝐹𝐿𝑊</m:t>
                                  </m:r>
                                </m:e>
                                <m:sub>
                                  <m:r>
                                    <a:rPr lang="en-GB" sz="3500" b="0" i="1" smtClean="0">
                                      <a:effectLst/>
                                      <a:latin typeface="Cambria Math" panose="02040503050406030204" pitchFamily="18" charset="0"/>
                                      <a:ea typeface="Arial" panose="020B0604020202020204" pitchFamily="34" charset="0"/>
                                      <a:cs typeface="Times New Roman" panose="02020603050405020304" pitchFamily="18" charset="0"/>
                                    </a:rPr>
                                    <m:t>𝑟</m:t>
                                  </m:r>
                                  <m:r>
                                    <a:rPr lang="en-GB" sz="3500" b="0" i="1" smtClean="0">
                                      <a:effectLst/>
                                      <a:latin typeface="Cambria Math" panose="02040503050406030204" pitchFamily="18" charset="0"/>
                                      <a:ea typeface="Arial" panose="020B0604020202020204" pitchFamily="34" charset="0"/>
                                      <a:cs typeface="Times New Roman" panose="02020603050405020304" pitchFamily="18" charset="0"/>
                                    </a:rPr>
                                    <m:t>,</m:t>
                                  </m:r>
                                  <m:r>
                                    <a:rPr lang="en-GB" sz="3500" i="1">
                                      <a:effectLst/>
                                      <a:latin typeface="Cambria Math" panose="02040503050406030204" pitchFamily="18" charset="0"/>
                                      <a:ea typeface="Arial" panose="020B0604020202020204" pitchFamily="34" charset="0"/>
                                      <a:cs typeface="Times New Roman" panose="02020603050405020304" pitchFamily="18" charset="0"/>
                                    </a:rPr>
                                    <m:t>𝑡</m:t>
                                  </m:r>
                                  <m:r>
                                    <a:rPr lang="en-GB" sz="3500" i="1">
                                      <a:effectLst/>
                                      <a:latin typeface="Cambria Math" panose="02040503050406030204" pitchFamily="18" charset="0"/>
                                      <a:ea typeface="Arial" panose="020B0604020202020204" pitchFamily="34" charset="0"/>
                                      <a:cs typeface="Times New Roman" panose="02020603050405020304" pitchFamily="18" charset="0"/>
                                    </a:rPr>
                                    <m:t>−1</m:t>
                                  </m:r>
                                </m:sub>
                              </m:sSub>
                            </m:num>
                            <m:den>
                              <m:sSub>
                                <m:sSubPr>
                                  <m:ctrlPr>
                                    <a:rPr lang="en-US" sz="3500" i="1">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effectLst/>
                                      <a:latin typeface="Cambria Math" panose="02040503050406030204" pitchFamily="18" charset="0"/>
                                      <a:ea typeface="Arial" panose="020B0604020202020204" pitchFamily="34" charset="0"/>
                                      <a:cs typeface="Times New Roman" panose="02020603050405020304" pitchFamily="18" charset="0"/>
                                    </a:rPr>
                                    <m:t>𝐹𝐿𝑊</m:t>
                                  </m:r>
                                </m:e>
                                <m:sub>
                                  <m:r>
                                    <a:rPr lang="en-GB" sz="3500" b="0" i="1" smtClean="0">
                                      <a:effectLst/>
                                      <a:latin typeface="Cambria Math" panose="02040503050406030204" pitchFamily="18" charset="0"/>
                                      <a:ea typeface="Arial" panose="020B0604020202020204" pitchFamily="34" charset="0"/>
                                      <a:cs typeface="Times New Roman" panose="02020603050405020304" pitchFamily="18" charset="0"/>
                                    </a:rPr>
                                    <m:t>𝑟</m:t>
                                  </m:r>
                                  <m:r>
                                    <a:rPr lang="en-GB" sz="3500" b="0" i="1" smtClean="0">
                                      <a:effectLst/>
                                      <a:latin typeface="Cambria Math" panose="02040503050406030204" pitchFamily="18" charset="0"/>
                                      <a:ea typeface="Arial" panose="020B0604020202020204" pitchFamily="34" charset="0"/>
                                      <a:cs typeface="Times New Roman" panose="02020603050405020304" pitchFamily="18" charset="0"/>
                                    </a:rPr>
                                    <m:t>,</m:t>
                                  </m:r>
                                  <m:r>
                                    <a:rPr lang="en-GB" sz="3500" i="1">
                                      <a:effectLst/>
                                      <a:latin typeface="Cambria Math" panose="02040503050406030204" pitchFamily="18" charset="0"/>
                                      <a:ea typeface="Arial" panose="020B0604020202020204" pitchFamily="34" charset="0"/>
                                      <a:cs typeface="Times New Roman" panose="02020603050405020304" pitchFamily="18" charset="0"/>
                                    </a:rPr>
                                    <m:t>𝑡</m:t>
                                  </m:r>
                                  <m:r>
                                    <a:rPr lang="en-GB" sz="3500" i="1">
                                      <a:effectLst/>
                                      <a:latin typeface="Cambria Math" panose="02040503050406030204" pitchFamily="18" charset="0"/>
                                      <a:ea typeface="Arial" panose="020B0604020202020204" pitchFamily="34" charset="0"/>
                                      <a:cs typeface="Times New Roman" panose="02020603050405020304" pitchFamily="18" charset="0"/>
                                    </a:rPr>
                                    <m:t>−1</m:t>
                                  </m:r>
                                </m:sub>
                              </m:sSub>
                            </m:den>
                          </m:f>
                        </m:e>
                      </m:d>
                      <m:r>
                        <a:rPr lang="en-GB" sz="3500" i="1">
                          <a:effectLst/>
                          <a:latin typeface="Cambria Math" panose="02040503050406030204" pitchFamily="18" charset="0"/>
                          <a:ea typeface="Arial" panose="020B0604020202020204" pitchFamily="34" charset="0"/>
                          <a:cs typeface="Times New Roman" panose="02020603050405020304" pitchFamily="18" charset="0"/>
                        </a:rPr>
                        <m:t>×100</m:t>
                      </m:r>
                    </m:oMath>
                  </m:oMathPara>
                </a14:m>
                <a:endParaRPr lang="en-US" sz="3500" dirty="0">
                  <a:effectLst/>
                  <a:latin typeface="Arial" panose="020B0604020202020204" pitchFamily="34" charset="0"/>
                  <a:ea typeface="Arial" panose="020B0604020202020204" pitchFamily="34" charset="0"/>
                  <a:cs typeface="Times New Roman" panose="02020603050405020304" pitchFamily="18" charset="0"/>
                </a:endParaRPr>
              </a:p>
              <a:p>
                <a:pPr marL="0" indent="0" algn="just">
                  <a:buNone/>
                </a:pPr>
                <a14:m>
                  <m:oMathPara xmlns:m="http://schemas.openxmlformats.org/officeDocument/2006/math">
                    <m:oMathParaPr>
                      <m:jc m:val="centerGroup"/>
                    </m:oMathParaPr>
                    <m:oMath xmlns:m="http://schemas.openxmlformats.org/officeDocument/2006/math">
                      <m:sSubSup>
                        <m:sSubSupPr>
                          <m:ctrlPr>
                            <a:rPr lang="en-GB" sz="3600" i="1" smtClean="0">
                              <a:solidFill>
                                <a:schemeClr val="tx1"/>
                              </a:solidFill>
                              <a:latin typeface="Cambria Math" panose="02040503050406030204" pitchFamily="18" charset="0"/>
                              <a:ea typeface="Cambria Math" panose="02040503050406030204" pitchFamily="18" charset="0"/>
                            </a:rPr>
                          </m:ctrlPr>
                        </m:sSubSupPr>
                        <m:e>
                          <m:r>
                            <a:rPr lang="en-GB" sz="3600" i="1">
                              <a:solidFill>
                                <a:schemeClr val="tx1"/>
                              </a:solidFill>
                              <a:latin typeface="Cambria Math" panose="02040503050406030204" pitchFamily="18" charset="0"/>
                              <a:ea typeface="Cambria Math" panose="02040503050406030204" pitchFamily="18" charset="0"/>
                            </a:rPr>
                            <m:t>𝑇𝐴𝑋</m:t>
                          </m:r>
                        </m:e>
                        <m:sub>
                          <m:r>
                            <a:rPr lang="en-GB" sz="3600" i="1">
                              <a:solidFill>
                                <a:schemeClr val="tx1"/>
                              </a:solidFill>
                              <a:latin typeface="Cambria Math" panose="02040503050406030204" pitchFamily="18" charset="0"/>
                              <a:ea typeface="Cambria Math" panose="02040503050406030204" pitchFamily="18" charset="0"/>
                            </a:rPr>
                            <m:t>𝑟</m:t>
                          </m:r>
                          <m:r>
                            <a:rPr lang="en-GB" sz="3600" i="1">
                              <a:solidFill>
                                <a:schemeClr val="tx1"/>
                              </a:solidFill>
                              <a:latin typeface="Cambria Math" panose="02040503050406030204" pitchFamily="18" charset="0"/>
                              <a:ea typeface="Cambria Math" panose="02040503050406030204" pitchFamily="18" charset="0"/>
                            </a:rPr>
                            <m:t>,</m:t>
                          </m:r>
                          <m:r>
                            <a:rPr lang="en-GB" sz="3600" i="1">
                              <a:solidFill>
                                <a:schemeClr val="tx1"/>
                              </a:solidFill>
                              <a:latin typeface="Cambria Math" panose="02040503050406030204" pitchFamily="18" charset="0"/>
                              <a:ea typeface="Cambria Math" panose="02040503050406030204" pitchFamily="18" charset="0"/>
                            </a:rPr>
                            <m:t>𝑐</m:t>
                          </m:r>
                          <m:r>
                            <a:rPr lang="en-GB" sz="3600" i="1">
                              <a:solidFill>
                                <a:schemeClr val="tx1"/>
                              </a:solidFill>
                              <a:latin typeface="Cambria Math" panose="02040503050406030204" pitchFamily="18" charset="0"/>
                              <a:ea typeface="Cambria Math" panose="02040503050406030204" pitchFamily="18" charset="0"/>
                            </a:rPr>
                            <m:t>,</m:t>
                          </m:r>
                          <m:r>
                            <a:rPr lang="en-GB" sz="3600" i="1">
                              <a:solidFill>
                                <a:schemeClr val="tx1"/>
                              </a:solidFill>
                              <a:latin typeface="Cambria Math" panose="02040503050406030204" pitchFamily="18" charset="0"/>
                              <a:ea typeface="Cambria Math" panose="02040503050406030204" pitchFamily="18" charset="0"/>
                            </a:rPr>
                            <m:t>𝑡</m:t>
                          </m:r>
                        </m:sub>
                        <m:sup>
                          <m:r>
                            <a:rPr lang="en-GB" sz="3600" i="1">
                              <a:solidFill>
                                <a:schemeClr val="tx1"/>
                              </a:solidFill>
                              <a:latin typeface="Cambria Math" panose="02040503050406030204" pitchFamily="18" charset="0"/>
                              <a:ea typeface="Cambria Math" panose="02040503050406030204" pitchFamily="18" charset="0"/>
                            </a:rPr>
                            <m:t>𝑎𝑑𝑑</m:t>
                          </m:r>
                        </m:sup>
                      </m:sSubSup>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𝑐𝑜𝑠𝑡</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𝑡</m:t>
                          </m:r>
                        </m:sub>
                      </m:s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d>
                        <m:d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dPr>
                        <m:e>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𝐹𝐿𝑊</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,2023</m:t>
                              </m:r>
                            </m:sub>
                          </m:s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𝐹𝐿𝑊</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𝑡</m:t>
                              </m:r>
                            </m:sub>
                          </m:sSub>
                        </m:e>
                      </m:d>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f>
                        <m:f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fPr>
                        <m:num>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𝐶𝑃</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𝑐</m:t>
                              </m:r>
                            </m:sub>
                          </m:sSub>
                        </m:num>
                        <m:den>
                          <m:d>
                            <m:d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dPr>
                            <m:e>
                              <m:f>
                                <m:f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fPr>
                                <m:num>
                                  <m:nary>
                                    <m:naryPr>
                                      <m:chr m:val="∑"/>
                                      <m:limLoc m:val="undOvr"/>
                                      <m:supHide m:val="on"/>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naryPr>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𝐶</m:t>
                                      </m:r>
                                    </m:sub>
                                    <m:sup/>
                                    <m:e>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𝐹𝑂</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𝑐</m:t>
                                          </m:r>
                                        </m:sub>
                                      </m:s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𝐶𝑃</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𝑐</m:t>
                                          </m:r>
                                        </m:sub>
                                      </m:sSub>
                                    </m:e>
                                  </m:nary>
                                </m:num>
                                <m:den>
                                  <m:nary>
                                    <m:naryPr>
                                      <m:chr m:val="∑"/>
                                      <m:limLoc m:val="undOvr"/>
                                      <m:supHide m:val="on"/>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naryPr>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𝐶</m:t>
                                      </m:r>
                                    </m:sub>
                                    <m:sup/>
                                    <m:e>
                                      <m:sSub>
                                        <m:sSubPr>
                                          <m:ctrlPr>
                                            <a:rPr lang="en-US"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ctrlPr>
                                        </m:sSubPr>
                                        <m:e>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𝐹𝑂</m:t>
                                          </m:r>
                                        </m:e>
                                        <m:sub>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𝑟</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m:t>
                                          </m:r>
                                          <m:r>
                                            <a:rPr lang="en-GB" sz="3500" i="1">
                                              <a:solidFill>
                                                <a:schemeClr val="tx1"/>
                                              </a:solidFill>
                                              <a:effectLst/>
                                              <a:latin typeface="Cambria Math" panose="02040503050406030204" pitchFamily="18" charset="0"/>
                                              <a:ea typeface="Arial" panose="020B0604020202020204" pitchFamily="34" charset="0"/>
                                              <a:cs typeface="Times New Roman" panose="02020603050405020304" pitchFamily="18" charset="0"/>
                                            </a:rPr>
                                            <m:t>𝑐</m:t>
                                          </m:r>
                                        </m:sub>
                                      </m:sSub>
                                    </m:e>
                                  </m:nary>
                                </m:den>
                              </m:f>
                            </m:e>
                          </m:d>
                        </m:den>
                      </m:f>
                    </m:oMath>
                  </m:oMathPara>
                </a14:m>
                <a:endParaRPr lang="en-US" sz="3500"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p:txBody>
          </p:sp>
        </mc:Choice>
        <mc:Fallback xmlns="">
          <p:sp>
            <p:nvSpPr>
              <p:cNvPr id="2" name="Content Placeholder 1">
                <a:extLst>
                  <a:ext uri="{FF2B5EF4-FFF2-40B4-BE49-F238E27FC236}">
                    <a16:creationId xmlns:a16="http://schemas.microsoft.com/office/drawing/2014/main" id="{D6DA4357-ADEB-E59B-E5FC-2747DF19B97D}"/>
                  </a:ext>
                </a:extLst>
              </p:cNvPr>
              <p:cNvSpPr>
                <a:spLocks noGrp="1" noRot="1" noChangeAspect="1" noMove="1" noResize="1" noEditPoints="1" noAdjustHandles="1" noChangeArrowheads="1" noChangeShapeType="1" noTextEdit="1"/>
              </p:cNvSpPr>
              <p:nvPr>
                <p:ph idx="1"/>
              </p:nvPr>
            </p:nvSpPr>
            <p:spPr>
              <a:blipFill>
                <a:blip r:embed="rId3"/>
                <a:stretch>
                  <a:fillRect l="-334" t="-2022"/>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3A9ABF83-C455-9B0F-FEBC-3AEB92AC877A}"/>
              </a:ext>
            </a:extLst>
          </p:cNvPr>
          <p:cNvSpPr>
            <a:spLocks noGrp="1"/>
          </p:cNvSpPr>
          <p:nvPr>
            <p:ph type="title"/>
          </p:nvPr>
        </p:nvSpPr>
        <p:spPr/>
        <p:txBody>
          <a:bodyPr/>
          <a:lstStyle/>
          <a:p>
            <a:r>
              <a:rPr lang="en-GB" dirty="0"/>
              <a:t>Scenario description and methodology</a:t>
            </a:r>
            <a:endParaRPr lang="en-US" dirty="0"/>
          </a:p>
        </p:txBody>
      </p:sp>
      <p:sp>
        <p:nvSpPr>
          <p:cNvPr id="4" name="Oval 3">
            <a:extLst>
              <a:ext uri="{FF2B5EF4-FFF2-40B4-BE49-F238E27FC236}">
                <a16:creationId xmlns:a16="http://schemas.microsoft.com/office/drawing/2014/main" id="{96C003FE-F064-6AEC-7218-CCD61848F45A}"/>
              </a:ext>
            </a:extLst>
          </p:cNvPr>
          <p:cNvSpPr/>
          <p:nvPr/>
        </p:nvSpPr>
        <p:spPr>
          <a:xfrm>
            <a:off x="5420880" y="3955816"/>
            <a:ext cx="375780" cy="62630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871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07377-6619-FC3D-1F9E-04EB9B25EAB3}"/>
              </a:ext>
            </a:extLst>
          </p:cNvPr>
          <p:cNvSpPr>
            <a:spLocks noGrp="1"/>
          </p:cNvSpPr>
          <p:nvPr>
            <p:ph type="title"/>
          </p:nvPr>
        </p:nvSpPr>
        <p:spPr>
          <a:xfrm>
            <a:off x="1680000" y="3165388"/>
            <a:ext cx="8832000" cy="566822"/>
          </a:xfrm>
        </p:spPr>
        <p:txBody>
          <a:bodyPr/>
          <a:lstStyle/>
          <a:p>
            <a:r>
              <a:rPr lang="en-GB" dirty="0"/>
              <a:t>4. Scenarios results</a:t>
            </a:r>
            <a:endParaRPr lang="en-US" dirty="0"/>
          </a:p>
        </p:txBody>
      </p:sp>
    </p:spTree>
    <p:extLst>
      <p:ext uri="{BB962C8B-B14F-4D97-AF65-F5344CB8AC3E}">
        <p14:creationId xmlns:p14="http://schemas.microsoft.com/office/powerpoint/2010/main" val="284954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4933-21C9-EA07-BD1E-089126F28095}"/>
              </a:ext>
            </a:extLst>
          </p:cNvPr>
          <p:cNvSpPr>
            <a:spLocks noGrp="1"/>
          </p:cNvSpPr>
          <p:nvPr>
            <p:ph type="title"/>
          </p:nvPr>
        </p:nvSpPr>
        <p:spPr/>
        <p:txBody>
          <a:bodyPr/>
          <a:lstStyle/>
          <a:p>
            <a:endParaRPr lang="en-US"/>
          </a:p>
        </p:txBody>
      </p:sp>
      <p:graphicFrame>
        <p:nvGraphicFramePr>
          <p:cNvPr id="3" name="Object 2">
            <a:extLst>
              <a:ext uri="{FF2B5EF4-FFF2-40B4-BE49-F238E27FC236}">
                <a16:creationId xmlns:a16="http://schemas.microsoft.com/office/drawing/2014/main" id="{F030C98A-B7E7-7302-A964-6BBF26D61DB7}"/>
              </a:ext>
            </a:extLst>
          </p:cNvPr>
          <p:cNvGraphicFramePr>
            <a:graphicFrameLocks noChangeAspect="1"/>
          </p:cNvGraphicFramePr>
          <p:nvPr>
            <p:extLst>
              <p:ext uri="{D42A27DB-BD31-4B8C-83A1-F6EECF244321}">
                <p14:modId xmlns:p14="http://schemas.microsoft.com/office/powerpoint/2010/main" val="955367024"/>
              </p:ext>
            </p:extLst>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name="Slide" r:id="rId3" imgW="5966756" imgH="3356045" progId="PowerPoint.Slide.12">
                  <p:embed/>
                </p:oleObj>
              </mc:Choice>
              <mc:Fallback>
                <p:oleObj name="Slide" r:id="rId3" imgW="5966756" imgH="3356045" progId="PowerPoint.Slide.12">
                  <p:embed/>
                  <p:pic>
                    <p:nvPicPr>
                      <p:cNvPr id="0" name=""/>
                      <p:cNvPicPr/>
                      <p:nvPr/>
                    </p:nvPicPr>
                    <p:blipFill>
                      <a:blip r:embed="rId4"/>
                      <a:stretch>
                        <a:fillRect/>
                      </a:stretch>
                    </p:blipFill>
                    <p:spPr>
                      <a:xfrm>
                        <a:off x="0" y="0"/>
                        <a:ext cx="12192000" cy="6858000"/>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F30A3EC2-7EBA-83ED-D35F-6147A105951B}"/>
              </a:ext>
            </a:extLst>
          </p:cNvPr>
          <p:cNvPicPr>
            <a:picLocks noChangeAspect="1"/>
          </p:cNvPicPr>
          <p:nvPr/>
        </p:nvPicPr>
        <p:blipFill rotWithShape="1">
          <a:blip r:embed="rId5"/>
          <a:srcRect l="1118" t="1287" r="2694" b="1431"/>
          <a:stretch/>
        </p:blipFill>
        <p:spPr>
          <a:xfrm>
            <a:off x="8710923" y="3262993"/>
            <a:ext cx="2076526" cy="2786379"/>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67493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04EF57-2366-721E-BC12-F641CE0B048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8548" y="1473451"/>
            <a:ext cx="5988306" cy="5146949"/>
          </a:xfrm>
        </p:spPr>
      </p:pic>
      <p:sp>
        <p:nvSpPr>
          <p:cNvPr id="3" name="Title 2">
            <a:extLst>
              <a:ext uri="{FF2B5EF4-FFF2-40B4-BE49-F238E27FC236}">
                <a16:creationId xmlns:a16="http://schemas.microsoft.com/office/drawing/2014/main" id="{404B30C4-D5EA-88A5-A64E-23F74A8F8F0B}"/>
              </a:ext>
            </a:extLst>
          </p:cNvPr>
          <p:cNvSpPr>
            <a:spLocks noGrp="1"/>
          </p:cNvSpPr>
          <p:nvPr>
            <p:ph type="title"/>
          </p:nvPr>
        </p:nvSpPr>
        <p:spPr/>
        <p:txBody>
          <a:bodyPr/>
          <a:lstStyle/>
          <a:p>
            <a:r>
              <a:rPr lang="en-GB" dirty="0"/>
              <a:t>Triple challenge impacts: per regions</a:t>
            </a:r>
            <a:endParaRPr lang="en-US" dirty="0"/>
          </a:p>
        </p:txBody>
      </p:sp>
      <p:sp>
        <p:nvSpPr>
          <p:cNvPr id="7" name="Content Placeholder 1">
            <a:extLst>
              <a:ext uri="{FF2B5EF4-FFF2-40B4-BE49-F238E27FC236}">
                <a16:creationId xmlns:a16="http://schemas.microsoft.com/office/drawing/2014/main" id="{04ED7A1E-4F67-B508-E91B-6D2DEEB8EB13}"/>
              </a:ext>
            </a:extLst>
          </p:cNvPr>
          <p:cNvSpPr txBox="1">
            <a:spLocks/>
          </p:cNvSpPr>
          <p:nvPr/>
        </p:nvSpPr>
        <p:spPr>
          <a:xfrm>
            <a:off x="7390880" y="2817411"/>
            <a:ext cx="4916424" cy="2038795"/>
          </a:xfrm>
          <a:prstGeom prst="rect">
            <a:avLst/>
          </a:prstGeom>
        </p:spPr>
        <p:txBody>
          <a:bodyPr vert="horz">
            <a:normAutofit/>
          </a:bodyPr>
          <a:lst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0" indent="0">
              <a:buNone/>
            </a:pPr>
            <a:endParaRPr lang="en-US" sz="2200" dirty="0"/>
          </a:p>
        </p:txBody>
      </p:sp>
      <p:sp>
        <p:nvSpPr>
          <p:cNvPr id="2" name="TextBox 1">
            <a:extLst>
              <a:ext uri="{FF2B5EF4-FFF2-40B4-BE49-F238E27FC236}">
                <a16:creationId xmlns:a16="http://schemas.microsoft.com/office/drawing/2014/main" id="{EA705403-5103-EAE1-ADD4-6BDBA2EED047}"/>
              </a:ext>
            </a:extLst>
          </p:cNvPr>
          <p:cNvSpPr txBox="1"/>
          <p:nvPr/>
        </p:nvSpPr>
        <p:spPr>
          <a:xfrm>
            <a:off x="864973" y="1473451"/>
            <a:ext cx="3113903" cy="2406571"/>
          </a:xfrm>
          <a:prstGeom prst="rect">
            <a:avLst/>
          </a:prstGeom>
          <a:noFill/>
          <a:ln w="19050">
            <a:solidFill>
              <a:schemeClr val="accent5">
                <a:lumMod val="75000"/>
              </a:schemeClr>
            </a:solid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C3E24E5E-552E-79C1-870E-33A75551308A}"/>
              </a:ext>
            </a:extLst>
          </p:cNvPr>
          <p:cNvSpPr txBox="1"/>
          <p:nvPr/>
        </p:nvSpPr>
        <p:spPr>
          <a:xfrm>
            <a:off x="4059964" y="1480567"/>
            <a:ext cx="3113903" cy="2406571"/>
          </a:xfrm>
          <a:prstGeom prst="rect">
            <a:avLst/>
          </a:prstGeom>
          <a:noFill/>
          <a:ln w="19050">
            <a:solidFill>
              <a:schemeClr val="accent3">
                <a:lumMod val="75000"/>
              </a:schemeClr>
            </a:solidFill>
          </a:ln>
        </p:spPr>
        <p:txBody>
          <a:bodyPr wrap="square" rtlCol="0">
            <a:spAutoFit/>
          </a:bodyPr>
          <a:lstStyle/>
          <a:p>
            <a:endParaRPr lang="en-US" dirty="0"/>
          </a:p>
        </p:txBody>
      </p:sp>
      <p:sp>
        <p:nvSpPr>
          <p:cNvPr id="6" name="TextBox 5">
            <a:extLst>
              <a:ext uri="{FF2B5EF4-FFF2-40B4-BE49-F238E27FC236}">
                <a16:creationId xmlns:a16="http://schemas.microsoft.com/office/drawing/2014/main" id="{AC88EFA8-3A84-BC40-E7F7-CF3B60E50517}"/>
              </a:ext>
            </a:extLst>
          </p:cNvPr>
          <p:cNvSpPr txBox="1"/>
          <p:nvPr/>
        </p:nvSpPr>
        <p:spPr>
          <a:xfrm>
            <a:off x="864973" y="3924209"/>
            <a:ext cx="3113903" cy="2406571"/>
          </a:xfrm>
          <a:prstGeom prst="rect">
            <a:avLst/>
          </a:prstGeom>
          <a:noFill/>
          <a:ln w="19050">
            <a:solidFill>
              <a:schemeClr val="accent3">
                <a:lumMod val="75000"/>
              </a:schemeClr>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D1BBB1CC-2AE5-380E-4A96-222051FF809F}"/>
              </a:ext>
            </a:extLst>
          </p:cNvPr>
          <p:cNvSpPr txBox="1"/>
          <p:nvPr/>
        </p:nvSpPr>
        <p:spPr>
          <a:xfrm>
            <a:off x="4059964" y="3936566"/>
            <a:ext cx="3113903" cy="2406571"/>
          </a:xfrm>
          <a:prstGeom prst="rect">
            <a:avLst/>
          </a:prstGeom>
          <a:noFill/>
          <a:ln w="19050">
            <a:solidFill>
              <a:schemeClr val="accent2">
                <a:lumMod val="60000"/>
                <a:lumOff val="40000"/>
              </a:schemeClr>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37C309FF-BCF9-3210-9621-7363B4DCF078}"/>
              </a:ext>
            </a:extLst>
          </p:cNvPr>
          <p:cNvSpPr txBox="1"/>
          <p:nvPr/>
        </p:nvSpPr>
        <p:spPr>
          <a:xfrm>
            <a:off x="7994820" y="1483145"/>
            <a:ext cx="3459893" cy="646331"/>
          </a:xfrm>
          <a:prstGeom prst="rect">
            <a:avLst/>
          </a:prstGeom>
          <a:noFill/>
          <a:ln w="19050">
            <a:solidFill>
              <a:schemeClr val="accent5">
                <a:lumMod val="75000"/>
              </a:schemeClr>
            </a:solidFill>
          </a:ln>
        </p:spPr>
        <p:txBody>
          <a:bodyPr wrap="square" rtlCol="0">
            <a:spAutoFit/>
          </a:bodyPr>
          <a:lstStyle/>
          <a:p>
            <a:r>
              <a:rPr lang="fr-FR" dirty="0" err="1"/>
              <a:t>Livelihood</a:t>
            </a:r>
            <a:r>
              <a:rPr lang="fr-FR" dirty="0"/>
              <a:t> challenge: Focus on agricultural </a:t>
            </a:r>
            <a:r>
              <a:rPr lang="fr-FR" dirty="0" err="1"/>
              <a:t>income</a:t>
            </a:r>
            <a:endParaRPr lang="en-US" dirty="0"/>
          </a:p>
        </p:txBody>
      </p:sp>
      <p:sp>
        <p:nvSpPr>
          <p:cNvPr id="10" name="TextBox 9">
            <a:extLst>
              <a:ext uri="{FF2B5EF4-FFF2-40B4-BE49-F238E27FC236}">
                <a16:creationId xmlns:a16="http://schemas.microsoft.com/office/drawing/2014/main" id="{C562958D-DF92-D9F0-781B-217B3CA8595E}"/>
              </a:ext>
            </a:extLst>
          </p:cNvPr>
          <p:cNvSpPr txBox="1"/>
          <p:nvPr/>
        </p:nvSpPr>
        <p:spPr>
          <a:xfrm>
            <a:off x="7994819" y="2342770"/>
            <a:ext cx="3459893" cy="646331"/>
          </a:xfrm>
          <a:prstGeom prst="rect">
            <a:avLst/>
          </a:prstGeom>
          <a:noFill/>
          <a:ln w="19050">
            <a:solidFill>
              <a:schemeClr val="accent3">
                <a:lumMod val="75000"/>
              </a:schemeClr>
            </a:solidFill>
          </a:ln>
        </p:spPr>
        <p:txBody>
          <a:bodyPr wrap="square" rtlCol="0">
            <a:spAutoFit/>
          </a:bodyPr>
          <a:lstStyle/>
          <a:p>
            <a:r>
              <a:rPr lang="fr-FR" dirty="0" err="1"/>
              <a:t>Sustainability</a:t>
            </a:r>
            <a:r>
              <a:rPr lang="fr-FR" dirty="0"/>
              <a:t> challenge: Focus on GHG </a:t>
            </a:r>
            <a:r>
              <a:rPr lang="fr-FR" dirty="0" err="1"/>
              <a:t>emissions</a:t>
            </a:r>
            <a:r>
              <a:rPr lang="fr-FR" dirty="0"/>
              <a:t> and land use</a:t>
            </a:r>
            <a:endParaRPr lang="en-US" dirty="0"/>
          </a:p>
        </p:txBody>
      </p:sp>
      <p:sp>
        <p:nvSpPr>
          <p:cNvPr id="11" name="TextBox 10">
            <a:extLst>
              <a:ext uri="{FF2B5EF4-FFF2-40B4-BE49-F238E27FC236}">
                <a16:creationId xmlns:a16="http://schemas.microsoft.com/office/drawing/2014/main" id="{0D7BE50B-9095-8EDF-6000-72AB04B7B9EE}"/>
              </a:ext>
            </a:extLst>
          </p:cNvPr>
          <p:cNvSpPr txBox="1"/>
          <p:nvPr/>
        </p:nvSpPr>
        <p:spPr>
          <a:xfrm>
            <a:off x="7994819" y="3190477"/>
            <a:ext cx="3459893" cy="646331"/>
          </a:xfrm>
          <a:prstGeom prst="rect">
            <a:avLst/>
          </a:prstGeom>
          <a:noFill/>
          <a:ln w="19050">
            <a:solidFill>
              <a:schemeClr val="accent2">
                <a:lumMod val="60000"/>
                <a:lumOff val="40000"/>
              </a:schemeClr>
            </a:solidFill>
          </a:ln>
        </p:spPr>
        <p:txBody>
          <a:bodyPr wrap="square" rtlCol="0">
            <a:spAutoFit/>
          </a:bodyPr>
          <a:lstStyle/>
          <a:p>
            <a:r>
              <a:rPr lang="fr-FR" dirty="0"/>
              <a:t>Food </a:t>
            </a:r>
            <a:r>
              <a:rPr lang="fr-FR" dirty="0" err="1"/>
              <a:t>security</a:t>
            </a:r>
            <a:r>
              <a:rPr lang="fr-FR" dirty="0"/>
              <a:t> challenge: Focus on calorie </a:t>
            </a:r>
            <a:r>
              <a:rPr lang="fr-FR" dirty="0" err="1"/>
              <a:t>intake</a:t>
            </a:r>
            <a:endParaRPr lang="en-US" dirty="0"/>
          </a:p>
        </p:txBody>
      </p:sp>
      <p:grpSp>
        <p:nvGrpSpPr>
          <p:cNvPr id="22" name="Group 21">
            <a:extLst>
              <a:ext uri="{FF2B5EF4-FFF2-40B4-BE49-F238E27FC236}">
                <a16:creationId xmlns:a16="http://schemas.microsoft.com/office/drawing/2014/main" id="{9ACEF2B6-8463-3F24-71A7-21AC4F1A979F}"/>
              </a:ext>
            </a:extLst>
          </p:cNvPr>
          <p:cNvGrpSpPr/>
          <p:nvPr/>
        </p:nvGrpSpPr>
        <p:grpSpPr>
          <a:xfrm>
            <a:off x="7874825" y="4546512"/>
            <a:ext cx="3348627" cy="1702856"/>
            <a:chOff x="7841141" y="4804734"/>
            <a:chExt cx="3348627" cy="1702856"/>
          </a:xfrm>
        </p:grpSpPr>
        <p:cxnSp>
          <p:nvCxnSpPr>
            <p:cNvPr id="16" name="Straight Arrow Connector 15">
              <a:extLst>
                <a:ext uri="{FF2B5EF4-FFF2-40B4-BE49-F238E27FC236}">
                  <a16:creationId xmlns:a16="http://schemas.microsoft.com/office/drawing/2014/main" id="{1DDB25E1-CABC-2747-FB53-D187CB7A0446}"/>
                </a:ext>
              </a:extLst>
            </p:cNvPr>
            <p:cNvCxnSpPr>
              <a:cxnSpLocks/>
            </p:cNvCxnSpPr>
            <p:nvPr/>
          </p:nvCxnSpPr>
          <p:spPr>
            <a:xfrm>
              <a:off x="9174889" y="5747190"/>
              <a:ext cx="1099751" cy="0"/>
            </a:xfrm>
            <a:prstGeom prst="straightConnector1">
              <a:avLst/>
            </a:prstGeom>
            <a:ln>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5DBEEC5-6107-9918-0258-8409F2A65BB8}"/>
                </a:ext>
              </a:extLst>
            </p:cNvPr>
            <p:cNvCxnSpPr>
              <a:cxnSpLocks/>
            </p:cNvCxnSpPr>
            <p:nvPr/>
          </p:nvCxnSpPr>
          <p:spPr>
            <a:xfrm flipV="1">
              <a:off x="9174889" y="4856206"/>
              <a:ext cx="0" cy="890984"/>
            </a:xfrm>
            <a:prstGeom prst="straightConnector1">
              <a:avLst/>
            </a:prstGeom>
            <a:ln>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0564350-49AE-CC2C-C16C-BDA02B24191E}"/>
                </a:ext>
              </a:extLst>
            </p:cNvPr>
            <p:cNvSpPr txBox="1"/>
            <p:nvPr/>
          </p:nvSpPr>
          <p:spPr>
            <a:xfrm>
              <a:off x="9849092" y="5953592"/>
              <a:ext cx="1340676" cy="553998"/>
            </a:xfrm>
            <a:prstGeom prst="rect">
              <a:avLst/>
            </a:prstGeom>
            <a:noFill/>
          </p:spPr>
          <p:txBody>
            <a:bodyPr wrap="square" rtlCol="0">
              <a:spAutoFit/>
            </a:bodyPr>
            <a:lstStyle/>
            <a:p>
              <a:r>
                <a:rPr lang="fr-FR" sz="1000" dirty="0">
                  <a:solidFill>
                    <a:schemeClr val="bg2">
                      <a:lumMod val="10000"/>
                    </a:schemeClr>
                  </a:solidFill>
                  <a:latin typeface="+mj-lt"/>
                </a:rPr>
                <a:t>FLW </a:t>
              </a:r>
              <a:r>
                <a:rPr lang="fr-FR" sz="1000" dirty="0" err="1">
                  <a:solidFill>
                    <a:schemeClr val="bg2">
                      <a:lumMod val="10000"/>
                    </a:schemeClr>
                  </a:solidFill>
                  <a:latin typeface="+mj-lt"/>
                </a:rPr>
                <a:t>reduction</a:t>
              </a:r>
              <a:r>
                <a:rPr lang="fr-FR" sz="1000" dirty="0">
                  <a:solidFill>
                    <a:schemeClr val="bg2">
                      <a:lumMod val="10000"/>
                    </a:schemeClr>
                  </a:solidFill>
                  <a:latin typeface="+mj-lt"/>
                </a:rPr>
                <a:t> </a:t>
              </a:r>
              <a:r>
                <a:rPr lang="fr-FR" sz="1000" dirty="0" err="1">
                  <a:solidFill>
                    <a:schemeClr val="bg2">
                      <a:lumMod val="10000"/>
                    </a:schemeClr>
                  </a:solidFill>
                  <a:latin typeface="+mj-lt"/>
                </a:rPr>
                <a:t>compared</a:t>
              </a:r>
              <a:r>
                <a:rPr lang="fr-FR" sz="1000" dirty="0">
                  <a:solidFill>
                    <a:schemeClr val="bg2">
                      <a:lumMod val="10000"/>
                    </a:schemeClr>
                  </a:solidFill>
                  <a:latin typeface="+mj-lt"/>
                </a:rPr>
                <a:t> to 2023 </a:t>
              </a:r>
              <a:r>
                <a:rPr lang="fr-FR" sz="1000" dirty="0" err="1">
                  <a:solidFill>
                    <a:schemeClr val="bg2">
                      <a:lumMod val="10000"/>
                    </a:schemeClr>
                  </a:solidFill>
                  <a:latin typeface="+mj-lt"/>
                </a:rPr>
                <a:t>levels</a:t>
              </a:r>
              <a:endParaRPr lang="en-US" sz="1000" dirty="0">
                <a:solidFill>
                  <a:schemeClr val="bg2">
                    <a:lumMod val="10000"/>
                  </a:schemeClr>
                </a:solidFill>
                <a:latin typeface="+mj-lt"/>
              </a:endParaRPr>
            </a:p>
          </p:txBody>
        </p:sp>
        <p:sp>
          <p:nvSpPr>
            <p:cNvPr id="21" name="TextBox 20">
              <a:extLst>
                <a:ext uri="{FF2B5EF4-FFF2-40B4-BE49-F238E27FC236}">
                  <a16:creationId xmlns:a16="http://schemas.microsoft.com/office/drawing/2014/main" id="{230E34F6-A347-7500-26EF-2B45895C0DAF}"/>
                </a:ext>
              </a:extLst>
            </p:cNvPr>
            <p:cNvSpPr txBox="1"/>
            <p:nvPr/>
          </p:nvSpPr>
          <p:spPr>
            <a:xfrm>
              <a:off x="7841141" y="4804734"/>
              <a:ext cx="1340676" cy="400110"/>
            </a:xfrm>
            <a:prstGeom prst="rect">
              <a:avLst/>
            </a:prstGeom>
            <a:noFill/>
          </p:spPr>
          <p:txBody>
            <a:bodyPr wrap="square" rtlCol="0">
              <a:spAutoFit/>
            </a:bodyPr>
            <a:lstStyle/>
            <a:p>
              <a:pPr algn="ctr"/>
              <a:r>
                <a:rPr lang="fr-FR" sz="1000" dirty="0">
                  <a:solidFill>
                    <a:schemeClr val="bg2">
                      <a:lumMod val="10000"/>
                    </a:schemeClr>
                  </a:solidFill>
                  <a:latin typeface="+mj-lt"/>
                </a:rPr>
                <a:t>Change in variable of </a:t>
              </a:r>
              <a:r>
                <a:rPr lang="fr-FR" sz="1000" dirty="0" err="1">
                  <a:solidFill>
                    <a:schemeClr val="bg2">
                      <a:lumMod val="10000"/>
                    </a:schemeClr>
                  </a:solidFill>
                  <a:latin typeface="+mj-lt"/>
                </a:rPr>
                <a:t>interest</a:t>
              </a:r>
              <a:endParaRPr lang="en-US" sz="1000" dirty="0">
                <a:solidFill>
                  <a:schemeClr val="bg2">
                    <a:lumMod val="10000"/>
                  </a:schemeClr>
                </a:solidFill>
                <a:latin typeface="+mj-lt"/>
              </a:endParaRPr>
            </a:p>
          </p:txBody>
        </p:sp>
      </p:grpSp>
    </p:spTree>
    <p:extLst>
      <p:ext uri="{BB962C8B-B14F-4D97-AF65-F5344CB8AC3E}">
        <p14:creationId xmlns:p14="http://schemas.microsoft.com/office/powerpoint/2010/main" val="3424065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EB1FC6-9FD8-7C7B-3775-3F32781A8CAB}"/>
              </a:ext>
            </a:extLst>
          </p:cNvPr>
          <p:cNvSpPr>
            <a:spLocks noGrp="1"/>
          </p:cNvSpPr>
          <p:nvPr>
            <p:ph type="title"/>
          </p:nvPr>
        </p:nvSpPr>
        <p:spPr/>
        <p:txBody>
          <a:bodyPr/>
          <a:lstStyle/>
          <a:p>
            <a:r>
              <a:rPr lang="en-GB" dirty="0"/>
              <a:t>Triple challenge impacts: worldwide</a:t>
            </a:r>
            <a:endParaRPr lang="en-US" dirty="0"/>
          </a:p>
        </p:txBody>
      </p:sp>
      <p:sp>
        <p:nvSpPr>
          <p:cNvPr id="2" name="TextBox 1">
            <a:extLst>
              <a:ext uri="{FF2B5EF4-FFF2-40B4-BE49-F238E27FC236}">
                <a16:creationId xmlns:a16="http://schemas.microsoft.com/office/drawing/2014/main" id="{E488714E-4890-633F-9774-614696BCEB63}"/>
              </a:ext>
            </a:extLst>
          </p:cNvPr>
          <p:cNvSpPr txBox="1"/>
          <p:nvPr/>
        </p:nvSpPr>
        <p:spPr>
          <a:xfrm>
            <a:off x="6465518" y="5648069"/>
            <a:ext cx="1565752" cy="400110"/>
          </a:xfrm>
          <a:prstGeom prst="rect">
            <a:avLst/>
          </a:prstGeom>
          <a:noFill/>
        </p:spPr>
        <p:txBody>
          <a:bodyPr wrap="square" rtlCol="0">
            <a:spAutoFit/>
          </a:bodyPr>
          <a:lstStyle/>
          <a:p>
            <a:r>
              <a:rPr lang="fr-FR" sz="1000" dirty="0">
                <a:solidFill>
                  <a:schemeClr val="bg2">
                    <a:lumMod val="10000"/>
                  </a:schemeClr>
                </a:solidFill>
                <a:latin typeface="+mj-lt"/>
              </a:rPr>
              <a:t>FLW </a:t>
            </a:r>
            <a:r>
              <a:rPr lang="fr-FR" sz="1000" dirty="0" err="1">
                <a:solidFill>
                  <a:schemeClr val="bg2">
                    <a:lumMod val="10000"/>
                  </a:schemeClr>
                </a:solidFill>
                <a:latin typeface="+mj-lt"/>
              </a:rPr>
              <a:t>reduction</a:t>
            </a:r>
            <a:r>
              <a:rPr lang="fr-FR" sz="1000" dirty="0">
                <a:solidFill>
                  <a:schemeClr val="bg2">
                    <a:lumMod val="10000"/>
                  </a:schemeClr>
                </a:solidFill>
                <a:latin typeface="+mj-lt"/>
              </a:rPr>
              <a:t> </a:t>
            </a:r>
            <a:r>
              <a:rPr lang="fr-FR" sz="1000" dirty="0" err="1">
                <a:solidFill>
                  <a:schemeClr val="bg2">
                    <a:lumMod val="10000"/>
                  </a:schemeClr>
                </a:solidFill>
                <a:latin typeface="+mj-lt"/>
              </a:rPr>
              <a:t>compared</a:t>
            </a:r>
            <a:r>
              <a:rPr lang="fr-FR" sz="1000" dirty="0">
                <a:solidFill>
                  <a:schemeClr val="bg2">
                    <a:lumMod val="10000"/>
                  </a:schemeClr>
                </a:solidFill>
                <a:latin typeface="+mj-lt"/>
              </a:rPr>
              <a:t> to 2023 </a:t>
            </a:r>
            <a:r>
              <a:rPr lang="fr-FR" sz="1000" dirty="0" err="1">
                <a:solidFill>
                  <a:schemeClr val="bg2">
                    <a:lumMod val="10000"/>
                  </a:schemeClr>
                </a:solidFill>
                <a:latin typeface="+mj-lt"/>
              </a:rPr>
              <a:t>levels</a:t>
            </a:r>
            <a:endParaRPr lang="en-US" sz="1000" dirty="0">
              <a:solidFill>
                <a:schemeClr val="bg2">
                  <a:lumMod val="10000"/>
                </a:schemeClr>
              </a:solidFill>
              <a:latin typeface="+mj-lt"/>
            </a:endParaRPr>
          </a:p>
        </p:txBody>
      </p:sp>
      <p:pic>
        <p:nvPicPr>
          <p:cNvPr id="4" name="Picture 3">
            <a:extLst>
              <a:ext uri="{FF2B5EF4-FFF2-40B4-BE49-F238E27FC236}">
                <a16:creationId xmlns:a16="http://schemas.microsoft.com/office/drawing/2014/main" id="{7B3FE5D6-C34A-C9BD-C93D-E631675AEBFB}"/>
              </a:ext>
            </a:extLst>
          </p:cNvPr>
          <p:cNvPicPr>
            <a:picLocks noChangeAspect="1"/>
          </p:cNvPicPr>
          <p:nvPr/>
        </p:nvPicPr>
        <p:blipFill>
          <a:blip r:embed="rId3"/>
          <a:stretch>
            <a:fillRect/>
          </a:stretch>
        </p:blipFill>
        <p:spPr>
          <a:xfrm>
            <a:off x="8142345" y="2051220"/>
            <a:ext cx="3931138" cy="3399172"/>
          </a:xfrm>
          <a:prstGeom prst="rect">
            <a:avLst/>
          </a:prstGeom>
        </p:spPr>
      </p:pic>
      <p:pic>
        <p:nvPicPr>
          <p:cNvPr id="6" name="Picture 5">
            <a:extLst>
              <a:ext uri="{FF2B5EF4-FFF2-40B4-BE49-F238E27FC236}">
                <a16:creationId xmlns:a16="http://schemas.microsoft.com/office/drawing/2014/main" id="{FBF26EA7-47B5-C435-50F8-4D75B359D959}"/>
              </a:ext>
            </a:extLst>
          </p:cNvPr>
          <p:cNvPicPr>
            <a:picLocks noChangeAspect="1"/>
          </p:cNvPicPr>
          <p:nvPr/>
        </p:nvPicPr>
        <p:blipFill>
          <a:blip r:embed="rId4"/>
          <a:stretch>
            <a:fillRect/>
          </a:stretch>
        </p:blipFill>
        <p:spPr>
          <a:xfrm>
            <a:off x="359464" y="1831976"/>
            <a:ext cx="7832414" cy="3771655"/>
          </a:xfrm>
          <a:prstGeom prst="rect">
            <a:avLst/>
          </a:prstGeom>
        </p:spPr>
      </p:pic>
    </p:spTree>
    <p:extLst>
      <p:ext uri="{BB962C8B-B14F-4D97-AF65-F5344CB8AC3E}">
        <p14:creationId xmlns:p14="http://schemas.microsoft.com/office/powerpoint/2010/main" val="1381713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0F3395-DA26-959E-04AC-DA393CCDC64F}"/>
              </a:ext>
            </a:extLst>
          </p:cNvPr>
          <p:cNvSpPr>
            <a:spLocks noGrp="1"/>
          </p:cNvSpPr>
          <p:nvPr>
            <p:ph type="title"/>
          </p:nvPr>
        </p:nvSpPr>
        <p:spPr/>
        <p:txBody>
          <a:bodyPr/>
          <a:lstStyle/>
          <a:p>
            <a:r>
              <a:rPr lang="en-GB" dirty="0"/>
              <a:t>Triple challenge impacts: only HIC and UMC reduce</a:t>
            </a:r>
            <a:endParaRPr lang="en-US" dirty="0"/>
          </a:p>
        </p:txBody>
      </p:sp>
      <p:pic>
        <p:nvPicPr>
          <p:cNvPr id="6" name="Picture 5">
            <a:extLst>
              <a:ext uri="{FF2B5EF4-FFF2-40B4-BE49-F238E27FC236}">
                <a16:creationId xmlns:a16="http://schemas.microsoft.com/office/drawing/2014/main" id="{1E388D46-8F8B-3ED2-37F1-49A50DA8A001}"/>
              </a:ext>
            </a:extLst>
          </p:cNvPr>
          <p:cNvPicPr>
            <a:picLocks noChangeAspect="1"/>
          </p:cNvPicPr>
          <p:nvPr/>
        </p:nvPicPr>
        <p:blipFill>
          <a:blip r:embed="rId3"/>
          <a:stretch>
            <a:fillRect/>
          </a:stretch>
        </p:blipFill>
        <p:spPr>
          <a:xfrm>
            <a:off x="351996" y="1523999"/>
            <a:ext cx="10976004" cy="4712093"/>
          </a:xfrm>
          <a:prstGeom prst="rect">
            <a:avLst/>
          </a:prstGeom>
        </p:spPr>
      </p:pic>
    </p:spTree>
    <p:extLst>
      <p:ext uri="{BB962C8B-B14F-4D97-AF65-F5344CB8AC3E}">
        <p14:creationId xmlns:p14="http://schemas.microsoft.com/office/powerpoint/2010/main" val="3732516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14C00-57E0-12CD-D593-E626AC569BB7}"/>
              </a:ext>
            </a:extLst>
          </p:cNvPr>
          <p:cNvSpPr>
            <a:spLocks noGrp="1"/>
          </p:cNvSpPr>
          <p:nvPr>
            <p:ph type="title"/>
          </p:nvPr>
        </p:nvSpPr>
        <p:spPr>
          <a:xfrm>
            <a:off x="1680000" y="3165388"/>
            <a:ext cx="8832000" cy="566822"/>
          </a:xfrm>
        </p:spPr>
        <p:txBody>
          <a:bodyPr/>
          <a:lstStyle/>
          <a:p>
            <a:r>
              <a:rPr lang="en-GB" dirty="0"/>
              <a:t>Thank you for your attention</a:t>
            </a:r>
            <a:endParaRPr lang="en-US" dirty="0"/>
          </a:p>
        </p:txBody>
      </p:sp>
    </p:spTree>
    <p:extLst>
      <p:ext uri="{BB962C8B-B14F-4D97-AF65-F5344CB8AC3E}">
        <p14:creationId xmlns:p14="http://schemas.microsoft.com/office/powerpoint/2010/main" val="26045956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OECD_English_white</Template>
  <TotalTime>10450</TotalTime>
  <Words>825</Words>
  <Application>Microsoft Office PowerPoint</Application>
  <PresentationFormat>Widescreen</PresentationFormat>
  <Paragraphs>102</Paragraphs>
  <Slides>19</Slides>
  <Notes>18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9" baseType="lpstr">
      <vt:lpstr>Arial</vt:lpstr>
      <vt:lpstr>Arial Narrow</vt:lpstr>
      <vt:lpstr>Calibri</vt:lpstr>
      <vt:lpstr>Cambria Math</vt:lpstr>
      <vt:lpstr>Georgia</vt:lpstr>
      <vt:lpstr>Helvetica 65 Medium</vt:lpstr>
      <vt:lpstr>Times New Roman</vt:lpstr>
      <vt:lpstr>Wingdings</vt:lpstr>
      <vt:lpstr>OECD_English_white</vt:lpstr>
      <vt:lpstr>Slide</vt:lpstr>
      <vt:lpstr>Potentials impacts of reducing food loss and waste</vt:lpstr>
      <vt:lpstr>1. Food Loss and Waste in Aglink-Cosimo</vt:lpstr>
      <vt:lpstr>The issue of Food Loss and Waste</vt:lpstr>
      <vt:lpstr>The Aglink-Cosimo model characteristics</vt:lpstr>
      <vt:lpstr>FLW data incorporation in Aglink-Cosimo</vt:lpstr>
      <vt:lpstr>2. Costs of reducing FLW</vt:lpstr>
      <vt:lpstr>Literature review: costs of reducing FLW</vt:lpstr>
      <vt:lpstr>Do costs increase as FLW is reduced?</vt:lpstr>
      <vt:lpstr>Do costs increase as FLW is reduced?</vt:lpstr>
      <vt:lpstr>Cost estimates for Aglink-Cosimo countries</vt:lpstr>
      <vt:lpstr>3. Scenario description and methodology</vt:lpstr>
      <vt:lpstr>Scenario description and methodology</vt:lpstr>
      <vt:lpstr>Scenario description and methodology</vt:lpstr>
      <vt:lpstr>4. Scenarios results</vt:lpstr>
      <vt:lpstr>PowerPoint Presentation</vt:lpstr>
      <vt:lpstr>Triple challenge impacts: per regions</vt:lpstr>
      <vt:lpstr>Triple challenge impacts: worldwide</vt:lpstr>
      <vt:lpstr>Triple challenge impacts: only HIC and UMC reduce</vt:lpstr>
      <vt:lpstr>Thank you for your attention</vt:lpstr>
    </vt:vector>
  </TitlesOfParts>
  <Company>OECD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potential effects and economic feasibility of reducing food loss and waste</dc:title>
  <dc:creator>GONZALEZ Diego, TAD/ATM</dc:creator>
  <cp:lastModifiedBy>NENERT Claude, TAD/ATM</cp:lastModifiedBy>
  <cp:revision>159</cp:revision>
  <dcterms:created xsi:type="dcterms:W3CDTF">2024-08-14T14:49:51Z</dcterms:created>
  <dcterms:modified xsi:type="dcterms:W3CDTF">2025-06-16T15:03:51Z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5510b0-e729-4ef0-a3dd-4ba0dfe56c99_Enabled">
    <vt:lpwstr>true</vt:lpwstr>
  </property>
  <property fmtid="{D5CDD505-2E9C-101B-9397-08002B2CF9AE}" pid="3" name="MSIP_Label_0e5510b0-e729-4ef0-a3dd-4ba0dfe56c99_SetDate">
    <vt:lpwstr>2024-08-14T16:09:10Z</vt:lpwstr>
  </property>
  <property fmtid="{D5CDD505-2E9C-101B-9397-08002B2CF9AE}" pid="4" name="MSIP_Label_0e5510b0-e729-4ef0-a3dd-4ba0dfe56c99_Method">
    <vt:lpwstr>Standard</vt:lpwstr>
  </property>
  <property fmtid="{D5CDD505-2E9C-101B-9397-08002B2CF9AE}" pid="5" name="MSIP_Label_0e5510b0-e729-4ef0-a3dd-4ba0dfe56c99_Name">
    <vt:lpwstr>Restricted Use</vt:lpwstr>
  </property>
  <property fmtid="{D5CDD505-2E9C-101B-9397-08002B2CF9AE}" pid="6" name="MSIP_Label_0e5510b0-e729-4ef0-a3dd-4ba0dfe56c99_SiteId">
    <vt:lpwstr>ac41c7d4-1f61-460d-b0f4-fc925a2b471c</vt:lpwstr>
  </property>
  <property fmtid="{D5CDD505-2E9C-101B-9397-08002B2CF9AE}" pid="7" name="MSIP_Label_0e5510b0-e729-4ef0-a3dd-4ba0dfe56c99_ActionId">
    <vt:lpwstr>8029998f-2483-418f-80d7-e47c174e6690</vt:lpwstr>
  </property>
  <property fmtid="{D5CDD505-2E9C-101B-9397-08002B2CF9AE}" pid="8" name="MSIP_Label_0e5510b0-e729-4ef0-a3dd-4ba0dfe56c99_ContentBits">
    <vt:lpwstr>2</vt:lpwstr>
  </property>
  <property fmtid="{D5CDD505-2E9C-101B-9397-08002B2CF9AE}" pid="9" name="ClassificationContentMarkingFooterLocations">
    <vt:lpwstr>OECD_English_white:3</vt:lpwstr>
  </property>
  <property fmtid="{D5CDD505-2E9C-101B-9397-08002B2CF9AE}" pid="10" name="ClassificationContentMarkingFooterText">
    <vt:lpwstr>Restricted Use - À usage restreint</vt:lpwstr>
  </property>
</Properties>
</file>