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91" r:id="rId7"/>
    <p:sldId id="261" r:id="rId8"/>
    <p:sldId id="263" r:id="rId9"/>
    <p:sldId id="276" r:id="rId10"/>
    <p:sldId id="285" r:id="rId11"/>
    <p:sldId id="287" r:id="rId12"/>
    <p:sldId id="288" r:id="rId13"/>
    <p:sldId id="264" r:id="rId14"/>
    <p:sldId id="290" r:id="rId15"/>
    <p:sldId id="277" r:id="rId16"/>
    <p:sldId id="265" r:id="rId17"/>
    <p:sldId id="289" r:id="rId18"/>
    <p:sldId id="292" r:id="rId19"/>
    <p:sldId id="278" r:id="rId20"/>
    <p:sldId id="280" r:id="rId21"/>
    <p:sldId id="266" r:id="rId22"/>
    <p:sldId id="282"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3" d="100"/>
          <a:sy n="63" d="100"/>
        </p:scale>
        <p:origin x="754"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703589-C9E5-4502-B805-F4C9C3B32FF4}" type="datetimeFigureOut">
              <a:rPr lang="en-GB" smtClean="0"/>
              <a:t>18/05/2020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96732-963D-49CC-BA33-6F9B42CD284A}" type="slidenum">
              <a:rPr lang="en-GB" smtClean="0"/>
              <a:t>‹#›</a:t>
            </a:fld>
            <a:endParaRPr lang="en-GB"/>
          </a:p>
        </p:txBody>
      </p:sp>
    </p:spTree>
    <p:extLst>
      <p:ext uri="{BB962C8B-B14F-4D97-AF65-F5344CB8AC3E}">
        <p14:creationId xmlns:p14="http://schemas.microsoft.com/office/powerpoint/2010/main" val="124959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38539-A54A-4F70-A901-FA5D1D399B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852B62-064E-4F50-AEE0-1378DB9AC6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2F72938-2CF9-4810-83B1-5186FCB64EAE}"/>
              </a:ext>
            </a:extLst>
          </p:cNvPr>
          <p:cNvSpPr>
            <a:spLocks noGrp="1"/>
          </p:cNvSpPr>
          <p:nvPr>
            <p:ph type="dt" sz="half" idx="10"/>
          </p:nvPr>
        </p:nvSpPr>
        <p:spPr/>
        <p:txBody>
          <a:bodyPr/>
          <a:lstStyle/>
          <a:p>
            <a:r>
              <a:rPr lang="en-GB"/>
              <a:t>17/06/2020</a:t>
            </a:r>
          </a:p>
        </p:txBody>
      </p:sp>
      <p:sp>
        <p:nvSpPr>
          <p:cNvPr id="5" name="Footer Placeholder 4">
            <a:extLst>
              <a:ext uri="{FF2B5EF4-FFF2-40B4-BE49-F238E27FC236}">
                <a16:creationId xmlns:a16="http://schemas.microsoft.com/office/drawing/2014/main" id="{B79F81DA-6E14-49FB-BA85-0CF9286BCF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7C3339-6C29-4B3D-B0DE-08381A420485}"/>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430004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B3567-7C3D-4317-80AA-421C8D018DB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F47792-21D6-490F-A782-E7F385A40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10F4A8-684D-4662-9E61-C7E765AEA0C5}"/>
              </a:ext>
            </a:extLst>
          </p:cNvPr>
          <p:cNvSpPr>
            <a:spLocks noGrp="1"/>
          </p:cNvSpPr>
          <p:nvPr>
            <p:ph type="dt" sz="half" idx="10"/>
          </p:nvPr>
        </p:nvSpPr>
        <p:spPr/>
        <p:txBody>
          <a:bodyPr/>
          <a:lstStyle/>
          <a:p>
            <a:r>
              <a:rPr lang="en-GB"/>
              <a:t>17/06/2020</a:t>
            </a:r>
          </a:p>
        </p:txBody>
      </p:sp>
      <p:sp>
        <p:nvSpPr>
          <p:cNvPr id="5" name="Footer Placeholder 4">
            <a:extLst>
              <a:ext uri="{FF2B5EF4-FFF2-40B4-BE49-F238E27FC236}">
                <a16:creationId xmlns:a16="http://schemas.microsoft.com/office/drawing/2014/main" id="{EAB83963-9EF4-40A2-A3A7-FD140BB28B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8FC0AC-7A4F-4A9F-97D4-668FC687D03D}"/>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3502060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B202-E5E2-43CB-A2D3-3A23663DF6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0AE503-157A-4835-85E8-8954A0C680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CB27AF-E69A-4EC4-A6C9-B0CD1522D5E2}"/>
              </a:ext>
            </a:extLst>
          </p:cNvPr>
          <p:cNvSpPr>
            <a:spLocks noGrp="1"/>
          </p:cNvSpPr>
          <p:nvPr>
            <p:ph type="dt" sz="half" idx="10"/>
          </p:nvPr>
        </p:nvSpPr>
        <p:spPr/>
        <p:txBody>
          <a:bodyPr/>
          <a:lstStyle/>
          <a:p>
            <a:r>
              <a:rPr lang="en-GB"/>
              <a:t>17/06/2020</a:t>
            </a:r>
          </a:p>
        </p:txBody>
      </p:sp>
      <p:sp>
        <p:nvSpPr>
          <p:cNvPr id="5" name="Footer Placeholder 4">
            <a:extLst>
              <a:ext uri="{FF2B5EF4-FFF2-40B4-BE49-F238E27FC236}">
                <a16:creationId xmlns:a16="http://schemas.microsoft.com/office/drawing/2014/main" id="{CD827961-6C81-4CC0-B2E8-098DBD6BF4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2148AC-5C30-4131-8E38-E2449D13AF82}"/>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914031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6EE03-9650-40D1-A761-D7CB9C9A2B4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3AF7E7-E08A-4F6F-835D-509E045C70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A065A9E-8E6B-4B57-A04B-25E3733F85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128142-8646-40C9-97A9-83F896D06836}"/>
              </a:ext>
            </a:extLst>
          </p:cNvPr>
          <p:cNvSpPr>
            <a:spLocks noGrp="1"/>
          </p:cNvSpPr>
          <p:nvPr>
            <p:ph type="dt" sz="half" idx="10"/>
          </p:nvPr>
        </p:nvSpPr>
        <p:spPr/>
        <p:txBody>
          <a:bodyPr/>
          <a:lstStyle/>
          <a:p>
            <a:r>
              <a:rPr lang="en-GB"/>
              <a:t>17/06/2020</a:t>
            </a:r>
          </a:p>
        </p:txBody>
      </p:sp>
      <p:sp>
        <p:nvSpPr>
          <p:cNvPr id="6" name="Footer Placeholder 5">
            <a:extLst>
              <a:ext uri="{FF2B5EF4-FFF2-40B4-BE49-F238E27FC236}">
                <a16:creationId xmlns:a16="http://schemas.microsoft.com/office/drawing/2014/main" id="{937C07F0-C06F-4E0D-9FEC-2CC4AC36521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686F34-FAAF-421B-A351-C134C668FF76}"/>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4025674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9296-BA23-495B-991F-428B8EF3B0A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B6118A-5FE8-4F81-8F64-72583DB25B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A6E619-884D-4960-8E9C-64E90A6D59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939F960-0D56-4EB4-9157-C2C95082C8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A9D189-FD4A-48CE-974B-58A5E36E30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6BD6445-CC77-4FA7-8935-65093F3AB06D}"/>
              </a:ext>
            </a:extLst>
          </p:cNvPr>
          <p:cNvSpPr>
            <a:spLocks noGrp="1"/>
          </p:cNvSpPr>
          <p:nvPr>
            <p:ph type="dt" sz="half" idx="10"/>
          </p:nvPr>
        </p:nvSpPr>
        <p:spPr/>
        <p:txBody>
          <a:bodyPr/>
          <a:lstStyle/>
          <a:p>
            <a:r>
              <a:rPr lang="en-GB"/>
              <a:t>17/06/2020</a:t>
            </a:r>
          </a:p>
        </p:txBody>
      </p:sp>
      <p:sp>
        <p:nvSpPr>
          <p:cNvPr id="8" name="Footer Placeholder 7">
            <a:extLst>
              <a:ext uri="{FF2B5EF4-FFF2-40B4-BE49-F238E27FC236}">
                <a16:creationId xmlns:a16="http://schemas.microsoft.com/office/drawing/2014/main" id="{1CBFD73A-1312-4398-A230-EBA77B59C89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1F1A392-9DA8-4236-A179-A5ABDFB32BEE}"/>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2715021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1D655-C1D1-480E-A2D4-8B65FDFEA56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1FF13D1-EF7B-461D-B1BA-1D7D58FC4612}"/>
              </a:ext>
            </a:extLst>
          </p:cNvPr>
          <p:cNvSpPr>
            <a:spLocks noGrp="1"/>
          </p:cNvSpPr>
          <p:nvPr>
            <p:ph type="dt" sz="half" idx="10"/>
          </p:nvPr>
        </p:nvSpPr>
        <p:spPr/>
        <p:txBody>
          <a:bodyPr/>
          <a:lstStyle/>
          <a:p>
            <a:r>
              <a:rPr lang="en-GB"/>
              <a:t>17/06/2020</a:t>
            </a:r>
          </a:p>
        </p:txBody>
      </p:sp>
      <p:sp>
        <p:nvSpPr>
          <p:cNvPr id="4" name="Footer Placeholder 3">
            <a:extLst>
              <a:ext uri="{FF2B5EF4-FFF2-40B4-BE49-F238E27FC236}">
                <a16:creationId xmlns:a16="http://schemas.microsoft.com/office/drawing/2014/main" id="{7AD4FAAC-3A1D-48EE-A528-78A65578E3F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23F1FFA-3319-449E-8C1A-E64EE5EC43A6}"/>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1735600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A37D1B-9616-4EF5-958E-DC4140A6BB2B}"/>
              </a:ext>
            </a:extLst>
          </p:cNvPr>
          <p:cNvSpPr>
            <a:spLocks noGrp="1"/>
          </p:cNvSpPr>
          <p:nvPr>
            <p:ph type="dt" sz="half" idx="10"/>
          </p:nvPr>
        </p:nvSpPr>
        <p:spPr/>
        <p:txBody>
          <a:bodyPr/>
          <a:lstStyle/>
          <a:p>
            <a:r>
              <a:rPr lang="en-GB"/>
              <a:t>17/06/2020</a:t>
            </a:r>
          </a:p>
        </p:txBody>
      </p:sp>
      <p:sp>
        <p:nvSpPr>
          <p:cNvPr id="3" name="Footer Placeholder 2">
            <a:extLst>
              <a:ext uri="{FF2B5EF4-FFF2-40B4-BE49-F238E27FC236}">
                <a16:creationId xmlns:a16="http://schemas.microsoft.com/office/drawing/2014/main" id="{E2DCEC7E-49BD-4EEC-9B0E-A5F32879C9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3DF3B72-E032-49E4-9F07-45D0C6DFDBC6}"/>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3702742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E4D67-FE93-44E6-8391-5A9943D0D9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B454239-0E85-47D0-BC3E-DB2F289A4D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978F2D-B0D7-4666-BDB6-6CE64948A4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EA5608-BB21-4B19-A4F0-3D254E6CAFBC}"/>
              </a:ext>
            </a:extLst>
          </p:cNvPr>
          <p:cNvSpPr>
            <a:spLocks noGrp="1"/>
          </p:cNvSpPr>
          <p:nvPr>
            <p:ph type="dt" sz="half" idx="10"/>
          </p:nvPr>
        </p:nvSpPr>
        <p:spPr/>
        <p:txBody>
          <a:bodyPr/>
          <a:lstStyle/>
          <a:p>
            <a:r>
              <a:rPr lang="en-GB"/>
              <a:t>17/06/2020</a:t>
            </a:r>
          </a:p>
        </p:txBody>
      </p:sp>
      <p:sp>
        <p:nvSpPr>
          <p:cNvPr id="6" name="Footer Placeholder 5">
            <a:extLst>
              <a:ext uri="{FF2B5EF4-FFF2-40B4-BE49-F238E27FC236}">
                <a16:creationId xmlns:a16="http://schemas.microsoft.com/office/drawing/2014/main" id="{6E668A73-B504-4C0F-8F86-44E437BC8F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DE5FA1-4BB4-4393-B3A9-2880AAEA7708}"/>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3668745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6FED4-9D64-493F-B8B0-6C3C8F687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AEC2E4A-531E-4DBE-AEBE-CF74661EC8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65BB0F-49F3-467D-AEC0-0D3123A68F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204AC6-35A6-4238-AD5B-DCC640CB88C7}"/>
              </a:ext>
            </a:extLst>
          </p:cNvPr>
          <p:cNvSpPr>
            <a:spLocks noGrp="1"/>
          </p:cNvSpPr>
          <p:nvPr>
            <p:ph type="dt" sz="half" idx="10"/>
          </p:nvPr>
        </p:nvSpPr>
        <p:spPr/>
        <p:txBody>
          <a:bodyPr/>
          <a:lstStyle/>
          <a:p>
            <a:r>
              <a:rPr lang="en-GB"/>
              <a:t>17/06/2020</a:t>
            </a:r>
          </a:p>
        </p:txBody>
      </p:sp>
      <p:sp>
        <p:nvSpPr>
          <p:cNvPr id="6" name="Footer Placeholder 5">
            <a:extLst>
              <a:ext uri="{FF2B5EF4-FFF2-40B4-BE49-F238E27FC236}">
                <a16:creationId xmlns:a16="http://schemas.microsoft.com/office/drawing/2014/main" id="{B5F1774B-549E-4C8B-8611-C77F2AA9DA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298AF8-7C78-43E4-BEE0-451CF3629860}"/>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3502108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C149E-6DEB-471B-9A64-012B57FB84E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B5F38A1-D280-4F92-A0F1-B0D6262568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EB5238-00A0-461D-8426-405FC3B78D6B}"/>
              </a:ext>
            </a:extLst>
          </p:cNvPr>
          <p:cNvSpPr>
            <a:spLocks noGrp="1"/>
          </p:cNvSpPr>
          <p:nvPr>
            <p:ph type="dt" sz="half" idx="10"/>
          </p:nvPr>
        </p:nvSpPr>
        <p:spPr/>
        <p:txBody>
          <a:bodyPr/>
          <a:lstStyle/>
          <a:p>
            <a:r>
              <a:rPr lang="en-GB"/>
              <a:t>17/06/2020</a:t>
            </a:r>
          </a:p>
        </p:txBody>
      </p:sp>
      <p:sp>
        <p:nvSpPr>
          <p:cNvPr id="5" name="Footer Placeholder 4">
            <a:extLst>
              <a:ext uri="{FF2B5EF4-FFF2-40B4-BE49-F238E27FC236}">
                <a16:creationId xmlns:a16="http://schemas.microsoft.com/office/drawing/2014/main" id="{50F7F935-B8D1-4893-8E6F-44A0F09FA5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7E9FEA-73B4-455E-815E-1C1662DE7B70}"/>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782317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C44804-CA93-4E00-97B6-46120BA387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7EE54E8-9727-4358-B313-CB77CA8496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C252E7-C76A-4E88-A5A0-D781AEC4ED17}"/>
              </a:ext>
            </a:extLst>
          </p:cNvPr>
          <p:cNvSpPr>
            <a:spLocks noGrp="1"/>
          </p:cNvSpPr>
          <p:nvPr>
            <p:ph type="dt" sz="half" idx="10"/>
          </p:nvPr>
        </p:nvSpPr>
        <p:spPr/>
        <p:txBody>
          <a:bodyPr/>
          <a:lstStyle/>
          <a:p>
            <a:r>
              <a:rPr lang="en-GB"/>
              <a:t>17/06/2020</a:t>
            </a:r>
          </a:p>
        </p:txBody>
      </p:sp>
      <p:sp>
        <p:nvSpPr>
          <p:cNvPr id="5" name="Footer Placeholder 4">
            <a:extLst>
              <a:ext uri="{FF2B5EF4-FFF2-40B4-BE49-F238E27FC236}">
                <a16:creationId xmlns:a16="http://schemas.microsoft.com/office/drawing/2014/main" id="{1E2CE257-A9FE-47BF-A33F-32FEF4AF30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BF5C66-2831-4AA2-831B-D54DE03E1507}"/>
              </a:ext>
            </a:extLst>
          </p:cNvPr>
          <p:cNvSpPr>
            <a:spLocks noGrp="1"/>
          </p:cNvSpPr>
          <p:nvPr>
            <p:ph type="sldNum" sz="quarter" idx="12"/>
          </p:nvPr>
        </p:nvSpPr>
        <p:spPr/>
        <p:txBody>
          <a:bodyPr/>
          <a:lstStyle/>
          <a:p>
            <a:fld id="{9F074633-A331-4944-AC41-93A446A51C98}" type="slidenum">
              <a:rPr lang="en-GB" smtClean="0"/>
              <a:t>‹#›</a:t>
            </a:fld>
            <a:endParaRPr lang="en-GB"/>
          </a:p>
        </p:txBody>
      </p:sp>
    </p:spTree>
    <p:extLst>
      <p:ext uri="{BB962C8B-B14F-4D97-AF65-F5344CB8AC3E}">
        <p14:creationId xmlns:p14="http://schemas.microsoft.com/office/powerpoint/2010/main" val="2155339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10E463-AB7D-4683-B3F1-C662F9F371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6A92C9-2D41-4CB4-BA73-8BC820251F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3B7265-AB04-4D5E-AB47-BECFD8DC2F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GB"/>
              <a:t>17/06/2020</a:t>
            </a:r>
          </a:p>
        </p:txBody>
      </p:sp>
      <p:sp>
        <p:nvSpPr>
          <p:cNvPr id="5" name="Footer Placeholder 4">
            <a:extLst>
              <a:ext uri="{FF2B5EF4-FFF2-40B4-BE49-F238E27FC236}">
                <a16:creationId xmlns:a16="http://schemas.microsoft.com/office/drawing/2014/main" id="{B434CB2F-8CC9-4A1F-9CD4-2FA4F82744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C911AB4-22EB-403E-BCFB-8CEFB3F89C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074633-A331-4944-AC41-93A446A51C98}" type="slidenum">
              <a:rPr lang="en-GB" smtClean="0"/>
              <a:t>‹#›</a:t>
            </a:fld>
            <a:endParaRPr lang="en-GB"/>
          </a:p>
        </p:txBody>
      </p:sp>
    </p:spTree>
    <p:extLst>
      <p:ext uri="{BB962C8B-B14F-4D97-AF65-F5344CB8AC3E}">
        <p14:creationId xmlns:p14="http://schemas.microsoft.com/office/powerpoint/2010/main" val="1208724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mymanyconfessions.com/fantastic-gymnastics/" TargetMode="External"/><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23A58148-D452-4F6F-A2FE-EED968DE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86463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3BF32B0-0829-4887-A5E6-A09A7302D9B2}"/>
              </a:ext>
            </a:extLst>
          </p:cNvPr>
          <p:cNvSpPr>
            <a:spLocks noGrp="1"/>
          </p:cNvSpPr>
          <p:nvPr>
            <p:ph type="ctrTitle"/>
          </p:nvPr>
        </p:nvSpPr>
        <p:spPr>
          <a:xfrm>
            <a:off x="312724" y="3433763"/>
            <a:ext cx="3197013" cy="2743200"/>
          </a:xfrm>
        </p:spPr>
        <p:txBody>
          <a:bodyPr vert="horz" lIns="91440" tIns="45720" rIns="91440" bIns="45720" rtlCol="0" anchor="t">
            <a:normAutofit/>
          </a:bodyPr>
          <a:lstStyle/>
          <a:p>
            <a:r>
              <a:rPr lang="en-US" sz="2600" u="sng" kern="1200" dirty="0">
                <a:solidFill>
                  <a:schemeClr val="bg1"/>
                </a:solidFill>
                <a:latin typeface="+mj-lt"/>
                <a:ea typeface="+mj-ea"/>
                <a:cs typeface="+mj-cs"/>
              </a:rPr>
              <a:t>23</a:t>
            </a:r>
            <a:r>
              <a:rPr lang="en-US" sz="2600" kern="1200" baseline="30000" dirty="0">
                <a:solidFill>
                  <a:schemeClr val="bg1"/>
                </a:solidFill>
                <a:latin typeface="+mj-lt"/>
                <a:ea typeface="+mj-ea"/>
                <a:cs typeface="+mj-cs"/>
              </a:rPr>
              <a:t>th</a:t>
            </a:r>
            <a:r>
              <a:rPr lang="en-US" sz="2600" kern="1200" dirty="0">
                <a:solidFill>
                  <a:schemeClr val="bg1"/>
                </a:solidFill>
                <a:latin typeface="+mj-lt"/>
                <a:ea typeface="+mj-ea"/>
                <a:cs typeface="+mj-cs"/>
              </a:rPr>
              <a:t> Annual Conference on Global Economic Analysis</a:t>
            </a:r>
            <a:br>
              <a:rPr lang="en-US" sz="2600" kern="1200" dirty="0">
                <a:solidFill>
                  <a:schemeClr val="bg1"/>
                </a:solidFill>
                <a:latin typeface="+mj-lt"/>
                <a:ea typeface="+mj-ea"/>
                <a:cs typeface="+mj-cs"/>
              </a:rPr>
            </a:br>
            <a:endParaRPr lang="en-US" sz="2600" kern="1200" dirty="0">
              <a:solidFill>
                <a:schemeClr val="bg1"/>
              </a:solidFill>
              <a:latin typeface="+mj-lt"/>
              <a:ea typeface="+mj-ea"/>
              <a:cs typeface="+mj-cs"/>
            </a:endParaRPr>
          </a:p>
        </p:txBody>
      </p:sp>
      <p:sp>
        <p:nvSpPr>
          <p:cNvPr id="3" name="Subtitle 2">
            <a:extLst>
              <a:ext uri="{FF2B5EF4-FFF2-40B4-BE49-F238E27FC236}">
                <a16:creationId xmlns:a16="http://schemas.microsoft.com/office/drawing/2014/main" id="{49BC9E3C-06C6-43D1-BA3E-303E379D9D9E}"/>
              </a:ext>
            </a:extLst>
          </p:cNvPr>
          <p:cNvSpPr>
            <a:spLocks noGrp="1"/>
          </p:cNvSpPr>
          <p:nvPr>
            <p:ph type="subTitle" idx="1"/>
          </p:nvPr>
        </p:nvSpPr>
        <p:spPr>
          <a:xfrm>
            <a:off x="4330719" y="641615"/>
            <a:ext cx="7289799" cy="5533496"/>
          </a:xfrm>
        </p:spPr>
        <p:txBody>
          <a:bodyPr vert="horz" lIns="91440" tIns="45720" rIns="91440" bIns="45720" rtlCol="0" anchor="ctr">
            <a:normAutofit/>
          </a:bodyPr>
          <a:lstStyle/>
          <a:p>
            <a:r>
              <a:rPr lang="en-US" sz="4400" dirty="0"/>
              <a:t>Measuring the UK Economy’s </a:t>
            </a:r>
            <a:r>
              <a:rPr lang="en-US" sz="4400" dirty="0" err="1"/>
              <a:t>Armington</a:t>
            </a:r>
            <a:r>
              <a:rPr lang="en-US" sz="4400" dirty="0"/>
              <a:t> Elasticities</a:t>
            </a:r>
          </a:p>
          <a:p>
            <a:pPr indent="-228600" algn="l">
              <a:buFont typeface="Arial" panose="020B0604020202020204" pitchFamily="34" charset="0"/>
              <a:buChar char="•"/>
            </a:pPr>
            <a:endParaRPr lang="en-US" dirty="0"/>
          </a:p>
          <a:p>
            <a:r>
              <a:rPr lang="en-US" dirty="0"/>
              <a:t>Elliot E. Delahaye</a:t>
            </a:r>
          </a:p>
          <a:p>
            <a:r>
              <a:rPr lang="en-US" dirty="0"/>
              <a:t>Catherine A. Milot</a:t>
            </a:r>
          </a:p>
          <a:p>
            <a:r>
              <a:rPr lang="en-US" dirty="0"/>
              <a:t>Department for International Trade, United Kingdom</a:t>
            </a:r>
          </a:p>
        </p:txBody>
      </p:sp>
      <p:pic>
        <p:nvPicPr>
          <p:cNvPr id="2052" name="Picture 4" descr="About GTAP: Global Trade Analysis Project Press Kit">
            <a:extLst>
              <a:ext uri="{FF2B5EF4-FFF2-40B4-BE49-F238E27FC236}">
                <a16:creationId xmlns:a16="http://schemas.microsoft.com/office/drawing/2014/main" id="{B6D3E246-EBC1-4C8A-BC91-F8405BF530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1615"/>
            <a:ext cx="3971925" cy="2047875"/>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6F0EDF99-CBD6-42B3-B369-0C31C9CB8042}"/>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3C1258A8-CEA3-4310-8C8B-F6A14B8886B9}"/>
              </a:ext>
            </a:extLst>
          </p:cNvPr>
          <p:cNvSpPr>
            <a:spLocks noGrp="1"/>
          </p:cNvSpPr>
          <p:nvPr>
            <p:ph type="sldNum" sz="quarter" idx="12"/>
          </p:nvPr>
        </p:nvSpPr>
        <p:spPr/>
        <p:txBody>
          <a:bodyPr/>
          <a:lstStyle/>
          <a:p>
            <a:fld id="{9F074633-A331-4944-AC41-93A446A51C98}" type="slidenum">
              <a:rPr lang="en-GB" smtClean="0"/>
              <a:t>1</a:t>
            </a:fld>
            <a:endParaRPr lang="en-GB"/>
          </a:p>
        </p:txBody>
      </p:sp>
    </p:spTree>
    <p:extLst>
      <p:ext uri="{BB962C8B-B14F-4D97-AF65-F5344CB8AC3E}">
        <p14:creationId xmlns:p14="http://schemas.microsoft.com/office/powerpoint/2010/main" val="4128693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1790-DE90-4310-84CE-1F08BEE51E1E}"/>
              </a:ext>
            </a:extLst>
          </p:cNvPr>
          <p:cNvSpPr>
            <a:spLocks noGrp="1"/>
          </p:cNvSpPr>
          <p:nvPr>
            <p:ph type="title"/>
          </p:nvPr>
        </p:nvSpPr>
        <p:spPr>
          <a:xfrm>
            <a:off x="838200" y="365126"/>
            <a:ext cx="10515600" cy="775697"/>
          </a:xfrm>
        </p:spPr>
        <p:txBody>
          <a:bodyPr/>
          <a:lstStyle/>
          <a:p>
            <a:r>
              <a:rPr lang="en-GB" b="1" dirty="0"/>
              <a:t>Introduction – Parameters and AGE</a:t>
            </a:r>
          </a:p>
        </p:txBody>
      </p:sp>
      <p:sp>
        <p:nvSpPr>
          <p:cNvPr id="3" name="Content Placeholder 2">
            <a:extLst>
              <a:ext uri="{FF2B5EF4-FFF2-40B4-BE49-F238E27FC236}">
                <a16:creationId xmlns:a16="http://schemas.microsoft.com/office/drawing/2014/main" id="{4FD7AEC9-CA8A-4D98-AF5F-BF054CF5C3B5}"/>
              </a:ext>
            </a:extLst>
          </p:cNvPr>
          <p:cNvSpPr>
            <a:spLocks noGrp="1"/>
          </p:cNvSpPr>
          <p:nvPr>
            <p:ph idx="1"/>
          </p:nvPr>
        </p:nvSpPr>
        <p:spPr>
          <a:xfrm>
            <a:off x="838200" y="1471750"/>
            <a:ext cx="10770326" cy="4615541"/>
          </a:xfrm>
        </p:spPr>
        <p:txBody>
          <a:bodyPr>
            <a:noAutofit/>
          </a:bodyPr>
          <a:lstStyle/>
          <a:p>
            <a:r>
              <a:rPr lang="en-GB" sz="2400" dirty="0"/>
              <a:t>AGE models have measured economic effects of changes to trade policy, resource allocations within countries, custom union and trade negotiation issues, as well as environmental impacts from trade. </a:t>
            </a:r>
          </a:p>
          <a:p>
            <a:r>
              <a:rPr lang="en-GB" sz="2400" dirty="0"/>
              <a:t>Results of AGE models are largely determined by the choice of the behavioural parameters, which reflect the sensitivity of consumers and firms to changes in relative prices.</a:t>
            </a:r>
          </a:p>
          <a:p>
            <a:r>
              <a:rPr lang="en-GB" sz="2400" dirty="0"/>
              <a:t>However, the measures of these elasticities are generally not identified with precision and very little is known about what determines their value. </a:t>
            </a:r>
          </a:p>
          <a:p>
            <a:r>
              <a:rPr lang="en-GB" sz="2400" dirty="0"/>
              <a:t>These elasticities are often assume to be the same for each country</a:t>
            </a:r>
          </a:p>
          <a:p>
            <a:r>
              <a:rPr lang="en-GB" sz="2400" dirty="0"/>
              <a:t>Ideally, elasticities should be generated by statistical or econometric methods based on the historical behaviour of prices and quantities and then examined for consistency with economic theory and analysts’ intuition.</a:t>
            </a:r>
          </a:p>
        </p:txBody>
      </p:sp>
      <p:pic>
        <p:nvPicPr>
          <p:cNvPr id="1031" name="Picture 7">
            <a:extLst>
              <a:ext uri="{FF2B5EF4-FFF2-40B4-BE49-F238E27FC236}">
                <a16:creationId xmlns:a16="http://schemas.microsoft.com/office/drawing/2014/main" id="{C87D8756-3F77-4A12-B88E-E11CA5046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1868" y="5817325"/>
            <a:ext cx="1765663" cy="967058"/>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9647F432-0F5B-400E-982A-6ACC3F1B2964}"/>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D2880D14-5759-48BA-BAF7-EF8453134E7F}"/>
              </a:ext>
            </a:extLst>
          </p:cNvPr>
          <p:cNvSpPr>
            <a:spLocks noGrp="1"/>
          </p:cNvSpPr>
          <p:nvPr>
            <p:ph type="sldNum" sz="quarter" idx="12"/>
          </p:nvPr>
        </p:nvSpPr>
        <p:spPr/>
        <p:txBody>
          <a:bodyPr/>
          <a:lstStyle/>
          <a:p>
            <a:fld id="{9F074633-A331-4944-AC41-93A446A51C98}" type="slidenum">
              <a:rPr lang="en-GB" smtClean="0"/>
              <a:t>2</a:t>
            </a:fld>
            <a:endParaRPr lang="en-GB"/>
          </a:p>
        </p:txBody>
      </p:sp>
    </p:spTree>
    <p:extLst>
      <p:ext uri="{BB962C8B-B14F-4D97-AF65-F5344CB8AC3E}">
        <p14:creationId xmlns:p14="http://schemas.microsoft.com/office/powerpoint/2010/main" val="1144637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02EB-2006-42D1-858B-10D98B0B8438}"/>
              </a:ext>
            </a:extLst>
          </p:cNvPr>
          <p:cNvSpPr>
            <a:spLocks noGrp="1"/>
          </p:cNvSpPr>
          <p:nvPr>
            <p:ph type="title"/>
          </p:nvPr>
        </p:nvSpPr>
        <p:spPr>
          <a:xfrm>
            <a:off x="838200" y="365126"/>
            <a:ext cx="10515600" cy="714738"/>
          </a:xfrm>
        </p:spPr>
        <p:txBody>
          <a:bodyPr/>
          <a:lstStyle/>
          <a:p>
            <a:r>
              <a:rPr lang="en-GB" b="1" dirty="0"/>
              <a:t>Introduction (cont’d) – </a:t>
            </a:r>
            <a:r>
              <a:rPr lang="en-GB" b="1" dirty="0" err="1"/>
              <a:t>Armington</a:t>
            </a:r>
            <a:r>
              <a:rPr lang="en-GB" b="1" dirty="0"/>
              <a:t> for the UK?</a:t>
            </a:r>
          </a:p>
        </p:txBody>
      </p:sp>
      <p:sp>
        <p:nvSpPr>
          <p:cNvPr id="3" name="Content Placeholder 2">
            <a:extLst>
              <a:ext uri="{FF2B5EF4-FFF2-40B4-BE49-F238E27FC236}">
                <a16:creationId xmlns:a16="http://schemas.microsoft.com/office/drawing/2014/main" id="{96BDBEB7-3554-42CC-82CA-154F84EDEC25}"/>
              </a:ext>
            </a:extLst>
          </p:cNvPr>
          <p:cNvSpPr>
            <a:spLocks noGrp="1"/>
          </p:cNvSpPr>
          <p:nvPr>
            <p:ph idx="1"/>
          </p:nvPr>
        </p:nvSpPr>
        <p:spPr>
          <a:xfrm>
            <a:off x="670560" y="1297578"/>
            <a:ext cx="10877006" cy="5195296"/>
          </a:xfrm>
        </p:spPr>
        <p:txBody>
          <a:bodyPr>
            <a:normAutofit fontScale="55000" lnSpcReduction="20000"/>
          </a:bodyPr>
          <a:lstStyle/>
          <a:p>
            <a:r>
              <a:rPr lang="en-GB" sz="4000" dirty="0"/>
              <a:t>No set of </a:t>
            </a:r>
            <a:r>
              <a:rPr lang="en-GB" sz="4000" dirty="0" err="1"/>
              <a:t>Armington</a:t>
            </a:r>
            <a:r>
              <a:rPr lang="en-GB" sz="4000" dirty="0"/>
              <a:t> elasticities (macro or micro) of substitution have previously been measured for the United Kingdom </a:t>
            </a:r>
          </a:p>
          <a:p>
            <a:r>
              <a:rPr lang="en-GB" sz="4000" dirty="0"/>
              <a:t>Calculations for the European Union countries (of which some included the UK)</a:t>
            </a:r>
            <a:r>
              <a:rPr lang="en-GB" sz="4000" baseline="30000" dirty="0"/>
              <a:t> </a:t>
            </a:r>
            <a:r>
              <a:rPr lang="en-GB" sz="4000" dirty="0"/>
              <a:t> or for certain UK sectors.</a:t>
            </a:r>
          </a:p>
          <a:p>
            <a:r>
              <a:rPr lang="en-GB" sz="4000" dirty="0"/>
              <a:t>Why measure elasticities for the UK:</a:t>
            </a:r>
          </a:p>
          <a:p>
            <a:pPr lvl="1"/>
            <a:r>
              <a:rPr lang="en-GB" sz="4000" dirty="0"/>
              <a:t>Majority of existing studies provide results only for the United States (US)</a:t>
            </a:r>
          </a:p>
          <a:p>
            <a:pPr lvl="1"/>
            <a:r>
              <a:rPr lang="en-GB" sz="4000" dirty="0"/>
              <a:t>The few studies available for other countries find considerably different results (</a:t>
            </a:r>
            <a:r>
              <a:rPr lang="en-GB" sz="4000" dirty="0" err="1"/>
              <a:t>Olekseyuk</a:t>
            </a:r>
            <a:r>
              <a:rPr lang="en-GB" sz="4000" dirty="0"/>
              <a:t> &amp; </a:t>
            </a:r>
            <a:r>
              <a:rPr lang="en-GB" sz="4000" dirty="0" err="1"/>
              <a:t>Schurenberg</a:t>
            </a:r>
            <a:r>
              <a:rPr lang="en-GB" sz="4000" dirty="0"/>
              <a:t>, 2014). </a:t>
            </a:r>
          </a:p>
          <a:p>
            <a:pPr lvl="1"/>
            <a:r>
              <a:rPr lang="en-GB" sz="4000" dirty="0" err="1"/>
              <a:t>Armington</a:t>
            </a:r>
            <a:r>
              <a:rPr lang="en-GB" sz="4000" dirty="0"/>
              <a:t> elasticity estimates can be sensitive to the choice of estimation strategy (</a:t>
            </a:r>
            <a:r>
              <a:rPr lang="en-GB" sz="4000" dirty="0" err="1"/>
              <a:t>Feenstra</a:t>
            </a:r>
            <a:r>
              <a:rPr lang="en-GB" sz="4000" dirty="0"/>
              <a:t> </a:t>
            </a:r>
            <a:r>
              <a:rPr lang="en-GB" sz="4000" i="1" dirty="0"/>
              <a:t>et al.</a:t>
            </a:r>
            <a:r>
              <a:rPr lang="en-GB" sz="4000" dirty="0"/>
              <a:t>, 2014)</a:t>
            </a:r>
          </a:p>
          <a:p>
            <a:pPr lvl="1"/>
            <a:r>
              <a:rPr lang="en-GB" sz="4000" dirty="0"/>
              <a:t>Need to match the sectors level and time horizon of the AGE (Ossa, 2015).  </a:t>
            </a:r>
          </a:p>
          <a:p>
            <a:r>
              <a:rPr lang="en-GB" sz="4000" dirty="0"/>
              <a:t>We follow </a:t>
            </a:r>
            <a:r>
              <a:rPr lang="en-GB" sz="4000" dirty="0" err="1"/>
              <a:t>Blonigen</a:t>
            </a:r>
            <a:r>
              <a:rPr lang="en-GB" sz="4000" dirty="0"/>
              <a:t> and Wilson (1999), Kapuscinski &amp; Warr (1999) and </a:t>
            </a:r>
            <a:r>
              <a:rPr lang="en-GB" sz="4000" dirty="0" err="1"/>
              <a:t>Gallaway</a:t>
            </a:r>
            <a:r>
              <a:rPr lang="en-GB" sz="4000" dirty="0"/>
              <a:t>, McDaniel &amp; Rivera (2003)</a:t>
            </a:r>
          </a:p>
          <a:p>
            <a:r>
              <a:rPr lang="en-GB" sz="4000" dirty="0"/>
              <a:t>We use historic data from the ONS, HMT and DEFRA.</a:t>
            </a:r>
          </a:p>
          <a:p>
            <a:r>
              <a:rPr lang="en-GB" sz="4000" dirty="0"/>
              <a:t>We estimate elasticities for UK agricultural, manufacturing and services industries at the GTAP10 sectors level.</a:t>
            </a:r>
          </a:p>
        </p:txBody>
      </p:sp>
      <p:sp>
        <p:nvSpPr>
          <p:cNvPr id="4" name="Date Placeholder 3">
            <a:extLst>
              <a:ext uri="{FF2B5EF4-FFF2-40B4-BE49-F238E27FC236}">
                <a16:creationId xmlns:a16="http://schemas.microsoft.com/office/drawing/2014/main" id="{657E7FC6-56CA-48BA-A5BE-14510D95289C}"/>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ABCF0140-3E7C-46F8-BEA4-40CE67A17149}"/>
              </a:ext>
            </a:extLst>
          </p:cNvPr>
          <p:cNvSpPr>
            <a:spLocks noGrp="1"/>
          </p:cNvSpPr>
          <p:nvPr>
            <p:ph type="sldNum" sz="quarter" idx="12"/>
          </p:nvPr>
        </p:nvSpPr>
        <p:spPr/>
        <p:txBody>
          <a:bodyPr/>
          <a:lstStyle/>
          <a:p>
            <a:fld id="{9F074633-A331-4944-AC41-93A446A51C98}" type="slidenum">
              <a:rPr lang="en-GB" smtClean="0"/>
              <a:t>3</a:t>
            </a:fld>
            <a:endParaRPr lang="en-GB"/>
          </a:p>
        </p:txBody>
      </p:sp>
    </p:spTree>
    <p:extLst>
      <p:ext uri="{BB962C8B-B14F-4D97-AF65-F5344CB8AC3E}">
        <p14:creationId xmlns:p14="http://schemas.microsoft.com/office/powerpoint/2010/main" val="1800223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1D67-201C-43C3-8C3C-D51E59063323}"/>
              </a:ext>
            </a:extLst>
          </p:cNvPr>
          <p:cNvSpPr>
            <a:spLocks noGrp="1"/>
          </p:cNvSpPr>
          <p:nvPr>
            <p:ph type="title"/>
          </p:nvPr>
        </p:nvSpPr>
        <p:spPr>
          <a:xfrm>
            <a:off x="838200" y="767896"/>
            <a:ext cx="10761617" cy="68127"/>
          </a:xfrm>
        </p:spPr>
        <p:txBody>
          <a:bodyPr>
            <a:normAutofit fontScale="90000"/>
          </a:bodyPr>
          <a:lstStyle/>
          <a:p>
            <a:r>
              <a:rPr lang="en-GB" b="1" dirty="0"/>
              <a:t>Literature review- The </a:t>
            </a:r>
            <a:r>
              <a:rPr lang="en-GB" b="1" dirty="0" err="1"/>
              <a:t>Armington</a:t>
            </a:r>
            <a:r>
              <a:rPr lang="en-GB" b="1" dirty="0"/>
              <a:t> assumption</a:t>
            </a:r>
            <a:br>
              <a:rPr lang="en-GB" dirty="0"/>
            </a:br>
            <a:endParaRPr lang="en-GB" dirty="0"/>
          </a:p>
        </p:txBody>
      </p:sp>
      <p:sp>
        <p:nvSpPr>
          <p:cNvPr id="3" name="Content Placeholder 2">
            <a:extLst>
              <a:ext uri="{FF2B5EF4-FFF2-40B4-BE49-F238E27FC236}">
                <a16:creationId xmlns:a16="http://schemas.microsoft.com/office/drawing/2014/main" id="{3ED5E633-1318-4756-A188-C08B54B5BB63}"/>
              </a:ext>
            </a:extLst>
          </p:cNvPr>
          <p:cNvSpPr>
            <a:spLocks noGrp="1"/>
          </p:cNvSpPr>
          <p:nvPr>
            <p:ph idx="1"/>
          </p:nvPr>
        </p:nvSpPr>
        <p:spPr>
          <a:xfrm>
            <a:off x="513806" y="1062446"/>
            <a:ext cx="10839994" cy="5521234"/>
          </a:xfrm>
        </p:spPr>
        <p:txBody>
          <a:bodyPr>
            <a:noAutofit/>
          </a:bodyPr>
          <a:lstStyle/>
          <a:p>
            <a:pPr algn="just"/>
            <a:r>
              <a:rPr lang="en-GB" sz="2200" dirty="0"/>
              <a:t>Standard trade theory focuses on inter-industry trade: if a country either exports or imports a good. </a:t>
            </a:r>
          </a:p>
          <a:p>
            <a:pPr algn="just"/>
            <a:r>
              <a:rPr lang="en-GB" sz="2200" dirty="0"/>
              <a:t>Paul </a:t>
            </a:r>
            <a:r>
              <a:rPr lang="en-GB" sz="2200" dirty="0" err="1"/>
              <a:t>Armington</a:t>
            </a:r>
            <a:r>
              <a:rPr lang="en-GB" sz="2200" dirty="0"/>
              <a:t>: firms in each region produce a unique variety of a good.</a:t>
            </a:r>
            <a:r>
              <a:rPr lang="en-GB" sz="2200" b="1" dirty="0"/>
              <a:t> </a:t>
            </a:r>
          </a:p>
          <a:p>
            <a:pPr lvl="1" algn="just"/>
            <a:r>
              <a:rPr lang="en-GB" sz="1800" dirty="0" err="1"/>
              <a:t>Armington</a:t>
            </a:r>
            <a:r>
              <a:rPr lang="en-GB" sz="1800" dirty="0"/>
              <a:t> Assumption: behavioural relationship between the demand for the foreign and domestic goods considering their relative prices. </a:t>
            </a:r>
            <a:endParaRPr lang="en-GB" sz="1800" b="1" dirty="0"/>
          </a:p>
          <a:p>
            <a:pPr lvl="1" algn="just"/>
            <a:r>
              <a:rPr lang="en-GB" sz="1800" dirty="0"/>
              <a:t>Goods produced in different countries are imperfect substitutes in demand.</a:t>
            </a:r>
          </a:p>
          <a:p>
            <a:pPr algn="just"/>
            <a:r>
              <a:rPr lang="en-GB" sz="2200" dirty="0"/>
              <a:t>Substitution elasticities: the macro and the micro.</a:t>
            </a:r>
            <a:r>
              <a:rPr lang="en-GB" sz="2200" b="1" dirty="0"/>
              <a:t> </a:t>
            </a:r>
          </a:p>
          <a:p>
            <a:pPr lvl="1" algn="just"/>
            <a:r>
              <a:rPr lang="en-GB" sz="2200" dirty="0"/>
              <a:t>Macro: substitution between goods produced domestically and imported goods. </a:t>
            </a:r>
          </a:p>
          <a:p>
            <a:pPr lvl="1" algn="just"/>
            <a:r>
              <a:rPr lang="en-GB" sz="2200" dirty="0"/>
              <a:t>Micro: substitution for the same imported goods provided by different foreign suppliers.</a:t>
            </a:r>
          </a:p>
          <a:p>
            <a:pPr algn="just"/>
            <a:r>
              <a:rPr lang="en-GB" sz="2200" dirty="0"/>
              <a:t>Goods with a </a:t>
            </a:r>
            <a:r>
              <a:rPr lang="en-GB" sz="2200" i="1" dirty="0"/>
              <a:t>high macro elasticity: </a:t>
            </a:r>
            <a:r>
              <a:rPr lang="en-GB" sz="2200" dirty="0"/>
              <a:t>consumers will </a:t>
            </a:r>
            <a:r>
              <a:rPr lang="en-GB" sz="2200" i="1" dirty="0"/>
              <a:t>substitute relatively</a:t>
            </a:r>
            <a:r>
              <a:rPr lang="en-GB" sz="2200" dirty="0"/>
              <a:t> </a:t>
            </a:r>
            <a:r>
              <a:rPr lang="en-GB" sz="2200" i="1" dirty="0"/>
              <a:t>easily</a:t>
            </a:r>
            <a:r>
              <a:rPr lang="en-GB" sz="2200" dirty="0"/>
              <a:t> between domestic and foreign varieties: homogenous agricultural (rice, wheat, meat) or mining products (oil, gas)</a:t>
            </a:r>
          </a:p>
          <a:p>
            <a:pPr algn="just"/>
            <a:r>
              <a:rPr lang="en-GB" sz="2200" dirty="0"/>
              <a:t>Goods with a </a:t>
            </a:r>
            <a:r>
              <a:rPr lang="en-GB" sz="2200" i="1" dirty="0"/>
              <a:t>low macro elasticit</a:t>
            </a:r>
            <a:r>
              <a:rPr lang="en-GB" sz="2200" dirty="0"/>
              <a:t>y: consumers strongly distinguish goods according to their origin : manufactured goods (beer, wearing apparel).</a:t>
            </a:r>
          </a:p>
        </p:txBody>
      </p:sp>
      <p:sp>
        <p:nvSpPr>
          <p:cNvPr id="4" name="Date Placeholder 3">
            <a:extLst>
              <a:ext uri="{FF2B5EF4-FFF2-40B4-BE49-F238E27FC236}">
                <a16:creationId xmlns:a16="http://schemas.microsoft.com/office/drawing/2014/main" id="{ADA90BD5-DC0A-47D1-A62F-D6A7157E3401}"/>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6DF20F9C-50AC-4268-A82B-5C1A0922315C}"/>
              </a:ext>
            </a:extLst>
          </p:cNvPr>
          <p:cNvSpPr>
            <a:spLocks noGrp="1"/>
          </p:cNvSpPr>
          <p:nvPr>
            <p:ph type="sldNum" sz="quarter" idx="12"/>
          </p:nvPr>
        </p:nvSpPr>
        <p:spPr/>
        <p:txBody>
          <a:bodyPr/>
          <a:lstStyle/>
          <a:p>
            <a:fld id="{9F074633-A331-4944-AC41-93A446A51C98}" type="slidenum">
              <a:rPr lang="en-GB" smtClean="0"/>
              <a:t>4</a:t>
            </a:fld>
            <a:endParaRPr lang="en-GB"/>
          </a:p>
        </p:txBody>
      </p:sp>
    </p:spTree>
    <p:extLst>
      <p:ext uri="{BB962C8B-B14F-4D97-AF65-F5344CB8AC3E}">
        <p14:creationId xmlns:p14="http://schemas.microsoft.com/office/powerpoint/2010/main" val="3232443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BCAB-BD02-4CD3-9B62-75766A1948DE}"/>
              </a:ext>
            </a:extLst>
          </p:cNvPr>
          <p:cNvSpPr>
            <a:spLocks noGrp="1"/>
          </p:cNvSpPr>
          <p:nvPr>
            <p:ph type="title"/>
          </p:nvPr>
        </p:nvSpPr>
        <p:spPr>
          <a:xfrm>
            <a:off x="838200" y="461554"/>
            <a:ext cx="10892246" cy="1053738"/>
          </a:xfrm>
        </p:spPr>
        <p:txBody>
          <a:bodyPr>
            <a:normAutofit fontScale="90000"/>
          </a:bodyPr>
          <a:lstStyle/>
          <a:p>
            <a:r>
              <a:rPr lang="en-GB" b="1" dirty="0"/>
              <a:t>Literature review (cont’d)- The size of the </a:t>
            </a:r>
            <a:r>
              <a:rPr lang="en-GB" b="1" dirty="0" err="1"/>
              <a:t>Armington</a:t>
            </a:r>
            <a:r>
              <a:rPr lang="en-GB" b="1" dirty="0"/>
              <a:t> elasticities</a:t>
            </a:r>
            <a:br>
              <a:rPr lang="en-GB" dirty="0"/>
            </a:br>
            <a:endParaRPr lang="en-GB" b="1" dirty="0"/>
          </a:p>
        </p:txBody>
      </p:sp>
      <p:sp>
        <p:nvSpPr>
          <p:cNvPr id="3" name="Content Placeholder 2">
            <a:extLst>
              <a:ext uri="{FF2B5EF4-FFF2-40B4-BE49-F238E27FC236}">
                <a16:creationId xmlns:a16="http://schemas.microsoft.com/office/drawing/2014/main" id="{C081ECD5-F60F-4F93-8981-3E958C50FA3B}"/>
              </a:ext>
            </a:extLst>
          </p:cNvPr>
          <p:cNvSpPr>
            <a:spLocks noGrp="1"/>
          </p:cNvSpPr>
          <p:nvPr>
            <p:ph idx="1"/>
          </p:nvPr>
        </p:nvSpPr>
        <p:spPr>
          <a:xfrm>
            <a:off x="461554" y="1461815"/>
            <a:ext cx="11268890" cy="5077097"/>
          </a:xfrm>
        </p:spPr>
        <p:txBody>
          <a:bodyPr>
            <a:normAutofit fontScale="85000" lnSpcReduction="20000"/>
          </a:bodyPr>
          <a:lstStyle/>
          <a:p>
            <a:pPr algn="just"/>
            <a:r>
              <a:rPr lang="en-GB" dirty="0"/>
              <a:t>The extent to which a policy change will affect a country’s trade balance, production, GDP and welfare all depend on the measured size of the </a:t>
            </a:r>
            <a:r>
              <a:rPr lang="en-GB" dirty="0" err="1"/>
              <a:t>Armington</a:t>
            </a:r>
            <a:r>
              <a:rPr lang="en-GB" dirty="0"/>
              <a:t> elasticity used in modelling thus rendering essential the estimation of these parameters (</a:t>
            </a:r>
            <a:r>
              <a:rPr lang="en-GB" dirty="0" err="1"/>
              <a:t>Feenstra</a:t>
            </a:r>
            <a:r>
              <a:rPr lang="en-GB" dirty="0"/>
              <a:t> </a:t>
            </a:r>
            <a:r>
              <a:rPr lang="en-GB" i="1" dirty="0"/>
              <a:t>et al.</a:t>
            </a:r>
            <a:r>
              <a:rPr lang="en-GB" dirty="0"/>
              <a:t>, 2010). </a:t>
            </a:r>
          </a:p>
          <a:p>
            <a:pPr algn="just"/>
            <a:r>
              <a:rPr lang="en-GB" dirty="0"/>
              <a:t>The earlier estimations of trade elasticities go back to 1976 with Stern </a:t>
            </a:r>
            <a:r>
              <a:rPr lang="en-GB" i="1" dirty="0"/>
              <a:t>et al. </a:t>
            </a:r>
            <a:r>
              <a:rPr lang="en-GB" dirty="0"/>
              <a:t>where the authors provide the first set of import-demand elasticities for 28 industries. </a:t>
            </a:r>
          </a:p>
          <a:p>
            <a:pPr algn="just"/>
            <a:r>
              <a:rPr lang="en-GB" dirty="0"/>
              <a:t>According to McDaniel &amp; Balistreri (2003), three subsequent studies have attempted to capture </a:t>
            </a:r>
            <a:r>
              <a:rPr lang="en-GB" dirty="0" err="1"/>
              <a:t>Armington</a:t>
            </a:r>
            <a:r>
              <a:rPr lang="en-GB" dirty="0"/>
              <a:t> elasticities for the US imports of various goods using linear regression methods: </a:t>
            </a:r>
            <a:r>
              <a:rPr lang="en-GB" dirty="0" err="1"/>
              <a:t>Shiells</a:t>
            </a:r>
            <a:r>
              <a:rPr lang="en-GB" dirty="0"/>
              <a:t> </a:t>
            </a:r>
            <a:r>
              <a:rPr lang="en-GB" i="1" dirty="0"/>
              <a:t>et al</a:t>
            </a:r>
            <a:r>
              <a:rPr lang="en-GB" dirty="0"/>
              <a:t> (1986), Reiner &amp; Roland-Holst (1992) and </a:t>
            </a:r>
            <a:r>
              <a:rPr lang="en-GB" dirty="0" err="1"/>
              <a:t>Shiells</a:t>
            </a:r>
            <a:r>
              <a:rPr lang="en-GB" dirty="0"/>
              <a:t> &amp; Reinert (1993). </a:t>
            </a:r>
          </a:p>
          <a:p>
            <a:pPr algn="just"/>
            <a:r>
              <a:rPr lang="en-GB" dirty="0"/>
              <a:t>These earlier sets of elasticities were assumed to be too low (domestic and imported goods are believed to be more substitutable than the estimates would suggest) as they generated unrealistically large terms of trade. </a:t>
            </a:r>
          </a:p>
          <a:p>
            <a:pPr lvl="1"/>
            <a:r>
              <a:rPr lang="en-GB" dirty="0" err="1"/>
              <a:t>Shiells</a:t>
            </a:r>
            <a:r>
              <a:rPr lang="en-GB" dirty="0"/>
              <a:t> </a:t>
            </a:r>
            <a:r>
              <a:rPr lang="en-GB" i="1" dirty="0"/>
              <a:t>et al</a:t>
            </a:r>
            <a:r>
              <a:rPr lang="en-GB" dirty="0"/>
              <a:t> (1986): 0.45 to 6.5.</a:t>
            </a:r>
            <a:r>
              <a:rPr lang="en-GB" b="1" dirty="0"/>
              <a:t> </a:t>
            </a:r>
            <a:r>
              <a:rPr lang="en-GB" dirty="0"/>
              <a:t>(USA)</a:t>
            </a:r>
            <a:endParaRPr lang="en-GB" b="1" dirty="0"/>
          </a:p>
          <a:p>
            <a:pPr lvl="1"/>
            <a:r>
              <a:rPr lang="en-GB" dirty="0" err="1"/>
              <a:t>Lachler</a:t>
            </a:r>
            <a:r>
              <a:rPr lang="en-GB" dirty="0"/>
              <a:t> (1985): 0.8 to 4.9 (Germany)</a:t>
            </a:r>
          </a:p>
          <a:p>
            <a:pPr lvl="1"/>
            <a:r>
              <a:rPr lang="en-GB" dirty="0" err="1"/>
              <a:t>Shiells</a:t>
            </a:r>
            <a:r>
              <a:rPr lang="en-GB" dirty="0"/>
              <a:t> &amp; Reinert (1993) :0.14 to 1.98. (USA)</a:t>
            </a:r>
          </a:p>
        </p:txBody>
      </p:sp>
      <p:sp>
        <p:nvSpPr>
          <p:cNvPr id="4" name="Date Placeholder 3">
            <a:extLst>
              <a:ext uri="{FF2B5EF4-FFF2-40B4-BE49-F238E27FC236}">
                <a16:creationId xmlns:a16="http://schemas.microsoft.com/office/drawing/2014/main" id="{F82768BA-213C-4533-B248-DB4167FF71F8}"/>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54D25455-ADFB-44EE-8950-609F66B4D4C1}"/>
              </a:ext>
            </a:extLst>
          </p:cNvPr>
          <p:cNvSpPr>
            <a:spLocks noGrp="1"/>
          </p:cNvSpPr>
          <p:nvPr>
            <p:ph type="sldNum" sz="quarter" idx="12"/>
          </p:nvPr>
        </p:nvSpPr>
        <p:spPr/>
        <p:txBody>
          <a:bodyPr/>
          <a:lstStyle/>
          <a:p>
            <a:fld id="{9F074633-A331-4944-AC41-93A446A51C98}" type="slidenum">
              <a:rPr lang="en-GB" smtClean="0"/>
              <a:t>5</a:t>
            </a:fld>
            <a:endParaRPr lang="en-GB"/>
          </a:p>
        </p:txBody>
      </p:sp>
    </p:spTree>
    <p:extLst>
      <p:ext uri="{BB962C8B-B14F-4D97-AF65-F5344CB8AC3E}">
        <p14:creationId xmlns:p14="http://schemas.microsoft.com/office/powerpoint/2010/main" val="3682962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BCAB-BD02-4CD3-9B62-75766A1948DE}"/>
              </a:ext>
            </a:extLst>
          </p:cNvPr>
          <p:cNvSpPr>
            <a:spLocks noGrp="1"/>
          </p:cNvSpPr>
          <p:nvPr>
            <p:ph type="title"/>
          </p:nvPr>
        </p:nvSpPr>
        <p:spPr>
          <a:xfrm>
            <a:off x="838200" y="461554"/>
            <a:ext cx="10892246" cy="1053738"/>
          </a:xfrm>
        </p:spPr>
        <p:txBody>
          <a:bodyPr>
            <a:normAutofit fontScale="90000"/>
          </a:bodyPr>
          <a:lstStyle/>
          <a:p>
            <a:r>
              <a:rPr lang="en-GB" b="1" dirty="0"/>
              <a:t>Literature review (cont’d)- The size of the </a:t>
            </a:r>
            <a:r>
              <a:rPr lang="en-GB" b="1" dirty="0" err="1"/>
              <a:t>Armington</a:t>
            </a:r>
            <a:r>
              <a:rPr lang="en-GB" b="1" dirty="0"/>
              <a:t> elasticities</a:t>
            </a:r>
            <a:br>
              <a:rPr lang="en-GB" dirty="0"/>
            </a:br>
            <a:endParaRPr lang="en-GB" b="1" dirty="0"/>
          </a:p>
        </p:txBody>
      </p:sp>
      <p:sp>
        <p:nvSpPr>
          <p:cNvPr id="3" name="Content Placeholder 2">
            <a:extLst>
              <a:ext uri="{FF2B5EF4-FFF2-40B4-BE49-F238E27FC236}">
                <a16:creationId xmlns:a16="http://schemas.microsoft.com/office/drawing/2014/main" id="{C081ECD5-F60F-4F93-8981-3E958C50FA3B}"/>
              </a:ext>
            </a:extLst>
          </p:cNvPr>
          <p:cNvSpPr>
            <a:spLocks noGrp="1"/>
          </p:cNvSpPr>
          <p:nvPr>
            <p:ph idx="1"/>
          </p:nvPr>
        </p:nvSpPr>
        <p:spPr>
          <a:xfrm>
            <a:off x="461554" y="1461815"/>
            <a:ext cx="11268890" cy="5077097"/>
          </a:xfrm>
        </p:spPr>
        <p:txBody>
          <a:bodyPr>
            <a:normAutofit fontScale="92500"/>
          </a:bodyPr>
          <a:lstStyle/>
          <a:p>
            <a:pPr algn="just"/>
            <a:r>
              <a:rPr lang="en-GB" dirty="0"/>
              <a:t>Studies with more complex estimation models such as </a:t>
            </a:r>
            <a:r>
              <a:rPr lang="en-GB" dirty="0" err="1"/>
              <a:t>Hummels</a:t>
            </a:r>
            <a:r>
              <a:rPr lang="en-GB" dirty="0"/>
              <a:t> (1999) and </a:t>
            </a:r>
            <a:r>
              <a:rPr lang="en-GB" dirty="0" err="1"/>
              <a:t>Gallaway</a:t>
            </a:r>
            <a:r>
              <a:rPr lang="en-GB" dirty="0"/>
              <a:t>, McDaniel &amp; Rivera (2003) find values that are significantly higher than those found in older studies. </a:t>
            </a:r>
          </a:p>
          <a:p>
            <a:pPr algn="just"/>
            <a:r>
              <a:rPr lang="en-GB" dirty="0"/>
              <a:t>These results highlight the important fact that the </a:t>
            </a:r>
            <a:r>
              <a:rPr lang="en-GB" dirty="0" err="1"/>
              <a:t>Armington</a:t>
            </a:r>
            <a:r>
              <a:rPr lang="en-GB" dirty="0"/>
              <a:t> elasticities used in AGE models generally differ substantially from the ones measured empirically. </a:t>
            </a:r>
          </a:p>
          <a:p>
            <a:pPr lvl="1" algn="just"/>
            <a:r>
              <a:rPr lang="en-GB" dirty="0"/>
              <a:t>The average GTAP macro elasticities are set at 3.1, greater than the empirical macro </a:t>
            </a:r>
            <a:r>
              <a:rPr lang="en-GB" dirty="0" err="1"/>
              <a:t>Armington</a:t>
            </a:r>
            <a:r>
              <a:rPr lang="en-GB" dirty="0"/>
              <a:t> elasticities (around 1). </a:t>
            </a:r>
          </a:p>
          <a:p>
            <a:pPr algn="just"/>
            <a:r>
              <a:rPr lang="en-GB" dirty="0" err="1"/>
              <a:t>Gallaway</a:t>
            </a:r>
            <a:r>
              <a:rPr lang="en-GB" dirty="0"/>
              <a:t>, McDaniel &amp; Rivera (2000) infer that AGE modellers are aware of the empirical results but that they believe them to be too low thus generating unrealistically low levels of trade and prefer to neglect them. </a:t>
            </a:r>
          </a:p>
          <a:p>
            <a:pPr algn="just"/>
            <a:r>
              <a:rPr lang="en-GB" dirty="0"/>
              <a:t>Differences in </a:t>
            </a:r>
            <a:r>
              <a:rPr lang="en-GB" dirty="0" err="1"/>
              <a:t>Armington</a:t>
            </a:r>
            <a:r>
              <a:rPr lang="en-GB" dirty="0"/>
              <a:t> could stem from the variations in model specifications between AGE modelling practices and the econometric approaches to estimate. McDaniel &amp; Balistreri (2003) </a:t>
            </a:r>
          </a:p>
        </p:txBody>
      </p:sp>
      <p:sp>
        <p:nvSpPr>
          <p:cNvPr id="4" name="Date Placeholder 3">
            <a:extLst>
              <a:ext uri="{FF2B5EF4-FFF2-40B4-BE49-F238E27FC236}">
                <a16:creationId xmlns:a16="http://schemas.microsoft.com/office/drawing/2014/main" id="{F82768BA-213C-4533-B248-DB4167FF71F8}"/>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54D25455-ADFB-44EE-8950-609F66B4D4C1}"/>
              </a:ext>
            </a:extLst>
          </p:cNvPr>
          <p:cNvSpPr>
            <a:spLocks noGrp="1"/>
          </p:cNvSpPr>
          <p:nvPr>
            <p:ph type="sldNum" sz="quarter" idx="12"/>
          </p:nvPr>
        </p:nvSpPr>
        <p:spPr/>
        <p:txBody>
          <a:bodyPr/>
          <a:lstStyle/>
          <a:p>
            <a:fld id="{9F074633-A331-4944-AC41-93A446A51C98}" type="slidenum">
              <a:rPr lang="en-GB" smtClean="0"/>
              <a:t>6</a:t>
            </a:fld>
            <a:endParaRPr lang="en-GB"/>
          </a:p>
        </p:txBody>
      </p:sp>
    </p:spTree>
    <p:extLst>
      <p:ext uri="{BB962C8B-B14F-4D97-AF65-F5344CB8AC3E}">
        <p14:creationId xmlns:p14="http://schemas.microsoft.com/office/powerpoint/2010/main" val="950425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8E6EC-A28E-4FBF-A7A5-F21E01B59E29}"/>
              </a:ext>
            </a:extLst>
          </p:cNvPr>
          <p:cNvSpPr>
            <a:spLocks noGrp="1"/>
          </p:cNvSpPr>
          <p:nvPr>
            <p:ph type="title"/>
          </p:nvPr>
        </p:nvSpPr>
        <p:spPr>
          <a:xfrm>
            <a:off x="838200" y="365126"/>
            <a:ext cx="10515600" cy="470897"/>
          </a:xfrm>
        </p:spPr>
        <p:txBody>
          <a:bodyPr>
            <a:normAutofit fontScale="90000"/>
          </a:bodyPr>
          <a:lstStyle/>
          <a:p>
            <a:r>
              <a:rPr lang="en-GB" b="1" dirty="0"/>
              <a:t>Methodology</a:t>
            </a:r>
            <a:endParaRPr lang="en-GB" dirty="0"/>
          </a:p>
        </p:txBody>
      </p:sp>
      <p:sp>
        <p:nvSpPr>
          <p:cNvPr id="3" name="Content Placeholder 2">
            <a:extLst>
              <a:ext uri="{FF2B5EF4-FFF2-40B4-BE49-F238E27FC236}">
                <a16:creationId xmlns:a16="http://schemas.microsoft.com/office/drawing/2014/main" id="{5173B0AB-CF57-45E2-A9B5-CAE308F6D91B}"/>
              </a:ext>
            </a:extLst>
          </p:cNvPr>
          <p:cNvSpPr>
            <a:spLocks noGrp="1"/>
          </p:cNvSpPr>
          <p:nvPr>
            <p:ph idx="1"/>
          </p:nvPr>
        </p:nvSpPr>
        <p:spPr>
          <a:xfrm>
            <a:off x="801189" y="1201782"/>
            <a:ext cx="11068594" cy="5291091"/>
          </a:xfrm>
        </p:spPr>
        <p:txBody>
          <a:bodyPr>
            <a:normAutofit fontScale="77500" lnSpcReduction="20000"/>
          </a:bodyPr>
          <a:lstStyle/>
          <a:p>
            <a:pPr marL="0" indent="0" algn="just">
              <a:buNone/>
            </a:pPr>
            <a:r>
              <a:rPr lang="en-GB" dirty="0"/>
              <a:t>McDaniel &amp; Balistreri (2003)’s literature review provides an interesting starting point to customise our methodology.  </a:t>
            </a:r>
          </a:p>
          <a:p>
            <a:pPr algn="just"/>
            <a:r>
              <a:rPr lang="en-GB" dirty="0"/>
              <a:t>1) Obtain both long-run and short-run estimates: </a:t>
            </a:r>
          </a:p>
          <a:p>
            <a:pPr lvl="1" algn="just"/>
            <a:r>
              <a:rPr lang="en-GB" dirty="0"/>
              <a:t>Firstly, given that most trade policy analysis focuses on a long-term horizon for modelling, these long-run estimates will be most useful. However, estimating short-run estimates is useful by enabling us to additionally assess the sensitivity of this impact in the near-term horizon. </a:t>
            </a:r>
          </a:p>
          <a:p>
            <a:pPr lvl="1" algn="just"/>
            <a:r>
              <a:rPr lang="en-GB" dirty="0"/>
              <a:t>Secondly, this allows us to compare our findings with those of McDaniel &amp; Balistreri (2003) on the relative size of both types of estimate.</a:t>
            </a:r>
          </a:p>
          <a:p>
            <a:pPr algn="just"/>
            <a:r>
              <a:rPr lang="en-GB" dirty="0"/>
              <a:t>2) A level of sectors/industries aggregation which matches the number of sectors in our AGE model. </a:t>
            </a:r>
          </a:p>
          <a:p>
            <a:pPr lvl="1" algn="just"/>
            <a:r>
              <a:rPr lang="en-GB" dirty="0"/>
              <a:t>Empirically, it is found that the more disaggregate the sample, the greater the estimated substitution elasticity. </a:t>
            </a:r>
          </a:p>
          <a:p>
            <a:pPr lvl="1" algn="just"/>
            <a:r>
              <a:rPr lang="en-GB" dirty="0"/>
              <a:t>But we question the practice of applying aggregate estimates of the </a:t>
            </a:r>
            <a:r>
              <a:rPr lang="en-GB" dirty="0" err="1"/>
              <a:t>Armington</a:t>
            </a:r>
            <a:r>
              <a:rPr lang="en-GB" dirty="0"/>
              <a:t> elasticities to individual sectors that are the focus of study or applying the average elasticity from disaggregate estimates to an aggregated commodity. </a:t>
            </a:r>
          </a:p>
          <a:p>
            <a:pPr lvl="1" algn="just"/>
            <a:r>
              <a:rPr lang="en-GB" dirty="0"/>
              <a:t>We obtain empirically grounded estimates for the 65 sectors breakdown in the GTAP 10 AGE model.</a:t>
            </a:r>
          </a:p>
          <a:p>
            <a:pPr algn="just"/>
            <a:r>
              <a:rPr lang="en-GB" dirty="0"/>
              <a:t>3)  Estimation model specification which matches the entirely independent AGE models that they are exogenous inputs into.</a:t>
            </a:r>
          </a:p>
          <a:p>
            <a:pPr lvl="1" algn="just"/>
            <a:r>
              <a:rPr lang="en-GB" dirty="0"/>
              <a:t>Our estimation models are consistent with the economic theory of </a:t>
            </a:r>
            <a:r>
              <a:rPr lang="en-GB" dirty="0" err="1"/>
              <a:t>Armington</a:t>
            </a:r>
            <a:r>
              <a:rPr lang="en-GB" dirty="0"/>
              <a:t> models and present a range of econometric </a:t>
            </a:r>
          </a:p>
          <a:p>
            <a:pPr marL="457200" lvl="1" indent="0" algn="just">
              <a:buNone/>
            </a:pPr>
            <a:endParaRPr lang="en-GB" dirty="0"/>
          </a:p>
        </p:txBody>
      </p:sp>
      <p:sp>
        <p:nvSpPr>
          <p:cNvPr id="4" name="Date Placeholder 3">
            <a:extLst>
              <a:ext uri="{FF2B5EF4-FFF2-40B4-BE49-F238E27FC236}">
                <a16:creationId xmlns:a16="http://schemas.microsoft.com/office/drawing/2014/main" id="{D3ABF0A2-EC5B-4A3C-9BF6-F6E54E13D5BA}"/>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E9A07B2D-072B-4B2A-8468-F8D54DE1E8DA}"/>
              </a:ext>
            </a:extLst>
          </p:cNvPr>
          <p:cNvSpPr>
            <a:spLocks noGrp="1"/>
          </p:cNvSpPr>
          <p:nvPr>
            <p:ph type="sldNum" sz="quarter" idx="12"/>
          </p:nvPr>
        </p:nvSpPr>
        <p:spPr/>
        <p:txBody>
          <a:bodyPr/>
          <a:lstStyle/>
          <a:p>
            <a:fld id="{9F074633-A331-4944-AC41-93A446A51C98}" type="slidenum">
              <a:rPr lang="en-GB" smtClean="0"/>
              <a:t>7</a:t>
            </a:fld>
            <a:endParaRPr lang="en-GB"/>
          </a:p>
        </p:txBody>
      </p:sp>
    </p:spTree>
    <p:extLst>
      <p:ext uri="{BB962C8B-B14F-4D97-AF65-F5344CB8AC3E}">
        <p14:creationId xmlns:p14="http://schemas.microsoft.com/office/powerpoint/2010/main" val="3752110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ED404-FCE3-4D14-917A-A8536DC8DBE6}"/>
              </a:ext>
            </a:extLst>
          </p:cNvPr>
          <p:cNvSpPr>
            <a:spLocks noGrp="1"/>
          </p:cNvSpPr>
          <p:nvPr>
            <p:ph type="title"/>
          </p:nvPr>
        </p:nvSpPr>
        <p:spPr>
          <a:xfrm>
            <a:off x="838200" y="365126"/>
            <a:ext cx="10515600" cy="523784"/>
          </a:xfrm>
        </p:spPr>
        <p:txBody>
          <a:bodyPr>
            <a:normAutofit fontScale="90000"/>
          </a:bodyPr>
          <a:lstStyle/>
          <a:p>
            <a:r>
              <a:rPr lang="en-GB" b="1" dirty="0"/>
              <a:t>Estimation procedure </a:t>
            </a:r>
            <a:endParaRPr lang="en-GB" dirty="0"/>
          </a:p>
        </p:txBody>
      </p:sp>
      <p:sp>
        <p:nvSpPr>
          <p:cNvPr id="3" name="Content Placeholder 2">
            <a:extLst>
              <a:ext uri="{FF2B5EF4-FFF2-40B4-BE49-F238E27FC236}">
                <a16:creationId xmlns:a16="http://schemas.microsoft.com/office/drawing/2014/main" id="{93A36A6B-FC65-4E9A-B3F0-BA96FBCCA4F4}"/>
              </a:ext>
            </a:extLst>
          </p:cNvPr>
          <p:cNvSpPr>
            <a:spLocks noGrp="1"/>
          </p:cNvSpPr>
          <p:nvPr>
            <p:ph idx="1"/>
          </p:nvPr>
        </p:nvSpPr>
        <p:spPr>
          <a:xfrm>
            <a:off x="838200" y="1254034"/>
            <a:ext cx="10515600" cy="5102316"/>
          </a:xfrm>
        </p:spPr>
        <p:txBody>
          <a:bodyPr>
            <a:normAutofit fontScale="92500" lnSpcReduction="20000"/>
          </a:bodyPr>
          <a:lstStyle/>
          <a:p>
            <a:pPr algn="just"/>
            <a:r>
              <a:rPr lang="en-GB" dirty="0"/>
              <a:t>Conceptually, </a:t>
            </a:r>
            <a:r>
              <a:rPr lang="en-GB" dirty="0" err="1"/>
              <a:t>Armington</a:t>
            </a:r>
            <a:r>
              <a:rPr lang="en-GB" dirty="0"/>
              <a:t> models are derived from the solution to the consumer’s optimisation problem using a CES utility function to describe the choice between domestic goods and foreign goods. </a:t>
            </a:r>
          </a:p>
          <a:p>
            <a:pPr algn="just"/>
            <a:r>
              <a:rPr lang="en-GB" dirty="0"/>
              <a:t>Due to data availability, we assume that all domestic purchasers of a certain good are identical in their demands and in their assessment of the substitutability </a:t>
            </a:r>
          </a:p>
          <a:p>
            <a:pPr lvl="1" algn="just"/>
            <a:r>
              <a:rPr lang="en-GB" dirty="0"/>
              <a:t>The categories of domestic demand include final consumers, intermediate good purchasers, investment good purchasers and the government. </a:t>
            </a:r>
          </a:p>
          <a:p>
            <a:pPr algn="just"/>
            <a:r>
              <a:rPr lang="en-GB" dirty="0"/>
              <a:t>We solve this consumer’s optimisation problem to derive an equation which links relative market shares of domestic/foreign goods to their associated relative prices via an elasticity of substitution. This allows theoretically consistent estimation of the </a:t>
            </a:r>
            <a:r>
              <a:rPr lang="en-GB" dirty="0" err="1"/>
              <a:t>Armington</a:t>
            </a:r>
            <a:r>
              <a:rPr lang="en-GB" dirty="0"/>
              <a:t> elasticities.</a:t>
            </a:r>
          </a:p>
          <a:p>
            <a:pPr algn="just"/>
            <a:r>
              <a:rPr lang="en-GB" dirty="0"/>
              <a:t>We follow the econometric approaches of </a:t>
            </a:r>
            <a:r>
              <a:rPr lang="en-GB" dirty="0" err="1"/>
              <a:t>Blonigen</a:t>
            </a:r>
            <a:r>
              <a:rPr lang="en-GB" dirty="0"/>
              <a:t> &amp; Wilson (1999), Kapuscinski &amp; Warr (1999) and </a:t>
            </a:r>
            <a:r>
              <a:rPr lang="en-GB" dirty="0" err="1"/>
              <a:t>Gallaway</a:t>
            </a:r>
            <a:r>
              <a:rPr lang="en-GB" dirty="0"/>
              <a:t>, McDaniel &amp; Rivera (2003) and estimate the elasticities using three models: Ordinary Least Squares (OLS), Partial Adjustment Model (PAM) and the Error Correction Model (ECM). </a:t>
            </a:r>
          </a:p>
          <a:p>
            <a:pPr algn="just"/>
            <a:endParaRPr lang="en-GB" dirty="0"/>
          </a:p>
          <a:p>
            <a:endParaRPr lang="en-GB" dirty="0"/>
          </a:p>
        </p:txBody>
      </p:sp>
      <p:sp>
        <p:nvSpPr>
          <p:cNvPr id="4" name="Date Placeholder 3">
            <a:extLst>
              <a:ext uri="{FF2B5EF4-FFF2-40B4-BE49-F238E27FC236}">
                <a16:creationId xmlns:a16="http://schemas.microsoft.com/office/drawing/2014/main" id="{E939B808-9CF6-4781-AA3D-0C85C572DDD7}"/>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EF0A56B7-910D-4508-822A-BDE26C1B6562}"/>
              </a:ext>
            </a:extLst>
          </p:cNvPr>
          <p:cNvSpPr>
            <a:spLocks noGrp="1"/>
          </p:cNvSpPr>
          <p:nvPr>
            <p:ph type="sldNum" sz="quarter" idx="12"/>
          </p:nvPr>
        </p:nvSpPr>
        <p:spPr/>
        <p:txBody>
          <a:bodyPr/>
          <a:lstStyle/>
          <a:p>
            <a:fld id="{9F074633-A331-4944-AC41-93A446A51C98}" type="slidenum">
              <a:rPr lang="en-GB" smtClean="0"/>
              <a:t>8</a:t>
            </a:fld>
            <a:endParaRPr lang="en-GB"/>
          </a:p>
        </p:txBody>
      </p:sp>
    </p:spTree>
    <p:extLst>
      <p:ext uri="{BB962C8B-B14F-4D97-AF65-F5344CB8AC3E}">
        <p14:creationId xmlns:p14="http://schemas.microsoft.com/office/powerpoint/2010/main" val="2989971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ED404-FCE3-4D14-917A-A8536DC8DBE6}"/>
              </a:ext>
            </a:extLst>
          </p:cNvPr>
          <p:cNvSpPr>
            <a:spLocks noGrp="1"/>
          </p:cNvSpPr>
          <p:nvPr>
            <p:ph type="title"/>
          </p:nvPr>
        </p:nvSpPr>
        <p:spPr>
          <a:xfrm>
            <a:off x="376643" y="687978"/>
            <a:ext cx="11406053" cy="600892"/>
          </a:xfrm>
        </p:spPr>
        <p:txBody>
          <a:bodyPr>
            <a:normAutofit fontScale="90000"/>
          </a:bodyPr>
          <a:lstStyle/>
          <a:p>
            <a:r>
              <a:rPr lang="en-GB" b="1" dirty="0"/>
              <a:t>Estimation procedure (Cont’d) - Deriving a Theoretically Consistent Form for the Estimation Equation</a:t>
            </a:r>
            <a:br>
              <a:rPr lang="en-GB" dirty="0"/>
            </a:b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A36A6B-FC65-4E9A-B3F0-BA96FBCCA4F4}"/>
                  </a:ext>
                </a:extLst>
              </p:cNvPr>
              <p:cNvSpPr>
                <a:spLocks noGrp="1"/>
              </p:cNvSpPr>
              <p:nvPr>
                <p:ph idx="1"/>
              </p:nvPr>
            </p:nvSpPr>
            <p:spPr>
              <a:xfrm>
                <a:off x="376644" y="1402081"/>
                <a:ext cx="11258007" cy="4998720"/>
              </a:xfrm>
            </p:spPr>
            <p:txBody>
              <a:bodyPr>
                <a:noAutofit/>
              </a:bodyPr>
              <a:lstStyle/>
              <a:p>
                <a:pPr marL="0" indent="0" algn="just">
                  <a:buNone/>
                </a:pPr>
                <a:endParaRPr lang="en-GB" sz="1800" dirty="0"/>
              </a:p>
              <a:p>
                <a:pPr marL="0" indent="0" algn="just">
                  <a:buNone/>
                </a:pPr>
                <a:r>
                  <a:rPr lang="en-GB" sz="2000" dirty="0"/>
                  <a:t>A CES sub-utility function models demand for domestic and imported goods in that industry: </a:t>
                </a:r>
              </a:p>
              <a:p>
                <a:pPr marL="0" indent="0" algn="just">
                  <a:buNone/>
                </a:pPr>
                <a:endParaRPr lang="en-GB" sz="1800" dirty="0"/>
              </a:p>
              <a:p>
                <a:pPr marL="0" indent="0" algn="just">
                  <a:buNone/>
                </a:pPr>
                <a14:m>
                  <m:oMath xmlns:m="http://schemas.openxmlformats.org/officeDocument/2006/math">
                    <m:r>
                      <a:rPr lang="en-GB" sz="1600" b="0" i="1" smtClean="0">
                        <a:latin typeface="Cambria Math" panose="02040503050406030204" pitchFamily="18" charset="0"/>
                      </a:rPr>
                      <m:t>                                                                                                           </m:t>
                    </m:r>
                    <m:r>
                      <a:rPr lang="en-GB" sz="1600" i="1">
                        <a:latin typeface="Cambria Math" panose="02040503050406030204" pitchFamily="18" charset="0"/>
                      </a:rPr>
                      <m:t>𝑈</m:t>
                    </m:r>
                    <m:d>
                      <m:dPr>
                        <m:ctrlPr>
                          <a:rPr lang="en-GB" sz="1600" i="1">
                            <a:latin typeface="Cambria Math" panose="02040503050406030204" pitchFamily="18" charset="0"/>
                          </a:rPr>
                        </m:ctrlPr>
                      </m:dPr>
                      <m:e>
                        <m:r>
                          <a:rPr lang="en-GB" sz="1600" i="1">
                            <a:latin typeface="Cambria Math" panose="02040503050406030204" pitchFamily="18" charset="0"/>
                          </a:rPr>
                          <m:t>𝑀</m:t>
                        </m:r>
                        <m:r>
                          <a:rPr lang="en-GB" sz="1600" i="1">
                            <a:latin typeface="Cambria Math" panose="02040503050406030204" pitchFamily="18" charset="0"/>
                          </a:rPr>
                          <m:t>,</m:t>
                        </m:r>
                        <m:r>
                          <a:rPr lang="en-GB" sz="1600" i="1">
                            <a:latin typeface="Cambria Math" panose="02040503050406030204" pitchFamily="18" charset="0"/>
                          </a:rPr>
                          <m:t>𝐷</m:t>
                        </m:r>
                      </m:e>
                    </m:d>
                    <m:r>
                      <a:rPr lang="en-GB" sz="1600" i="1">
                        <a:latin typeface="Cambria Math" panose="02040503050406030204" pitchFamily="18" charset="0"/>
                      </a:rPr>
                      <m:t>=</m:t>
                    </m:r>
                    <m:sSup>
                      <m:sSupPr>
                        <m:ctrlPr>
                          <a:rPr lang="en-GB" sz="1600" i="1">
                            <a:latin typeface="Cambria Math" panose="02040503050406030204" pitchFamily="18" charset="0"/>
                          </a:rPr>
                        </m:ctrlPr>
                      </m:sSupPr>
                      <m:e>
                        <m:d>
                          <m:dPr>
                            <m:begChr m:val="["/>
                            <m:endChr m:val="]"/>
                            <m:ctrlPr>
                              <a:rPr lang="en-GB" sz="1600" i="1">
                                <a:latin typeface="Cambria Math" panose="02040503050406030204" pitchFamily="18" charset="0"/>
                              </a:rPr>
                            </m:ctrlPr>
                          </m:dPr>
                          <m:e>
                            <m:sSup>
                              <m:sSupPr>
                                <m:ctrlPr>
                                  <a:rPr lang="en-GB" sz="1600" i="1">
                                    <a:latin typeface="Cambria Math" panose="02040503050406030204" pitchFamily="18" charset="0"/>
                                  </a:rPr>
                                </m:ctrlPr>
                              </m:sSupPr>
                              <m:e>
                                <m:r>
                                  <a:rPr lang="en-GB" sz="1600" i="1">
                                    <a:latin typeface="Cambria Math" panose="02040503050406030204" pitchFamily="18" charset="0"/>
                                  </a:rPr>
                                  <m:t>𝛽</m:t>
                                </m:r>
                                <m:r>
                                  <a:rPr lang="en-GB" sz="1600" i="1">
                                    <a:latin typeface="Cambria Math" panose="02040503050406030204" pitchFamily="18" charset="0"/>
                                  </a:rPr>
                                  <m:t>𝑀</m:t>
                                </m:r>
                              </m:e>
                              <m:sup>
                                <m:f>
                                  <m:fPr>
                                    <m:ctrlPr>
                                      <a:rPr lang="en-GB" sz="1600" i="1">
                                        <a:latin typeface="Cambria Math" panose="02040503050406030204" pitchFamily="18" charset="0"/>
                                      </a:rPr>
                                    </m:ctrlPr>
                                  </m:fPr>
                                  <m:num>
                                    <m:d>
                                      <m:dPr>
                                        <m:ctrlPr>
                                          <a:rPr lang="en-GB" sz="1600" i="1">
                                            <a:latin typeface="Cambria Math" panose="02040503050406030204" pitchFamily="18" charset="0"/>
                                          </a:rPr>
                                        </m:ctrlPr>
                                      </m:dPr>
                                      <m:e>
                                        <m:r>
                                          <a:rPr lang="en-GB" sz="1600" i="1">
                                            <a:latin typeface="Cambria Math" panose="02040503050406030204" pitchFamily="18" charset="0"/>
                                          </a:rPr>
                                          <m:t>𝜎</m:t>
                                        </m:r>
                                        <m:r>
                                          <a:rPr lang="en-GB" sz="1600" i="1">
                                            <a:latin typeface="Cambria Math" panose="02040503050406030204" pitchFamily="18" charset="0"/>
                                          </a:rPr>
                                          <m:t>−1</m:t>
                                        </m:r>
                                      </m:e>
                                    </m:d>
                                  </m:num>
                                  <m:den>
                                    <m:r>
                                      <a:rPr lang="en-GB" sz="1600" i="1">
                                        <a:latin typeface="Cambria Math" panose="02040503050406030204" pitchFamily="18" charset="0"/>
                                      </a:rPr>
                                      <m:t>𝜎</m:t>
                                    </m:r>
                                  </m:den>
                                </m:f>
                              </m:sup>
                            </m:sSup>
                            <m:r>
                              <a:rPr lang="en-GB" sz="1600" i="1">
                                <a:latin typeface="Cambria Math" panose="02040503050406030204" pitchFamily="18" charset="0"/>
                              </a:rPr>
                              <m:t>+</m:t>
                            </m:r>
                            <m:d>
                              <m:dPr>
                                <m:ctrlPr>
                                  <a:rPr lang="en-GB" sz="1600" i="1">
                                    <a:latin typeface="Cambria Math" panose="02040503050406030204" pitchFamily="18" charset="0"/>
                                  </a:rPr>
                                </m:ctrlPr>
                              </m:dPr>
                              <m:e>
                                <m:r>
                                  <a:rPr lang="en-GB" sz="1600" i="1">
                                    <a:latin typeface="Cambria Math" panose="02040503050406030204" pitchFamily="18" charset="0"/>
                                  </a:rPr>
                                  <m:t>1−</m:t>
                                </m:r>
                                <m:r>
                                  <a:rPr lang="en-GB" sz="1600" i="1">
                                    <a:latin typeface="Cambria Math" panose="02040503050406030204" pitchFamily="18" charset="0"/>
                                  </a:rPr>
                                  <m:t>𝛽</m:t>
                                </m:r>
                              </m:e>
                            </m:d>
                            <m:sSup>
                              <m:sSupPr>
                                <m:ctrlPr>
                                  <a:rPr lang="en-GB" sz="1600" i="1">
                                    <a:latin typeface="Cambria Math" panose="02040503050406030204" pitchFamily="18" charset="0"/>
                                  </a:rPr>
                                </m:ctrlPr>
                              </m:sSupPr>
                              <m:e>
                                <m:r>
                                  <a:rPr lang="en-GB" sz="1600" i="1">
                                    <a:latin typeface="Cambria Math" panose="02040503050406030204" pitchFamily="18" charset="0"/>
                                  </a:rPr>
                                  <m:t>𝐷</m:t>
                                </m:r>
                              </m:e>
                              <m:sup>
                                <m:f>
                                  <m:fPr>
                                    <m:ctrlPr>
                                      <a:rPr lang="en-GB" sz="1600" i="1">
                                        <a:latin typeface="Cambria Math" panose="02040503050406030204" pitchFamily="18" charset="0"/>
                                      </a:rPr>
                                    </m:ctrlPr>
                                  </m:fPr>
                                  <m:num>
                                    <m:d>
                                      <m:dPr>
                                        <m:ctrlPr>
                                          <a:rPr lang="en-GB" sz="1600" i="1">
                                            <a:latin typeface="Cambria Math" panose="02040503050406030204" pitchFamily="18" charset="0"/>
                                          </a:rPr>
                                        </m:ctrlPr>
                                      </m:dPr>
                                      <m:e>
                                        <m:r>
                                          <a:rPr lang="en-GB" sz="1600" i="1">
                                            <a:latin typeface="Cambria Math" panose="02040503050406030204" pitchFamily="18" charset="0"/>
                                          </a:rPr>
                                          <m:t>𝜎</m:t>
                                        </m:r>
                                        <m:r>
                                          <a:rPr lang="en-GB" sz="1600" i="1">
                                            <a:latin typeface="Cambria Math" panose="02040503050406030204" pitchFamily="18" charset="0"/>
                                          </a:rPr>
                                          <m:t>−1</m:t>
                                        </m:r>
                                      </m:e>
                                    </m:d>
                                  </m:num>
                                  <m:den>
                                    <m:r>
                                      <a:rPr lang="en-GB" sz="1600" i="1">
                                        <a:latin typeface="Cambria Math" panose="02040503050406030204" pitchFamily="18" charset="0"/>
                                      </a:rPr>
                                      <m:t>𝜎</m:t>
                                    </m:r>
                                  </m:den>
                                </m:f>
                              </m:sup>
                            </m:sSup>
                          </m:e>
                        </m:d>
                      </m:e>
                      <m:sup>
                        <m:f>
                          <m:fPr>
                            <m:ctrlPr>
                              <a:rPr lang="en-GB" sz="1600" i="1">
                                <a:latin typeface="Cambria Math" panose="02040503050406030204" pitchFamily="18" charset="0"/>
                              </a:rPr>
                            </m:ctrlPr>
                          </m:fPr>
                          <m:num>
                            <m:d>
                              <m:dPr>
                                <m:ctrlPr>
                                  <a:rPr lang="en-GB" sz="1600" i="1">
                                    <a:latin typeface="Cambria Math" panose="02040503050406030204" pitchFamily="18" charset="0"/>
                                  </a:rPr>
                                </m:ctrlPr>
                              </m:dPr>
                              <m:e>
                                <m:r>
                                  <a:rPr lang="en-GB" sz="1600" i="1">
                                    <a:latin typeface="Cambria Math" panose="02040503050406030204" pitchFamily="18" charset="0"/>
                                    <a:hlinkClick r:id="" action="ppaction://noaction"/>
                                  </a:rPr>
                                  <m:t>𝜎</m:t>
                                </m:r>
                              </m:e>
                            </m:d>
                          </m:num>
                          <m:den>
                            <m:r>
                              <a:rPr lang="en-GB" sz="1600" i="1">
                                <a:latin typeface="Cambria Math" panose="02040503050406030204" pitchFamily="18" charset="0"/>
                              </a:rPr>
                              <m:t>𝜎</m:t>
                            </m:r>
                            <m:r>
                              <a:rPr lang="en-GB" sz="1600" i="1">
                                <a:latin typeface="Cambria Math" panose="02040503050406030204" pitchFamily="18" charset="0"/>
                              </a:rPr>
                              <m:t>−1</m:t>
                            </m:r>
                          </m:den>
                        </m:f>
                      </m:sup>
                    </m:sSup>
                  </m:oMath>
                </a14:m>
                <a:r>
                  <a:rPr lang="en-GB" sz="1600" dirty="0"/>
                  <a:t>                                                        (1)</a:t>
                </a:r>
              </a:p>
              <a:p>
                <a:pPr marL="0" indent="0" algn="just">
                  <a:buNone/>
                </a:pPr>
                <a:endParaRPr lang="en-GB" sz="1600" dirty="0"/>
              </a:p>
              <a:p>
                <a:pPr marL="0" indent="0" algn="just">
                  <a:buNone/>
                </a:pPr>
                <a:r>
                  <a:rPr lang="en-GB" sz="2000" dirty="0"/>
                  <a:t>Solving the consumer’s optimisation problem, we get the first-order condition:</a:t>
                </a:r>
              </a:p>
              <a:p>
                <a:pPr marL="0" indent="0" algn="just">
                  <a:buNone/>
                </a:pPr>
                <a14:m>
                  <m:oMath xmlns:m="http://schemas.openxmlformats.org/officeDocument/2006/math">
                    <m:r>
                      <a:rPr lang="en-GB" sz="1600" i="1">
                        <a:latin typeface="Cambria Math" panose="02040503050406030204" pitchFamily="18" charset="0"/>
                      </a:rPr>
                      <m:t>                         </m:t>
                    </m:r>
                    <m:r>
                      <a:rPr lang="fr-CA" sz="1600" b="0" i="1" smtClean="0">
                        <a:latin typeface="Cambria Math" panose="02040503050406030204" pitchFamily="18" charset="0"/>
                      </a:rPr>
                      <m:t>                                     </m:t>
                    </m:r>
                    <m:r>
                      <a:rPr lang="en-GB" sz="1600" i="1">
                        <a:latin typeface="Cambria Math" panose="02040503050406030204" pitchFamily="18" charset="0"/>
                      </a:rPr>
                      <m:t> </m:t>
                    </m:r>
                    <m:r>
                      <a:rPr lang="en-GB" sz="1600" b="0" i="1" smtClean="0">
                        <a:latin typeface="Cambria Math" panose="02040503050406030204" pitchFamily="18" charset="0"/>
                      </a:rPr>
                      <m:t>                       </m:t>
                    </m:r>
                    <m:r>
                      <a:rPr lang="en-GB" sz="1600" i="1">
                        <a:latin typeface="Cambria Math" panose="02040503050406030204" pitchFamily="18" charset="0"/>
                      </a:rPr>
                      <m:t>    </m:t>
                    </m:r>
                    <m:r>
                      <a:rPr lang="en-GB" sz="1600" b="0" i="1" smtClean="0">
                        <a:latin typeface="Cambria Math" panose="02040503050406030204" pitchFamily="18" charset="0"/>
                      </a:rPr>
                      <m:t>                   </m:t>
                    </m:r>
                    <m:r>
                      <a:rPr lang="en-GB" sz="1600" i="1">
                        <a:latin typeface="Cambria Math" panose="02040503050406030204" pitchFamily="18" charset="0"/>
                      </a:rPr>
                      <m:t>  </m:t>
                    </m:r>
                    <m:f>
                      <m:fPr>
                        <m:ctrlPr>
                          <a:rPr lang="en-GB" sz="1600" i="1">
                            <a:latin typeface="Cambria Math" panose="02040503050406030204" pitchFamily="18" charset="0"/>
                          </a:rPr>
                        </m:ctrlPr>
                      </m:fPr>
                      <m:num>
                        <m:r>
                          <a:rPr lang="en-GB" sz="1600" i="1">
                            <a:latin typeface="Cambria Math" panose="02040503050406030204" pitchFamily="18" charset="0"/>
                          </a:rPr>
                          <m:t>𝑀</m:t>
                        </m:r>
                      </m:num>
                      <m:den>
                        <m:r>
                          <a:rPr lang="en-GB" sz="1600" i="1">
                            <a:latin typeface="Cambria Math" panose="02040503050406030204" pitchFamily="18" charset="0"/>
                          </a:rPr>
                          <m:t>𝐷</m:t>
                        </m:r>
                      </m:den>
                    </m:f>
                    <m:r>
                      <a:rPr lang="en-GB" sz="1600" i="1">
                        <a:latin typeface="Cambria Math" panose="02040503050406030204" pitchFamily="18" charset="0"/>
                      </a:rPr>
                      <m:t>=</m:t>
                    </m:r>
                    <m:sSup>
                      <m:sSupPr>
                        <m:ctrlPr>
                          <a:rPr lang="en-GB" sz="1600" i="1">
                            <a:latin typeface="Cambria Math" panose="02040503050406030204" pitchFamily="18" charset="0"/>
                          </a:rPr>
                        </m:ctrlPr>
                      </m:sSupPr>
                      <m:e>
                        <m:d>
                          <m:dPr>
                            <m:begChr m:val="["/>
                            <m:endChr m:val="]"/>
                            <m:ctrlPr>
                              <a:rPr lang="en-GB" sz="1600" i="1">
                                <a:latin typeface="Cambria Math" panose="02040503050406030204" pitchFamily="18" charset="0"/>
                              </a:rPr>
                            </m:ctrlPr>
                          </m:dPr>
                          <m:e>
                            <m:d>
                              <m:dPr>
                                <m:ctrlPr>
                                  <a:rPr lang="en-GB" sz="1600" i="1">
                                    <a:latin typeface="Cambria Math" panose="02040503050406030204" pitchFamily="18" charset="0"/>
                                  </a:rPr>
                                </m:ctrlPr>
                              </m:dPr>
                              <m:e>
                                <m:f>
                                  <m:fPr>
                                    <m:ctrlPr>
                                      <a:rPr lang="en-GB" sz="1600" i="1">
                                        <a:latin typeface="Cambria Math" panose="02040503050406030204" pitchFamily="18" charset="0"/>
                                      </a:rPr>
                                    </m:ctrlPr>
                                  </m:fPr>
                                  <m:num>
                                    <m:r>
                                      <a:rPr lang="en-GB" sz="1600" i="1">
                                        <a:latin typeface="Cambria Math" panose="02040503050406030204" pitchFamily="18" charset="0"/>
                                      </a:rPr>
                                      <m:t>𝛽</m:t>
                                    </m:r>
                                  </m:num>
                                  <m:den>
                                    <m:r>
                                      <a:rPr lang="en-GB" sz="1600" i="1">
                                        <a:latin typeface="Cambria Math" panose="02040503050406030204" pitchFamily="18" charset="0"/>
                                      </a:rPr>
                                      <m:t>1−</m:t>
                                    </m:r>
                                    <m:r>
                                      <a:rPr lang="en-GB" sz="1600" i="1">
                                        <a:latin typeface="Cambria Math" panose="02040503050406030204" pitchFamily="18" charset="0"/>
                                      </a:rPr>
                                      <m:t>𝛽</m:t>
                                    </m:r>
                                  </m:den>
                                </m:f>
                              </m:e>
                            </m:d>
                            <m:f>
                              <m:fPr>
                                <m:ctrlPr>
                                  <a:rPr lang="en-GB" sz="1600" i="1">
                                    <a:latin typeface="Cambria Math" panose="02040503050406030204" pitchFamily="18" charset="0"/>
                                  </a:rPr>
                                </m:ctrlPr>
                              </m:fPr>
                              <m:num>
                                <m:sSub>
                                  <m:sSubPr>
                                    <m:ctrlPr>
                                      <a:rPr lang="en-GB" sz="1600" i="1">
                                        <a:latin typeface="Cambria Math" panose="02040503050406030204" pitchFamily="18" charset="0"/>
                                      </a:rPr>
                                    </m:ctrlPr>
                                  </m:sSubPr>
                                  <m:e>
                                    <m:r>
                                      <a:rPr lang="en-GB" sz="1600" i="1">
                                        <a:latin typeface="Cambria Math" panose="02040503050406030204" pitchFamily="18" charset="0"/>
                                      </a:rPr>
                                      <m:t>𝑃</m:t>
                                    </m:r>
                                  </m:e>
                                  <m:sub>
                                    <m:r>
                                      <a:rPr lang="en-GB" sz="1600" i="1">
                                        <a:latin typeface="Cambria Math" panose="02040503050406030204" pitchFamily="18" charset="0"/>
                                      </a:rPr>
                                      <m:t>𝐷</m:t>
                                    </m:r>
                                  </m:sub>
                                </m:sSub>
                              </m:num>
                              <m:den>
                                <m:sSub>
                                  <m:sSubPr>
                                    <m:ctrlPr>
                                      <a:rPr lang="en-GB" sz="1600" i="1">
                                        <a:latin typeface="Cambria Math" panose="02040503050406030204" pitchFamily="18" charset="0"/>
                                      </a:rPr>
                                    </m:ctrlPr>
                                  </m:sSubPr>
                                  <m:e>
                                    <m:r>
                                      <a:rPr lang="en-GB" sz="1600" i="1">
                                        <a:latin typeface="Cambria Math" panose="02040503050406030204" pitchFamily="18" charset="0"/>
                                      </a:rPr>
                                      <m:t>𝑃</m:t>
                                    </m:r>
                                  </m:e>
                                  <m:sub>
                                    <m:r>
                                      <a:rPr lang="en-GB" sz="1600" i="1">
                                        <a:latin typeface="Cambria Math" panose="02040503050406030204" pitchFamily="18" charset="0"/>
                                      </a:rPr>
                                      <m:t>𝑀</m:t>
                                    </m:r>
                                  </m:sub>
                                </m:sSub>
                              </m:den>
                            </m:f>
                          </m:e>
                        </m:d>
                      </m:e>
                      <m:sup>
                        <m:r>
                          <a:rPr lang="en-GB" sz="1600" i="1">
                            <a:latin typeface="Cambria Math" panose="02040503050406030204" pitchFamily="18" charset="0"/>
                          </a:rPr>
                          <m:t>𝜎</m:t>
                        </m:r>
                      </m:sup>
                    </m:sSup>
                    <m:r>
                      <a:rPr lang="en-GB" sz="1600" i="1">
                        <a:latin typeface="Cambria Math" panose="02040503050406030204" pitchFamily="18" charset="0"/>
                      </a:rPr>
                      <m:t>                                                           </m:t>
                    </m:r>
                    <m:r>
                      <a:rPr lang="fr-CA" sz="1600" b="0" i="1" smtClean="0">
                        <a:latin typeface="Cambria Math" panose="02040503050406030204" pitchFamily="18" charset="0"/>
                      </a:rPr>
                      <m:t>                                         </m:t>
                    </m:r>
                    <m:r>
                      <a:rPr lang="en-GB" sz="1600" i="1">
                        <a:latin typeface="Cambria Math" panose="02040503050406030204" pitchFamily="18" charset="0"/>
                      </a:rPr>
                      <m:t> </m:t>
                    </m:r>
                  </m:oMath>
                </a14:m>
                <a:r>
                  <a:rPr lang="en-GB" sz="1600" dirty="0"/>
                  <a:t>(2)</a:t>
                </a:r>
              </a:p>
              <a:p>
                <a:pPr marL="0" indent="0" algn="just">
                  <a:buNone/>
                </a:pPr>
                <a:br>
                  <a:rPr lang="en-GB" sz="1600" dirty="0"/>
                </a:br>
                <a:r>
                  <a:rPr lang="en-GB" sz="2000" dirty="0"/>
                  <a:t>Taking the logs, the estimated coefficient of the price ratio gives an estimate of the </a:t>
                </a:r>
                <a:r>
                  <a:rPr lang="en-GB" sz="2000" dirty="0" err="1"/>
                  <a:t>Armington</a:t>
                </a:r>
                <a:r>
                  <a:rPr lang="en-GB" sz="2000" dirty="0"/>
                  <a:t> elasticity in a sector.</a:t>
                </a:r>
              </a:p>
              <a:p>
                <a:pPr marL="0" indent="0" algn="just">
                  <a:buNone/>
                </a:pPr>
                <a:endParaRPr lang="en-GB" sz="1600" dirty="0"/>
              </a:p>
              <a:p>
                <a:pPr marL="0" indent="0" algn="just">
                  <a:buNone/>
                </a:pPr>
                <a14:m>
                  <m:oMathPara xmlns:m="http://schemas.openxmlformats.org/officeDocument/2006/math">
                    <m:oMathParaPr>
                      <m:jc m:val="centerGroup"/>
                    </m:oMathParaPr>
                    <m:oMath xmlns:m="http://schemas.openxmlformats.org/officeDocument/2006/math">
                      <m:func>
                        <m:funcPr>
                          <m:ctrlPr>
                            <a:rPr lang="en-GB" sz="1600" i="1">
                              <a:latin typeface="Cambria Math" panose="02040503050406030204" pitchFamily="18" charset="0"/>
                            </a:rPr>
                          </m:ctrlPr>
                        </m:funcPr>
                        <m:fName>
                          <m:r>
                            <a:rPr lang="en-GB" sz="1600">
                              <a:latin typeface="Cambria Math" panose="02040503050406030204" pitchFamily="18" charset="0"/>
                            </a:rPr>
                            <m:t>                        </m:t>
                          </m:r>
                          <m:r>
                            <a:rPr lang="en-GB" sz="1600" b="0" i="0" smtClean="0">
                              <a:latin typeface="Cambria Math" panose="02040503050406030204" pitchFamily="18" charset="0"/>
                            </a:rPr>
                            <m:t>                                                                      </m:t>
                          </m:r>
                          <m:r>
                            <a:rPr lang="en-GB" sz="1600">
                              <a:latin typeface="Cambria Math" panose="02040503050406030204" pitchFamily="18" charset="0"/>
                            </a:rPr>
                            <m:t>        </m:t>
                          </m:r>
                          <m:r>
                            <m:rPr>
                              <m:sty m:val="p"/>
                            </m:rPr>
                            <a:rPr lang="en-GB" sz="1600">
                              <a:latin typeface="Cambria Math" panose="02040503050406030204" pitchFamily="18" charset="0"/>
                            </a:rPr>
                            <m:t>ln</m:t>
                          </m:r>
                        </m:fName>
                        <m:e>
                          <m:d>
                            <m:dPr>
                              <m:begChr m:val="["/>
                              <m:endChr m:val="]"/>
                              <m:ctrlPr>
                                <a:rPr lang="en-GB" sz="1600" i="1">
                                  <a:latin typeface="Cambria Math" panose="02040503050406030204" pitchFamily="18" charset="0"/>
                                </a:rPr>
                              </m:ctrlPr>
                            </m:dPr>
                            <m:e>
                              <m:f>
                                <m:fPr>
                                  <m:ctrlPr>
                                    <a:rPr lang="en-GB" sz="1600" i="1">
                                      <a:latin typeface="Cambria Math" panose="02040503050406030204" pitchFamily="18" charset="0"/>
                                    </a:rPr>
                                  </m:ctrlPr>
                                </m:fPr>
                                <m:num>
                                  <m:r>
                                    <a:rPr lang="en-GB" sz="1600" i="1">
                                      <a:latin typeface="Cambria Math" panose="02040503050406030204" pitchFamily="18" charset="0"/>
                                    </a:rPr>
                                    <m:t>𝑀</m:t>
                                  </m:r>
                                </m:num>
                                <m:den>
                                  <m:r>
                                    <a:rPr lang="en-GB" sz="1600" i="1">
                                      <a:latin typeface="Cambria Math" panose="02040503050406030204" pitchFamily="18" charset="0"/>
                                    </a:rPr>
                                    <m:t>𝐷</m:t>
                                  </m:r>
                                </m:den>
                              </m:f>
                            </m:e>
                          </m:d>
                        </m:e>
                      </m:func>
                      <m:r>
                        <a:rPr lang="en-GB" sz="1600" i="1">
                          <a:latin typeface="Cambria Math" panose="02040503050406030204" pitchFamily="18" charset="0"/>
                        </a:rPr>
                        <m:t>=</m:t>
                      </m:r>
                      <m:r>
                        <m:rPr>
                          <m:sty m:val="p"/>
                        </m:rPr>
                        <a:rPr lang="en-GB" sz="1600">
                          <a:latin typeface="Cambria Math" panose="02040503050406030204" pitchFamily="18" charset="0"/>
                        </a:rPr>
                        <m:t>α</m:t>
                      </m:r>
                      <m:r>
                        <a:rPr lang="en-GB" sz="1600">
                          <a:latin typeface="Cambria Math" panose="02040503050406030204" pitchFamily="18" charset="0"/>
                        </a:rPr>
                        <m:t>+</m:t>
                      </m:r>
                      <m:r>
                        <a:rPr lang="en-GB" sz="1600" i="1" smtClean="0">
                          <a:solidFill>
                            <a:srgbClr val="FF0000"/>
                          </a:solidFill>
                          <a:latin typeface="Cambria Math" panose="02040503050406030204" pitchFamily="18" charset="0"/>
                        </a:rPr>
                        <m:t>𝜎</m:t>
                      </m:r>
                      <m:r>
                        <a:rPr lang="en-GB" sz="1600" i="1">
                          <a:latin typeface="Cambria Math" panose="02040503050406030204" pitchFamily="18" charset="0"/>
                        </a:rPr>
                        <m:t>𝑙𝑛</m:t>
                      </m:r>
                      <m:d>
                        <m:dPr>
                          <m:begChr m:val="["/>
                          <m:endChr m:val="]"/>
                          <m:ctrlPr>
                            <a:rPr lang="en-GB" sz="1600" i="1">
                              <a:latin typeface="Cambria Math" panose="02040503050406030204" pitchFamily="18" charset="0"/>
                            </a:rPr>
                          </m:ctrlPr>
                        </m:dPr>
                        <m:e>
                          <m:f>
                            <m:fPr>
                              <m:ctrlPr>
                                <a:rPr lang="en-GB" sz="1600" i="1">
                                  <a:latin typeface="Cambria Math" panose="02040503050406030204" pitchFamily="18" charset="0"/>
                                </a:rPr>
                              </m:ctrlPr>
                            </m:fPr>
                            <m:num>
                              <m:sSub>
                                <m:sSubPr>
                                  <m:ctrlPr>
                                    <a:rPr lang="en-GB" sz="1600" i="1">
                                      <a:latin typeface="Cambria Math" panose="02040503050406030204" pitchFamily="18" charset="0"/>
                                    </a:rPr>
                                  </m:ctrlPr>
                                </m:sSubPr>
                                <m:e>
                                  <m:r>
                                    <a:rPr lang="en-GB" sz="1600" i="1">
                                      <a:latin typeface="Cambria Math" panose="02040503050406030204" pitchFamily="18" charset="0"/>
                                    </a:rPr>
                                    <m:t>𝑃</m:t>
                                  </m:r>
                                </m:e>
                                <m:sub>
                                  <m:r>
                                    <a:rPr lang="en-GB" sz="1600" i="1">
                                      <a:latin typeface="Cambria Math" panose="02040503050406030204" pitchFamily="18" charset="0"/>
                                    </a:rPr>
                                    <m:t>𝐷</m:t>
                                  </m:r>
                                </m:sub>
                              </m:sSub>
                            </m:num>
                            <m:den>
                              <m:sSub>
                                <m:sSubPr>
                                  <m:ctrlPr>
                                    <a:rPr lang="en-GB" sz="1600" i="1">
                                      <a:latin typeface="Cambria Math" panose="02040503050406030204" pitchFamily="18" charset="0"/>
                                    </a:rPr>
                                  </m:ctrlPr>
                                </m:sSubPr>
                                <m:e>
                                  <m:r>
                                    <a:rPr lang="en-GB" sz="1600" i="1">
                                      <a:latin typeface="Cambria Math" panose="02040503050406030204" pitchFamily="18" charset="0"/>
                                    </a:rPr>
                                    <m:t>𝑃</m:t>
                                  </m:r>
                                </m:e>
                                <m:sub>
                                  <m:r>
                                    <a:rPr lang="en-GB" sz="1600" i="1">
                                      <a:latin typeface="Cambria Math" panose="02040503050406030204" pitchFamily="18" charset="0"/>
                                    </a:rPr>
                                    <m:t>𝑀</m:t>
                                  </m:r>
                                </m:sub>
                              </m:sSub>
                            </m:den>
                          </m:f>
                        </m:e>
                      </m:d>
                      <m:r>
                        <a:rPr lang="en-GB" sz="1600" i="1">
                          <a:latin typeface="Cambria Math" panose="02040503050406030204" pitchFamily="18" charset="0"/>
                        </a:rPr>
                        <m:t>  +</m:t>
                      </m:r>
                      <m:r>
                        <a:rPr lang="en-GB" sz="1600" i="1">
                          <a:latin typeface="Cambria Math" panose="02040503050406030204" pitchFamily="18" charset="0"/>
                        </a:rPr>
                        <m:t>𝜇</m:t>
                      </m:r>
                      <m:r>
                        <a:rPr lang="en-GB" sz="1600" i="1">
                          <a:latin typeface="Cambria Math" panose="02040503050406030204" pitchFamily="18" charset="0"/>
                        </a:rPr>
                        <m:t>                                                     </m:t>
                      </m:r>
                      <m:r>
                        <a:rPr lang="fr-CA" sz="1600" b="0" i="1" smtClean="0">
                          <a:latin typeface="Cambria Math" panose="02040503050406030204" pitchFamily="18" charset="0"/>
                        </a:rPr>
                        <m:t>                         (3)</m:t>
                      </m:r>
                    </m:oMath>
                  </m:oMathPara>
                </a14:m>
                <a:br>
                  <a:rPr lang="en-GB" sz="1600" dirty="0"/>
                </a:br>
                <a:endParaRPr lang="en-GB" sz="1600" dirty="0"/>
              </a:p>
            </p:txBody>
          </p:sp>
        </mc:Choice>
        <mc:Fallback xmlns="">
          <p:sp>
            <p:nvSpPr>
              <p:cNvPr id="3" name="Content Placeholder 2">
                <a:extLst>
                  <a:ext uri="{FF2B5EF4-FFF2-40B4-BE49-F238E27FC236}">
                    <a16:creationId xmlns:a16="http://schemas.microsoft.com/office/drawing/2014/main" id="{93A36A6B-FC65-4E9A-B3F0-BA96FBCCA4F4}"/>
                  </a:ext>
                </a:extLst>
              </p:cNvPr>
              <p:cNvSpPr>
                <a:spLocks noGrp="1" noRot="1" noChangeAspect="1" noMove="1" noResize="1" noEditPoints="1" noAdjustHandles="1" noChangeArrowheads="1" noChangeShapeType="1" noTextEdit="1"/>
              </p:cNvSpPr>
              <p:nvPr>
                <p:ph idx="1"/>
              </p:nvPr>
            </p:nvSpPr>
            <p:spPr>
              <a:xfrm>
                <a:off x="376644" y="1402081"/>
                <a:ext cx="11258007" cy="4998720"/>
              </a:xfrm>
              <a:blipFill>
                <a:blip r:embed="rId2"/>
                <a:stretch>
                  <a:fillRect l="-596" r="-541"/>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C2EBC5E9-0510-4D3C-96FA-2C85BAF0EF97}"/>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49B02AE0-2E2A-4AA8-A2FC-5BB88A951D0A}"/>
              </a:ext>
            </a:extLst>
          </p:cNvPr>
          <p:cNvSpPr>
            <a:spLocks noGrp="1"/>
          </p:cNvSpPr>
          <p:nvPr>
            <p:ph type="sldNum" sz="quarter" idx="12"/>
          </p:nvPr>
        </p:nvSpPr>
        <p:spPr/>
        <p:txBody>
          <a:bodyPr/>
          <a:lstStyle/>
          <a:p>
            <a:fld id="{9F074633-A331-4944-AC41-93A446A51C98}" type="slidenum">
              <a:rPr lang="en-GB" smtClean="0"/>
              <a:t>9</a:t>
            </a:fld>
            <a:endParaRPr lang="en-GB"/>
          </a:p>
        </p:txBody>
      </p:sp>
    </p:spTree>
    <p:extLst>
      <p:ext uri="{BB962C8B-B14F-4D97-AF65-F5344CB8AC3E}">
        <p14:creationId xmlns:p14="http://schemas.microsoft.com/office/powerpoint/2010/main" val="2120961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ED404-FCE3-4D14-917A-A8536DC8DBE6}"/>
              </a:ext>
            </a:extLst>
          </p:cNvPr>
          <p:cNvSpPr>
            <a:spLocks noGrp="1"/>
          </p:cNvSpPr>
          <p:nvPr>
            <p:ph type="title"/>
          </p:nvPr>
        </p:nvSpPr>
        <p:spPr>
          <a:xfrm>
            <a:off x="838199" y="252550"/>
            <a:ext cx="10735491" cy="722810"/>
          </a:xfrm>
        </p:spPr>
        <p:txBody>
          <a:bodyPr>
            <a:normAutofit/>
          </a:bodyPr>
          <a:lstStyle/>
          <a:p>
            <a:r>
              <a:rPr lang="en-GB" sz="4000" b="1" dirty="0"/>
              <a:t>Estimation procedure (Cont’d) - (OLS) model</a:t>
            </a:r>
            <a:endParaRPr lang="en-GB" sz="40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A36A6B-FC65-4E9A-B3F0-BA96FBCCA4F4}"/>
                  </a:ext>
                </a:extLst>
              </p:cNvPr>
              <p:cNvSpPr>
                <a:spLocks noGrp="1"/>
              </p:cNvSpPr>
              <p:nvPr>
                <p:ph idx="1"/>
              </p:nvPr>
            </p:nvSpPr>
            <p:spPr>
              <a:xfrm>
                <a:off x="391887" y="1175657"/>
                <a:ext cx="11434352" cy="5277393"/>
              </a:xfrm>
            </p:spPr>
            <p:txBody>
              <a:bodyPr>
                <a:normAutofit fontScale="40000" lnSpcReduction="20000"/>
              </a:bodyPr>
              <a:lstStyle/>
              <a:p>
                <a:pPr marL="0" indent="0" algn="just">
                  <a:buNone/>
                </a:pPr>
                <a:r>
                  <a:rPr lang="en-GB" sz="5500" dirty="0"/>
                  <a:t>Including the appropriate dynamics to operationalise this equation and allow estimation the UK elasticities, we need to properly address the dynamics that are present in the data series. </a:t>
                </a:r>
              </a:p>
              <a:p>
                <a:pPr algn="just"/>
                <a:r>
                  <a:rPr lang="en-GB" sz="5500" dirty="0"/>
                  <a:t>ensures that the estimated</a:t>
                </a:r>
                <a:r>
                  <a:rPr lang="en-GB" sz="5500" i="1" dirty="0"/>
                  <a:t> </a:t>
                </a:r>
                <a:r>
                  <a:rPr lang="en-GB" sz="5500" dirty="0"/>
                  <a:t>parameter on </a:t>
                </a:r>
                <a14:m>
                  <m:oMath xmlns:m="http://schemas.openxmlformats.org/officeDocument/2006/math">
                    <m:r>
                      <a:rPr lang="en-GB" sz="5500" i="1">
                        <a:latin typeface="Cambria Math" panose="02040503050406030204" pitchFamily="18" charset="0"/>
                      </a:rPr>
                      <m:t>𝑙𝑛</m:t>
                    </m:r>
                    <m:r>
                      <a:rPr lang="en-GB" sz="5500" i="1">
                        <a:latin typeface="Cambria Math" panose="02040503050406030204" pitchFamily="18" charset="0"/>
                      </a:rPr>
                      <m:t> (</m:t>
                    </m:r>
                    <m:sSub>
                      <m:sSubPr>
                        <m:ctrlPr>
                          <a:rPr lang="en-GB" sz="5500" i="1">
                            <a:latin typeface="Cambria Math" panose="02040503050406030204" pitchFamily="18" charset="0"/>
                          </a:rPr>
                        </m:ctrlPr>
                      </m:sSubPr>
                      <m:e>
                        <m:r>
                          <a:rPr lang="en-GB" sz="5500" i="1">
                            <a:latin typeface="Cambria Math" panose="02040503050406030204" pitchFamily="18" charset="0"/>
                          </a:rPr>
                          <m:t>𝑃</m:t>
                        </m:r>
                      </m:e>
                      <m:sub>
                        <m:r>
                          <a:rPr lang="en-GB" sz="5500" i="1">
                            <a:latin typeface="Cambria Math" panose="02040503050406030204" pitchFamily="18" charset="0"/>
                          </a:rPr>
                          <m:t>𝐷</m:t>
                        </m:r>
                        <m:r>
                          <a:rPr lang="en-GB" sz="5500" i="1">
                            <a:latin typeface="Cambria Math" panose="02040503050406030204" pitchFamily="18" charset="0"/>
                          </a:rPr>
                          <m:t>,</m:t>
                        </m:r>
                        <m:r>
                          <a:rPr lang="en-GB" sz="5500" i="1">
                            <a:latin typeface="Cambria Math" panose="02040503050406030204" pitchFamily="18" charset="0"/>
                          </a:rPr>
                          <m:t>𝑡</m:t>
                        </m:r>
                      </m:sub>
                    </m:sSub>
                    <m:r>
                      <a:rPr lang="en-GB" sz="5500" i="1">
                        <a:latin typeface="Cambria Math" panose="02040503050406030204" pitchFamily="18" charset="0"/>
                      </a:rPr>
                      <m:t>/</m:t>
                    </m:r>
                    <m:sSub>
                      <m:sSubPr>
                        <m:ctrlPr>
                          <a:rPr lang="en-GB" sz="5500" i="1">
                            <a:latin typeface="Cambria Math" panose="02040503050406030204" pitchFamily="18" charset="0"/>
                          </a:rPr>
                        </m:ctrlPr>
                      </m:sSubPr>
                      <m:e>
                        <m:r>
                          <a:rPr lang="en-GB" sz="5500" i="1">
                            <a:latin typeface="Cambria Math" panose="02040503050406030204" pitchFamily="18" charset="0"/>
                          </a:rPr>
                          <m:t>𝑃</m:t>
                        </m:r>
                      </m:e>
                      <m:sub>
                        <m:r>
                          <a:rPr lang="en-GB" sz="5500" i="1">
                            <a:latin typeface="Cambria Math" panose="02040503050406030204" pitchFamily="18" charset="0"/>
                          </a:rPr>
                          <m:t>𝑀</m:t>
                        </m:r>
                        <m:r>
                          <a:rPr lang="en-GB" sz="5500" i="1">
                            <a:latin typeface="Cambria Math" panose="02040503050406030204" pitchFamily="18" charset="0"/>
                          </a:rPr>
                          <m:t>,</m:t>
                        </m:r>
                        <m:r>
                          <a:rPr lang="en-GB" sz="5500" i="1">
                            <a:latin typeface="Cambria Math" panose="02040503050406030204" pitchFamily="18" charset="0"/>
                          </a:rPr>
                          <m:t>𝑡</m:t>
                        </m:r>
                      </m:sub>
                    </m:sSub>
                    <m:r>
                      <a:rPr lang="en-GB" sz="5500" i="1">
                        <a:latin typeface="Cambria Math" panose="02040503050406030204" pitchFamily="18" charset="0"/>
                      </a:rPr>
                      <m:t>)</m:t>
                    </m:r>
                  </m:oMath>
                </a14:m>
                <a:r>
                  <a:rPr lang="en-GB" sz="5500" dirty="0"/>
                  <a:t> successfully isolates </a:t>
                </a:r>
                <a:r>
                  <a:rPr lang="en-GB" sz="5500" i="1" dirty="0"/>
                  <a:t>σ</a:t>
                </a:r>
                <a:r>
                  <a:rPr lang="en-GB" sz="5500" dirty="0"/>
                  <a:t>  and does not suffer from bias. </a:t>
                </a:r>
              </a:p>
              <a:p>
                <a:pPr marL="0" indent="0" algn="just">
                  <a:buNone/>
                </a:pPr>
                <a:endParaRPr lang="en-GB" sz="5500" dirty="0"/>
              </a:p>
              <a:p>
                <a:pPr marL="0" indent="0" algn="just">
                  <a:buNone/>
                </a:pPr>
                <a:r>
                  <a:rPr lang="en-GB" sz="5500" dirty="0"/>
                  <a:t>OLS Model:</a:t>
                </a:r>
              </a:p>
              <a:p>
                <a:pPr marL="0" indent="0" algn="just">
                  <a:buNone/>
                </a:pPr>
                <a14:m>
                  <m:oMath xmlns:m="http://schemas.openxmlformats.org/officeDocument/2006/math">
                    <m:r>
                      <a:rPr lang="en-GB" sz="5500" i="1">
                        <a:latin typeface="Cambria Math" panose="02040503050406030204" pitchFamily="18" charset="0"/>
                      </a:rPr>
                      <m:t>𝑙𝑛</m:t>
                    </m:r>
                    <m:r>
                      <a:rPr lang="en-GB" sz="5500" i="1">
                        <a:latin typeface="Cambria Math" panose="02040503050406030204" pitchFamily="18" charset="0"/>
                      </a:rPr>
                      <m:t> (</m:t>
                    </m:r>
                    <m:sSub>
                      <m:sSubPr>
                        <m:ctrlPr>
                          <a:rPr lang="en-GB" sz="5500" i="1">
                            <a:latin typeface="Cambria Math" panose="02040503050406030204" pitchFamily="18" charset="0"/>
                          </a:rPr>
                        </m:ctrlPr>
                      </m:sSubPr>
                      <m:e>
                        <m:r>
                          <a:rPr lang="en-GB" sz="5500" i="1">
                            <a:latin typeface="Cambria Math" panose="02040503050406030204" pitchFamily="18" charset="0"/>
                          </a:rPr>
                          <m:t>𝑀</m:t>
                        </m:r>
                      </m:e>
                      <m:sub>
                        <m:r>
                          <a:rPr lang="en-GB" sz="5500" i="1">
                            <a:latin typeface="Cambria Math" panose="02040503050406030204" pitchFamily="18" charset="0"/>
                          </a:rPr>
                          <m:t>𝑡</m:t>
                        </m:r>
                      </m:sub>
                    </m:sSub>
                    <m:r>
                      <a:rPr lang="en-GB" sz="5500" i="1">
                        <a:latin typeface="Cambria Math" panose="02040503050406030204" pitchFamily="18" charset="0"/>
                      </a:rPr>
                      <m:t>/</m:t>
                    </m:r>
                    <m:sSub>
                      <m:sSubPr>
                        <m:ctrlPr>
                          <a:rPr lang="en-GB" sz="5500" i="1">
                            <a:latin typeface="Cambria Math" panose="02040503050406030204" pitchFamily="18" charset="0"/>
                          </a:rPr>
                        </m:ctrlPr>
                      </m:sSubPr>
                      <m:e>
                        <m:r>
                          <a:rPr lang="en-GB" sz="5500" i="1">
                            <a:latin typeface="Cambria Math" panose="02040503050406030204" pitchFamily="18" charset="0"/>
                          </a:rPr>
                          <m:t>𝐷</m:t>
                        </m:r>
                      </m:e>
                      <m:sub>
                        <m:r>
                          <a:rPr lang="en-GB" sz="5500" i="1">
                            <a:latin typeface="Cambria Math" panose="02040503050406030204" pitchFamily="18" charset="0"/>
                          </a:rPr>
                          <m:t>𝑡</m:t>
                        </m:r>
                      </m:sub>
                    </m:sSub>
                    <m:r>
                      <a:rPr lang="en-GB" sz="5500" i="1">
                        <a:latin typeface="Cambria Math" panose="02040503050406030204" pitchFamily="18" charset="0"/>
                      </a:rPr>
                      <m:t>)=</m:t>
                    </m:r>
                    <m:sSub>
                      <m:sSubPr>
                        <m:ctrlPr>
                          <a:rPr lang="en-GB" sz="5500" i="1">
                            <a:latin typeface="Cambria Math" panose="02040503050406030204" pitchFamily="18" charset="0"/>
                          </a:rPr>
                        </m:ctrlPr>
                      </m:sSubPr>
                      <m:e>
                        <m:r>
                          <a:rPr lang="en-GB" sz="5500" i="1">
                            <a:latin typeface="Cambria Math" panose="02040503050406030204" pitchFamily="18" charset="0"/>
                          </a:rPr>
                          <m:t>𝛼</m:t>
                        </m:r>
                      </m:e>
                      <m:sub>
                        <m:r>
                          <a:rPr lang="en-GB" sz="5500" i="1">
                            <a:latin typeface="Cambria Math" panose="02040503050406030204" pitchFamily="18" charset="0"/>
                          </a:rPr>
                          <m:t>0</m:t>
                        </m:r>
                      </m:sub>
                    </m:sSub>
                    <m:r>
                      <a:rPr lang="en-GB" sz="5500" i="1">
                        <a:latin typeface="Cambria Math" panose="02040503050406030204" pitchFamily="18" charset="0"/>
                      </a:rPr>
                      <m:t>+</m:t>
                    </m:r>
                    <m:sSub>
                      <m:sSubPr>
                        <m:ctrlPr>
                          <a:rPr lang="en-GB" sz="5500" i="1">
                            <a:latin typeface="Cambria Math" panose="02040503050406030204" pitchFamily="18" charset="0"/>
                          </a:rPr>
                        </m:ctrlPr>
                      </m:sSubPr>
                      <m:e>
                        <m:r>
                          <a:rPr lang="en-GB" sz="5500" i="1">
                            <a:latin typeface="Cambria Math" panose="02040503050406030204" pitchFamily="18" charset="0"/>
                          </a:rPr>
                          <m:t>𝛼</m:t>
                        </m:r>
                      </m:e>
                      <m:sub>
                        <m:r>
                          <a:rPr lang="en-GB" sz="5500" i="1">
                            <a:latin typeface="Cambria Math" panose="02040503050406030204" pitchFamily="18" charset="0"/>
                          </a:rPr>
                          <m:t>1</m:t>
                        </m:r>
                      </m:sub>
                    </m:sSub>
                    <m:r>
                      <a:rPr lang="en-GB" sz="5500" i="1">
                        <a:latin typeface="Cambria Math" panose="02040503050406030204" pitchFamily="18" charset="0"/>
                      </a:rPr>
                      <m:t>𝑙𝑛</m:t>
                    </m:r>
                    <m:r>
                      <a:rPr lang="en-GB" sz="5500" i="1">
                        <a:latin typeface="Cambria Math" panose="02040503050406030204" pitchFamily="18" charset="0"/>
                      </a:rPr>
                      <m:t> (</m:t>
                    </m:r>
                    <m:sSub>
                      <m:sSubPr>
                        <m:ctrlPr>
                          <a:rPr lang="en-GB" sz="5500" i="1">
                            <a:latin typeface="Cambria Math" panose="02040503050406030204" pitchFamily="18" charset="0"/>
                          </a:rPr>
                        </m:ctrlPr>
                      </m:sSubPr>
                      <m:e>
                        <m:r>
                          <a:rPr lang="en-GB" sz="5500" i="1">
                            <a:latin typeface="Cambria Math" panose="02040503050406030204" pitchFamily="18" charset="0"/>
                          </a:rPr>
                          <m:t>𝑃</m:t>
                        </m:r>
                      </m:e>
                      <m:sub>
                        <m:r>
                          <a:rPr lang="en-GB" sz="5500" i="1">
                            <a:latin typeface="Cambria Math" panose="02040503050406030204" pitchFamily="18" charset="0"/>
                          </a:rPr>
                          <m:t>𝐷</m:t>
                        </m:r>
                        <m:r>
                          <a:rPr lang="en-GB" sz="5500" i="1">
                            <a:latin typeface="Cambria Math" panose="02040503050406030204" pitchFamily="18" charset="0"/>
                          </a:rPr>
                          <m:t>,</m:t>
                        </m:r>
                        <m:r>
                          <a:rPr lang="en-GB" sz="5500" i="1">
                            <a:latin typeface="Cambria Math" panose="02040503050406030204" pitchFamily="18" charset="0"/>
                          </a:rPr>
                          <m:t>𝑡</m:t>
                        </m:r>
                      </m:sub>
                    </m:sSub>
                    <m:r>
                      <a:rPr lang="en-GB" sz="5500" i="1">
                        <a:latin typeface="Cambria Math" panose="02040503050406030204" pitchFamily="18" charset="0"/>
                      </a:rPr>
                      <m:t>/</m:t>
                    </m:r>
                    <m:sSub>
                      <m:sSubPr>
                        <m:ctrlPr>
                          <a:rPr lang="en-GB" sz="5500" i="1">
                            <a:latin typeface="Cambria Math" panose="02040503050406030204" pitchFamily="18" charset="0"/>
                          </a:rPr>
                        </m:ctrlPr>
                      </m:sSubPr>
                      <m:e>
                        <m:r>
                          <a:rPr lang="en-GB" sz="5500" i="1">
                            <a:latin typeface="Cambria Math" panose="02040503050406030204" pitchFamily="18" charset="0"/>
                          </a:rPr>
                          <m:t>𝑃</m:t>
                        </m:r>
                      </m:e>
                      <m:sub>
                        <m:r>
                          <a:rPr lang="en-GB" sz="5500" i="1">
                            <a:latin typeface="Cambria Math" panose="02040503050406030204" pitchFamily="18" charset="0"/>
                          </a:rPr>
                          <m:t>𝑀</m:t>
                        </m:r>
                        <m:r>
                          <a:rPr lang="en-GB" sz="5500" i="1">
                            <a:latin typeface="Cambria Math" panose="02040503050406030204" pitchFamily="18" charset="0"/>
                          </a:rPr>
                          <m:t>,</m:t>
                        </m:r>
                        <m:r>
                          <a:rPr lang="en-GB" sz="5500" i="1">
                            <a:latin typeface="Cambria Math" panose="02040503050406030204" pitchFamily="18" charset="0"/>
                          </a:rPr>
                          <m:t>𝑡</m:t>
                        </m:r>
                      </m:sub>
                    </m:sSub>
                    <m:r>
                      <a:rPr lang="en-GB" sz="5500" i="1">
                        <a:latin typeface="Cambria Math" panose="02040503050406030204" pitchFamily="18" charset="0"/>
                      </a:rPr>
                      <m:t>)+</m:t>
                    </m:r>
                    <m:sSub>
                      <m:sSubPr>
                        <m:ctrlPr>
                          <a:rPr lang="en-GB" sz="5500" b="1" i="1">
                            <a:latin typeface="Cambria Math" panose="02040503050406030204" pitchFamily="18" charset="0"/>
                          </a:rPr>
                        </m:ctrlPr>
                      </m:sSubPr>
                      <m:e>
                        <m:r>
                          <a:rPr lang="en-GB" sz="5500" b="1" i="1">
                            <a:latin typeface="Cambria Math" panose="02040503050406030204" pitchFamily="18" charset="0"/>
                          </a:rPr>
                          <m:t>𝜶</m:t>
                        </m:r>
                      </m:e>
                      <m:sub>
                        <m:r>
                          <a:rPr lang="en-GB" sz="5500" b="1" i="1">
                            <a:latin typeface="Cambria Math" panose="02040503050406030204" pitchFamily="18" charset="0"/>
                          </a:rPr>
                          <m:t>𝟐</m:t>
                        </m:r>
                      </m:sub>
                    </m:sSub>
                    <m:sSub>
                      <m:sSubPr>
                        <m:ctrlPr>
                          <a:rPr lang="en-GB" sz="5500" b="1" i="1">
                            <a:latin typeface="Cambria Math" panose="02040503050406030204" pitchFamily="18" charset="0"/>
                          </a:rPr>
                        </m:ctrlPr>
                      </m:sSubPr>
                      <m:e>
                        <m:r>
                          <a:rPr lang="en-GB" sz="5500" b="1" i="1">
                            <a:latin typeface="Cambria Math" panose="02040503050406030204" pitchFamily="18" charset="0"/>
                          </a:rPr>
                          <m:t>𝒁</m:t>
                        </m:r>
                      </m:e>
                      <m:sub>
                        <m:r>
                          <a:rPr lang="en-GB" sz="5500" b="1" i="1">
                            <a:latin typeface="Cambria Math" panose="02040503050406030204" pitchFamily="18" charset="0"/>
                          </a:rPr>
                          <m:t>𝒕</m:t>
                        </m:r>
                      </m:sub>
                    </m:sSub>
                    <m:r>
                      <a:rPr lang="en-GB" sz="5500" i="1">
                        <a:latin typeface="Cambria Math" panose="02040503050406030204" pitchFamily="18" charset="0"/>
                      </a:rPr>
                      <m:t>+</m:t>
                    </m:r>
                    <m:sSub>
                      <m:sSubPr>
                        <m:ctrlPr>
                          <a:rPr lang="en-GB" sz="5500" i="1">
                            <a:latin typeface="Cambria Math" panose="02040503050406030204" pitchFamily="18" charset="0"/>
                          </a:rPr>
                        </m:ctrlPr>
                      </m:sSubPr>
                      <m:e>
                        <m:r>
                          <a:rPr lang="en-GB" sz="5500" i="1">
                            <a:latin typeface="Cambria Math" panose="02040503050406030204" pitchFamily="18" charset="0"/>
                          </a:rPr>
                          <m:t>𝜇</m:t>
                        </m:r>
                      </m:e>
                      <m:sub>
                        <m:r>
                          <a:rPr lang="en-GB" sz="5500" i="1">
                            <a:latin typeface="Cambria Math" panose="02040503050406030204" pitchFamily="18" charset="0"/>
                          </a:rPr>
                          <m:t>𝑡</m:t>
                        </m:r>
                      </m:sub>
                    </m:sSub>
                  </m:oMath>
                </a14:m>
                <a:r>
                  <a:rPr lang="en-GB" sz="5500" dirty="0"/>
                  <a:t>                                          (5)           </a:t>
                </a:r>
              </a:p>
              <a:p>
                <a:pPr marL="0" indent="0" algn="just">
                  <a:buNone/>
                </a:pPr>
                <a:r>
                  <a:rPr lang="en-GB" sz="5500" dirty="0"/>
                  <a:t> </a:t>
                </a:r>
              </a:p>
              <a:p>
                <a:pPr marL="0" indent="0" algn="just">
                  <a:buNone/>
                </a:pPr>
                <a:r>
                  <a:rPr lang="en-GB" sz="5500" dirty="0"/>
                  <a:t>To address the potentially seasonal nature of trade when using monthly data, a set of monthly dummy variables,  </a:t>
                </a:r>
                <a14:m>
                  <m:oMath xmlns:m="http://schemas.openxmlformats.org/officeDocument/2006/math">
                    <m:sSub>
                      <m:sSubPr>
                        <m:ctrlPr>
                          <a:rPr lang="en-GB" sz="5500" b="1" i="1">
                            <a:latin typeface="Cambria Math" panose="02040503050406030204" pitchFamily="18" charset="0"/>
                          </a:rPr>
                        </m:ctrlPr>
                      </m:sSubPr>
                      <m:e>
                        <m:r>
                          <a:rPr lang="en-GB" sz="5500" b="1" i="1">
                            <a:latin typeface="Cambria Math" panose="02040503050406030204" pitchFamily="18" charset="0"/>
                          </a:rPr>
                          <m:t>𝒁</m:t>
                        </m:r>
                      </m:e>
                      <m:sub>
                        <m:r>
                          <a:rPr lang="en-GB" sz="5500" b="1" i="1">
                            <a:latin typeface="Cambria Math" panose="02040503050406030204" pitchFamily="18" charset="0"/>
                          </a:rPr>
                          <m:t>𝒕</m:t>
                        </m:r>
                      </m:sub>
                    </m:sSub>
                  </m:oMath>
                </a14:m>
                <a:r>
                  <a:rPr lang="en-GB" sz="5500" dirty="0"/>
                  <a:t>, is included in the estimation specification. </a:t>
                </a:r>
              </a:p>
              <a:p>
                <a:pPr marL="0" indent="0" algn="just">
                  <a:buNone/>
                </a:pPr>
                <a:r>
                  <a:rPr lang="en-GB" sz="5500" dirty="0"/>
                  <a:t>As per Kapuscinski &amp; Warr (1999) and </a:t>
                </a:r>
                <a:r>
                  <a:rPr lang="en-GB" sz="5500" dirty="0" err="1"/>
                  <a:t>Gallaway</a:t>
                </a:r>
                <a:r>
                  <a:rPr lang="en-GB" sz="5500" dirty="0"/>
                  <a:t>, McDaniel &amp; Rivera (2003), the static nature of equation (6) means that it may not yield optimal estimates of the elasticity. </a:t>
                </a:r>
              </a:p>
              <a:p>
                <a:pPr marL="0" indent="0" algn="just">
                  <a:buNone/>
                </a:pPr>
                <a:r>
                  <a:rPr lang="en-GB" sz="5500" dirty="0"/>
                  <a:t>By excluding dynamics, the OLS model can’t capture the dynamic relationships between imports, domestic production and price that may result if the quantity response to price changes is not completed in the timeframe of the single observation. </a:t>
                </a:r>
              </a:p>
              <a:p>
                <a:pPr marL="0" indent="0" algn="just">
                  <a:buNone/>
                </a:pPr>
                <a:r>
                  <a:rPr lang="en-GB" sz="5500" dirty="0"/>
                  <a:t>This implies that it is therefore important to include variables describing the dynamics of the adjustment period to avoid biased and inconsistent estimates of elasticities. </a:t>
                </a:r>
              </a:p>
            </p:txBody>
          </p:sp>
        </mc:Choice>
        <mc:Fallback xmlns="">
          <p:sp>
            <p:nvSpPr>
              <p:cNvPr id="3" name="Content Placeholder 2">
                <a:extLst>
                  <a:ext uri="{FF2B5EF4-FFF2-40B4-BE49-F238E27FC236}">
                    <a16:creationId xmlns:a16="http://schemas.microsoft.com/office/drawing/2014/main" id="{93A36A6B-FC65-4E9A-B3F0-BA96FBCCA4F4}"/>
                  </a:ext>
                </a:extLst>
              </p:cNvPr>
              <p:cNvSpPr>
                <a:spLocks noGrp="1" noRot="1" noChangeAspect="1" noMove="1" noResize="1" noEditPoints="1" noAdjustHandles="1" noChangeArrowheads="1" noChangeShapeType="1" noTextEdit="1"/>
              </p:cNvSpPr>
              <p:nvPr>
                <p:ph idx="1"/>
              </p:nvPr>
            </p:nvSpPr>
            <p:spPr>
              <a:xfrm>
                <a:off x="391887" y="1175657"/>
                <a:ext cx="11434352" cy="5277393"/>
              </a:xfrm>
              <a:blipFill>
                <a:blip r:embed="rId2"/>
                <a:stretch>
                  <a:fillRect l="-693" t="-2425" r="-693" b="-1963"/>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CA499981-A98E-44DB-865E-62755EB189BA}"/>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F2C63738-0B90-4DF9-A5F9-9E1B51820A8A}"/>
              </a:ext>
            </a:extLst>
          </p:cNvPr>
          <p:cNvSpPr>
            <a:spLocks noGrp="1"/>
          </p:cNvSpPr>
          <p:nvPr>
            <p:ph type="sldNum" sz="quarter" idx="12"/>
          </p:nvPr>
        </p:nvSpPr>
        <p:spPr/>
        <p:txBody>
          <a:bodyPr/>
          <a:lstStyle/>
          <a:p>
            <a:fld id="{9F074633-A331-4944-AC41-93A446A51C98}" type="slidenum">
              <a:rPr lang="en-GB" smtClean="0"/>
              <a:t>10</a:t>
            </a:fld>
            <a:endParaRPr lang="en-GB"/>
          </a:p>
        </p:txBody>
      </p:sp>
    </p:spTree>
    <p:extLst>
      <p:ext uri="{BB962C8B-B14F-4D97-AF65-F5344CB8AC3E}">
        <p14:creationId xmlns:p14="http://schemas.microsoft.com/office/powerpoint/2010/main" val="1461897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ED404-FCE3-4D14-917A-A8536DC8DBE6}"/>
              </a:ext>
            </a:extLst>
          </p:cNvPr>
          <p:cNvSpPr>
            <a:spLocks noGrp="1"/>
          </p:cNvSpPr>
          <p:nvPr>
            <p:ph type="title"/>
          </p:nvPr>
        </p:nvSpPr>
        <p:spPr>
          <a:xfrm>
            <a:off x="838200" y="365125"/>
            <a:ext cx="10515600" cy="610235"/>
          </a:xfrm>
        </p:spPr>
        <p:txBody>
          <a:bodyPr>
            <a:normAutofit fontScale="90000"/>
          </a:bodyPr>
          <a:lstStyle/>
          <a:p>
            <a:r>
              <a:rPr lang="en-GB" b="1" dirty="0"/>
              <a:t>Estimation procedure (Cont’d) - PAM</a:t>
            </a: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A36A6B-FC65-4E9A-B3F0-BA96FBCCA4F4}"/>
                  </a:ext>
                </a:extLst>
              </p:cNvPr>
              <p:cNvSpPr>
                <a:spLocks noGrp="1"/>
              </p:cNvSpPr>
              <p:nvPr>
                <p:ph idx="1"/>
              </p:nvPr>
            </p:nvSpPr>
            <p:spPr>
              <a:xfrm>
                <a:off x="838199" y="1114698"/>
                <a:ext cx="10796451" cy="5378178"/>
              </a:xfrm>
            </p:spPr>
            <p:txBody>
              <a:bodyPr>
                <a:normAutofit fontScale="92500" lnSpcReduction="10000"/>
              </a:bodyPr>
              <a:lstStyle/>
              <a:p>
                <a:pPr marL="0" indent="0">
                  <a:buNone/>
                </a:pPr>
                <a:endParaRPr lang="en-GB" dirty="0"/>
              </a:p>
              <a:p>
                <a:pPr marL="0" indent="0">
                  <a:buNone/>
                </a:pPr>
                <a:r>
                  <a:rPr lang="en-GB" dirty="0"/>
                  <a:t>PAM allows to overcome the problem of incomplete adjustments in the markets relies on estimating </a:t>
                </a:r>
              </a:p>
              <a:p>
                <a:pPr marL="0" indent="0">
                  <a:buNone/>
                </a:pPr>
                <a:r>
                  <a:rPr lang="en-GB" dirty="0"/>
                  <a:t> </a:t>
                </a:r>
              </a:p>
              <a:p>
                <a:pPr marL="0" indent="0">
                  <a:buNone/>
                </a:pPr>
                <a14:m>
                  <m:oMath xmlns:m="http://schemas.openxmlformats.org/officeDocument/2006/math">
                    <m:r>
                      <a:rPr lang="en-GB" i="1">
                        <a:latin typeface="Cambria Math" panose="02040503050406030204" pitchFamily="18" charset="0"/>
                      </a:rPr>
                      <m:t>𝑙𝑛</m:t>
                    </m:r>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𝑀</m:t>
                        </m:r>
                      </m:e>
                      <m:sub>
                        <m:r>
                          <a:rPr lang="en-GB" i="1">
                            <a:latin typeface="Cambria Math" panose="02040503050406030204" pitchFamily="18" charset="0"/>
                          </a:rPr>
                          <m:t>𝑡</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i="1">
                            <a:latin typeface="Cambria Math" panose="02040503050406030204" pitchFamily="18" charset="0"/>
                          </a:rPr>
                          <m:t>𝑡</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𝛼</m:t>
                        </m:r>
                      </m:e>
                      <m:sub>
                        <m:r>
                          <a:rPr lang="en-GB" i="1">
                            <a:latin typeface="Cambria Math" panose="02040503050406030204" pitchFamily="18" charset="0"/>
                          </a:rPr>
                          <m:t>0</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𝛼</m:t>
                        </m:r>
                      </m:e>
                      <m:sub>
                        <m:r>
                          <a:rPr lang="en-GB" i="1">
                            <a:latin typeface="Cambria Math" panose="02040503050406030204" pitchFamily="18" charset="0"/>
                          </a:rPr>
                          <m:t>1</m:t>
                        </m:r>
                      </m:sub>
                    </m:sSub>
                    <m:r>
                      <a:rPr lang="en-GB" i="1">
                        <a:latin typeface="Cambria Math" panose="02040503050406030204" pitchFamily="18" charset="0"/>
                      </a:rPr>
                      <m:t>𝑙𝑛</m:t>
                    </m:r>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𝑃</m:t>
                        </m:r>
                      </m:e>
                      <m:sub>
                        <m:r>
                          <a:rPr lang="en-GB" i="1">
                            <a:latin typeface="Cambria Math" panose="02040503050406030204" pitchFamily="18" charset="0"/>
                          </a:rPr>
                          <m:t>𝐷</m:t>
                        </m:r>
                        <m:r>
                          <a:rPr lang="en-GB" i="1">
                            <a:latin typeface="Cambria Math" panose="02040503050406030204" pitchFamily="18" charset="0"/>
                          </a:rPr>
                          <m:t>,</m:t>
                        </m:r>
                        <m:r>
                          <a:rPr lang="en-GB" i="1">
                            <a:latin typeface="Cambria Math" panose="02040503050406030204" pitchFamily="18" charset="0"/>
                          </a:rPr>
                          <m:t>𝑡</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𝑃</m:t>
                        </m:r>
                      </m:e>
                      <m:sub>
                        <m:r>
                          <a:rPr lang="en-GB" i="1">
                            <a:latin typeface="Cambria Math" panose="02040503050406030204" pitchFamily="18" charset="0"/>
                          </a:rPr>
                          <m:t>𝑀</m:t>
                        </m:r>
                        <m:r>
                          <a:rPr lang="en-GB" i="1">
                            <a:latin typeface="Cambria Math" panose="02040503050406030204" pitchFamily="18" charset="0"/>
                          </a:rPr>
                          <m:t>,</m:t>
                        </m:r>
                        <m:r>
                          <a:rPr lang="en-GB" i="1">
                            <a:latin typeface="Cambria Math" panose="02040503050406030204" pitchFamily="18" charset="0"/>
                          </a:rPr>
                          <m:t>𝑡</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𝛼</m:t>
                        </m:r>
                      </m:e>
                      <m:sub>
                        <m:r>
                          <a:rPr lang="en-GB" i="1">
                            <a:latin typeface="Cambria Math" panose="02040503050406030204" pitchFamily="18" charset="0"/>
                          </a:rPr>
                          <m:t>2</m:t>
                        </m:r>
                      </m:sub>
                    </m:sSub>
                    <m:r>
                      <a:rPr lang="en-GB" i="1">
                        <a:latin typeface="Cambria Math" panose="02040503050406030204" pitchFamily="18" charset="0"/>
                      </a:rPr>
                      <m:t>𝑙𝑛</m:t>
                    </m:r>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𝑀</m:t>
                        </m:r>
                      </m:e>
                      <m:sub>
                        <m:r>
                          <a:rPr lang="en-GB" i="1">
                            <a:latin typeface="Cambria Math" panose="02040503050406030204" pitchFamily="18" charset="0"/>
                          </a:rPr>
                          <m:t>𝑡</m:t>
                        </m:r>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i="1">
                            <a:latin typeface="Cambria Math" panose="02040503050406030204" pitchFamily="18" charset="0"/>
                          </a:rPr>
                          <m:t>𝑡</m:t>
                        </m:r>
                        <m:r>
                          <a:rPr lang="en-GB" i="1">
                            <a:latin typeface="Cambria Math" panose="02040503050406030204" pitchFamily="18" charset="0"/>
                          </a:rPr>
                          <m:t>−1</m:t>
                        </m:r>
                      </m:sub>
                    </m:sSub>
                    <m:r>
                      <a:rPr lang="en-GB" i="1">
                        <a:latin typeface="Cambria Math" panose="02040503050406030204" pitchFamily="18" charset="0"/>
                      </a:rPr>
                      <m:t>)+</m:t>
                    </m:r>
                    <m:sSub>
                      <m:sSubPr>
                        <m:ctrlPr>
                          <a:rPr lang="en-GB" b="1" i="1">
                            <a:latin typeface="Cambria Math" panose="02040503050406030204" pitchFamily="18" charset="0"/>
                          </a:rPr>
                        </m:ctrlPr>
                      </m:sSubPr>
                      <m:e>
                        <m:r>
                          <a:rPr lang="en-GB" b="1" i="1">
                            <a:latin typeface="Cambria Math" panose="02040503050406030204" pitchFamily="18" charset="0"/>
                          </a:rPr>
                          <m:t>𝜶</m:t>
                        </m:r>
                      </m:e>
                      <m:sub>
                        <m:r>
                          <a:rPr lang="en-GB" b="1" i="1">
                            <a:latin typeface="Cambria Math" panose="02040503050406030204" pitchFamily="18" charset="0"/>
                          </a:rPr>
                          <m:t>𝟑</m:t>
                        </m:r>
                      </m:sub>
                    </m:sSub>
                    <m:sSub>
                      <m:sSubPr>
                        <m:ctrlPr>
                          <a:rPr lang="en-GB" b="1" i="1">
                            <a:latin typeface="Cambria Math" panose="02040503050406030204" pitchFamily="18" charset="0"/>
                          </a:rPr>
                        </m:ctrlPr>
                      </m:sSubPr>
                      <m:e>
                        <m:r>
                          <a:rPr lang="en-GB" b="1" i="1">
                            <a:latin typeface="Cambria Math" panose="02040503050406030204" pitchFamily="18" charset="0"/>
                          </a:rPr>
                          <m:t>𝒁</m:t>
                        </m:r>
                      </m:e>
                      <m:sub>
                        <m:r>
                          <a:rPr lang="en-GB" b="1" i="1">
                            <a:latin typeface="Cambria Math" panose="02040503050406030204" pitchFamily="18" charset="0"/>
                          </a:rPr>
                          <m:t>𝒕</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𝜇</m:t>
                        </m:r>
                      </m:e>
                      <m:sub>
                        <m:r>
                          <a:rPr lang="en-GB" i="1">
                            <a:latin typeface="Cambria Math" panose="02040503050406030204" pitchFamily="18" charset="0"/>
                          </a:rPr>
                          <m:t>𝑡</m:t>
                        </m:r>
                      </m:sub>
                    </m:sSub>
                  </m:oMath>
                </a14:m>
                <a:r>
                  <a:rPr lang="en-GB" dirty="0"/>
                  <a:t> (6)       </a:t>
                </a:r>
              </a:p>
              <a:p>
                <a:pPr marL="0" indent="0">
                  <a:buNone/>
                </a:pPr>
                <a:r>
                  <a:rPr lang="en-GB" dirty="0"/>
                  <a:t> </a:t>
                </a:r>
              </a:p>
              <a:p>
                <a:pPr marL="0" indent="0">
                  <a:buNone/>
                </a:pPr>
                <a:r>
                  <a:rPr lang="en-GB" dirty="0"/>
                  <a:t>Estimated short run value of elasticity is given by the estimate of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𝛼</m:t>
                        </m:r>
                      </m:e>
                      <m:sub>
                        <m:r>
                          <a:rPr lang="en-GB" i="1">
                            <a:latin typeface="Cambria Math" panose="02040503050406030204" pitchFamily="18" charset="0"/>
                          </a:rPr>
                          <m:t>1</m:t>
                        </m:r>
                      </m:sub>
                    </m:sSub>
                  </m:oMath>
                </a14:m>
                <a:r>
                  <a:rPr lang="en-GB" dirty="0"/>
                  <a:t>.</a:t>
                </a:r>
              </a:p>
              <a:p>
                <a:pPr marL="0" indent="0">
                  <a:buNone/>
                </a:pPr>
                <a:r>
                  <a:rPr lang="en-GB" dirty="0"/>
                  <a:t>Long run estimates can be estimated as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𝛼</m:t>
                        </m:r>
                      </m:e>
                      <m:sub>
                        <m:r>
                          <a:rPr lang="en-GB" i="1">
                            <a:latin typeface="Cambria Math" panose="02040503050406030204" pitchFamily="18" charset="0"/>
                          </a:rPr>
                          <m:t>1</m:t>
                        </m:r>
                      </m:sub>
                    </m:sSub>
                  </m:oMath>
                </a14:m>
                <a:r>
                  <a:rPr lang="en-GB" dirty="0"/>
                  <a:t>/(1</a:t>
                </a:r>
                <a:r>
                  <a:rPr lang="en-GB" i="1" dirty="0"/>
                  <a:t>-</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𝛼</m:t>
                        </m:r>
                      </m:e>
                      <m:sub>
                        <m:r>
                          <a:rPr lang="en-GB" i="1">
                            <a:latin typeface="Cambria Math" panose="02040503050406030204" pitchFamily="18" charset="0"/>
                          </a:rPr>
                          <m:t>2</m:t>
                        </m:r>
                      </m:sub>
                    </m:sSub>
                  </m:oMath>
                </a14:m>
                <a:r>
                  <a:rPr lang="en-GB" dirty="0"/>
                  <a:t>). </a:t>
                </a:r>
              </a:p>
              <a:p>
                <a:pPr marL="0" indent="0">
                  <a:buNone/>
                </a:pPr>
                <a:endParaRPr lang="en-GB" dirty="0"/>
              </a:p>
              <a:p>
                <a:pPr marL="0" indent="0">
                  <a:buNone/>
                </a:pPr>
                <a:r>
                  <a:rPr lang="en-GB" dirty="0"/>
                  <a:t>Such a specification can be derived from the assumption that the dependent variable takes adjusts towards its series mean at a constant proportion of the present period deviation from the mean.</a:t>
                </a:r>
              </a:p>
              <a:p>
                <a:pPr marL="0" indent="0">
                  <a:buNone/>
                </a:pPr>
                <a:r>
                  <a:rPr lang="en-GB" dirty="0"/>
                  <a:t> </a:t>
                </a:r>
              </a:p>
              <a:p>
                <a:endParaRPr lang="en-GB" dirty="0"/>
              </a:p>
            </p:txBody>
          </p:sp>
        </mc:Choice>
        <mc:Fallback xmlns="">
          <p:sp>
            <p:nvSpPr>
              <p:cNvPr id="3" name="Content Placeholder 2">
                <a:extLst>
                  <a:ext uri="{FF2B5EF4-FFF2-40B4-BE49-F238E27FC236}">
                    <a16:creationId xmlns:a16="http://schemas.microsoft.com/office/drawing/2014/main" id="{93A36A6B-FC65-4E9A-B3F0-BA96FBCCA4F4}"/>
                  </a:ext>
                </a:extLst>
              </p:cNvPr>
              <p:cNvSpPr>
                <a:spLocks noGrp="1" noRot="1" noChangeAspect="1" noMove="1" noResize="1" noEditPoints="1" noAdjustHandles="1" noChangeArrowheads="1" noChangeShapeType="1" noTextEdit="1"/>
              </p:cNvSpPr>
              <p:nvPr>
                <p:ph idx="1"/>
              </p:nvPr>
            </p:nvSpPr>
            <p:spPr>
              <a:xfrm>
                <a:off x="838199" y="1114698"/>
                <a:ext cx="10796451" cy="5378178"/>
              </a:xfrm>
              <a:blipFill>
                <a:blip r:embed="rId2"/>
                <a:stretch>
                  <a:fillRect l="-959" r="-959"/>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B43A949D-35D4-4CAC-964F-C8381298A1CD}"/>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A14D99F4-9210-4C6A-B800-A754B2E7376E}"/>
              </a:ext>
            </a:extLst>
          </p:cNvPr>
          <p:cNvSpPr>
            <a:spLocks noGrp="1"/>
          </p:cNvSpPr>
          <p:nvPr>
            <p:ph type="sldNum" sz="quarter" idx="12"/>
          </p:nvPr>
        </p:nvSpPr>
        <p:spPr/>
        <p:txBody>
          <a:bodyPr/>
          <a:lstStyle/>
          <a:p>
            <a:fld id="{9F074633-A331-4944-AC41-93A446A51C98}" type="slidenum">
              <a:rPr lang="en-GB" smtClean="0"/>
              <a:t>11</a:t>
            </a:fld>
            <a:endParaRPr lang="en-GB"/>
          </a:p>
        </p:txBody>
      </p:sp>
    </p:spTree>
    <p:extLst>
      <p:ext uri="{BB962C8B-B14F-4D97-AF65-F5344CB8AC3E}">
        <p14:creationId xmlns:p14="http://schemas.microsoft.com/office/powerpoint/2010/main" val="2442672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ED404-FCE3-4D14-917A-A8536DC8DBE6}"/>
              </a:ext>
            </a:extLst>
          </p:cNvPr>
          <p:cNvSpPr>
            <a:spLocks noGrp="1"/>
          </p:cNvSpPr>
          <p:nvPr>
            <p:ph type="title"/>
          </p:nvPr>
        </p:nvSpPr>
        <p:spPr>
          <a:xfrm>
            <a:off x="627017" y="365126"/>
            <a:ext cx="11059885" cy="775698"/>
          </a:xfrm>
        </p:spPr>
        <p:txBody>
          <a:bodyPr>
            <a:normAutofit/>
          </a:bodyPr>
          <a:lstStyle/>
          <a:p>
            <a:r>
              <a:rPr lang="en-GB" b="1" dirty="0"/>
              <a:t>Estimation procedure (Cont’d) – ECM</a:t>
            </a: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A36A6B-FC65-4E9A-B3F0-BA96FBCCA4F4}"/>
                  </a:ext>
                </a:extLst>
              </p:cNvPr>
              <p:cNvSpPr>
                <a:spLocks noGrp="1"/>
              </p:cNvSpPr>
              <p:nvPr>
                <p:ph idx="1"/>
              </p:nvPr>
            </p:nvSpPr>
            <p:spPr>
              <a:xfrm>
                <a:off x="548641" y="1227909"/>
                <a:ext cx="11059885" cy="5264965"/>
              </a:xfrm>
            </p:spPr>
            <p:txBody>
              <a:bodyPr>
                <a:normAutofit fontScale="25000" lnSpcReduction="20000"/>
              </a:bodyPr>
              <a:lstStyle/>
              <a:p>
                <a:pPr marL="0" indent="0">
                  <a:buNone/>
                </a:pPr>
                <a:r>
                  <a:rPr lang="en-GB" dirty="0"/>
                  <a:t> </a:t>
                </a:r>
              </a:p>
              <a:p>
                <a:pPr marL="0" indent="0" algn="just">
                  <a:buNone/>
                </a:pPr>
                <a:r>
                  <a:rPr lang="en-GB" sz="9600" dirty="0"/>
                  <a:t>As per Engle &amp; Granger (1987), if two data series are cointegrated, the can be an ECM representation of the variables.</a:t>
                </a:r>
              </a:p>
              <a:p>
                <a:pPr marL="0" indent="0" algn="just">
                  <a:buNone/>
                </a:pPr>
                <a:r>
                  <a:rPr lang="en-GB" sz="9600" dirty="0"/>
                  <a:t>As an alternative method of overcoming the shortcomings of model (6), we take the ECM form:</a:t>
                </a:r>
              </a:p>
              <a:p>
                <a:pPr marL="0" indent="0" algn="just">
                  <a:buNone/>
                </a:pPr>
                <a:r>
                  <a:rPr lang="en-GB" sz="9600" dirty="0"/>
                  <a:t> </a:t>
                </a:r>
              </a:p>
              <a:p>
                <a:pPr marL="0" indent="0" algn="just">
                  <a:buNone/>
                </a:pPr>
                <a14:m>
                  <m:oMath xmlns:m="http://schemas.openxmlformats.org/officeDocument/2006/math">
                    <m:r>
                      <a:rPr lang="en-GB" sz="9600" i="1">
                        <a:latin typeface="Cambria Math" panose="02040503050406030204" pitchFamily="18" charset="0"/>
                      </a:rPr>
                      <m:t>∆</m:t>
                    </m:r>
                    <m:r>
                      <a:rPr lang="en-GB" sz="9600" i="1">
                        <a:latin typeface="Cambria Math" panose="02040503050406030204" pitchFamily="18" charset="0"/>
                      </a:rPr>
                      <m:t>𝑙𝑛</m:t>
                    </m:r>
                    <m:r>
                      <a:rPr lang="en-GB" sz="9600" i="1">
                        <a:latin typeface="Cambria Math" panose="02040503050406030204" pitchFamily="18" charset="0"/>
                      </a:rPr>
                      <m:t> </m:t>
                    </m:r>
                    <m:d>
                      <m:dPr>
                        <m:ctrlPr>
                          <a:rPr lang="en-GB" sz="9600" i="1">
                            <a:latin typeface="Cambria Math" panose="02040503050406030204" pitchFamily="18" charset="0"/>
                          </a:rPr>
                        </m:ctrlPr>
                      </m:dPr>
                      <m:e>
                        <m:f>
                          <m:fPr>
                            <m:ctrlPr>
                              <a:rPr lang="en-GB" sz="9600" i="1">
                                <a:latin typeface="Cambria Math" panose="02040503050406030204" pitchFamily="18" charset="0"/>
                              </a:rPr>
                            </m:ctrlPr>
                          </m:fPr>
                          <m:num>
                            <m:sSub>
                              <m:sSubPr>
                                <m:ctrlPr>
                                  <a:rPr lang="en-GB" sz="9600" i="1">
                                    <a:latin typeface="Cambria Math" panose="02040503050406030204" pitchFamily="18" charset="0"/>
                                  </a:rPr>
                                </m:ctrlPr>
                              </m:sSubPr>
                              <m:e>
                                <m:r>
                                  <a:rPr lang="en-GB" sz="9600" i="1">
                                    <a:latin typeface="Cambria Math" panose="02040503050406030204" pitchFamily="18" charset="0"/>
                                  </a:rPr>
                                  <m:t>𝑀</m:t>
                                </m:r>
                              </m:e>
                              <m:sub>
                                <m:r>
                                  <a:rPr lang="en-GB" sz="9600" i="1">
                                    <a:latin typeface="Cambria Math" panose="02040503050406030204" pitchFamily="18" charset="0"/>
                                  </a:rPr>
                                  <m:t>𝑡</m:t>
                                </m:r>
                              </m:sub>
                            </m:sSub>
                          </m:num>
                          <m:den>
                            <m:sSub>
                              <m:sSubPr>
                                <m:ctrlPr>
                                  <a:rPr lang="en-GB" sz="9600" i="1">
                                    <a:latin typeface="Cambria Math" panose="02040503050406030204" pitchFamily="18" charset="0"/>
                                  </a:rPr>
                                </m:ctrlPr>
                              </m:sSubPr>
                              <m:e>
                                <m:r>
                                  <a:rPr lang="en-GB" sz="9600" i="1">
                                    <a:latin typeface="Cambria Math" panose="02040503050406030204" pitchFamily="18" charset="0"/>
                                  </a:rPr>
                                  <m:t>𝐷</m:t>
                                </m:r>
                              </m:e>
                              <m:sub>
                                <m:r>
                                  <a:rPr lang="en-GB" sz="9600" i="1">
                                    <a:latin typeface="Cambria Math" panose="02040503050406030204" pitchFamily="18" charset="0"/>
                                  </a:rPr>
                                  <m:t>𝑡</m:t>
                                </m:r>
                              </m:sub>
                            </m:sSub>
                          </m:den>
                        </m:f>
                      </m:e>
                    </m:d>
                    <m:r>
                      <a:rPr lang="en-GB" sz="9600" i="1">
                        <a:latin typeface="Cambria Math" panose="02040503050406030204" pitchFamily="18" charset="0"/>
                      </a:rPr>
                      <m:t>=</m:t>
                    </m:r>
                    <m:sSub>
                      <m:sSubPr>
                        <m:ctrlPr>
                          <a:rPr lang="en-GB" sz="9600" i="1">
                            <a:latin typeface="Cambria Math" panose="02040503050406030204" pitchFamily="18" charset="0"/>
                          </a:rPr>
                        </m:ctrlPr>
                      </m:sSubPr>
                      <m:e>
                        <m:r>
                          <a:rPr lang="en-GB" sz="9600" i="1">
                            <a:latin typeface="Cambria Math" panose="02040503050406030204" pitchFamily="18" charset="0"/>
                          </a:rPr>
                          <m:t>𝛼</m:t>
                        </m:r>
                      </m:e>
                      <m:sub>
                        <m:r>
                          <a:rPr lang="en-GB" sz="9600" i="1">
                            <a:latin typeface="Cambria Math" panose="02040503050406030204" pitchFamily="18" charset="0"/>
                          </a:rPr>
                          <m:t>0</m:t>
                        </m:r>
                      </m:sub>
                    </m:sSub>
                    <m:r>
                      <a:rPr lang="en-GB" sz="9600" i="1">
                        <a:latin typeface="Cambria Math" panose="02040503050406030204" pitchFamily="18" charset="0"/>
                      </a:rPr>
                      <m:t>+</m:t>
                    </m:r>
                    <m:sSub>
                      <m:sSubPr>
                        <m:ctrlPr>
                          <a:rPr lang="en-GB" sz="9600" i="1">
                            <a:latin typeface="Cambria Math" panose="02040503050406030204" pitchFamily="18" charset="0"/>
                          </a:rPr>
                        </m:ctrlPr>
                      </m:sSubPr>
                      <m:e>
                        <m:r>
                          <a:rPr lang="en-GB" sz="9600" i="1">
                            <a:latin typeface="Cambria Math" panose="02040503050406030204" pitchFamily="18" charset="0"/>
                          </a:rPr>
                          <m:t>𝛼</m:t>
                        </m:r>
                      </m:e>
                      <m:sub>
                        <m:r>
                          <a:rPr lang="en-GB" sz="9600" i="1">
                            <a:latin typeface="Cambria Math" panose="02040503050406030204" pitchFamily="18" charset="0"/>
                          </a:rPr>
                          <m:t>1</m:t>
                        </m:r>
                      </m:sub>
                    </m:sSub>
                    <m:r>
                      <a:rPr lang="en-GB" sz="9600" i="1">
                        <a:latin typeface="Cambria Math" panose="02040503050406030204" pitchFamily="18" charset="0"/>
                      </a:rPr>
                      <m:t>∆</m:t>
                    </m:r>
                    <m:r>
                      <a:rPr lang="en-GB" sz="9600" i="1">
                        <a:latin typeface="Cambria Math" panose="02040503050406030204" pitchFamily="18" charset="0"/>
                      </a:rPr>
                      <m:t>𝑙𝑛</m:t>
                    </m:r>
                    <m:r>
                      <a:rPr lang="en-GB" sz="9600" i="1">
                        <a:latin typeface="Cambria Math" panose="02040503050406030204" pitchFamily="18" charset="0"/>
                      </a:rPr>
                      <m:t> </m:t>
                    </m:r>
                    <m:d>
                      <m:dPr>
                        <m:ctrlPr>
                          <a:rPr lang="en-GB" sz="9600" i="1">
                            <a:latin typeface="Cambria Math" panose="02040503050406030204" pitchFamily="18" charset="0"/>
                          </a:rPr>
                        </m:ctrlPr>
                      </m:dPr>
                      <m:e>
                        <m:f>
                          <m:fPr>
                            <m:ctrlPr>
                              <a:rPr lang="en-GB" sz="9600" i="1">
                                <a:latin typeface="Cambria Math" panose="02040503050406030204" pitchFamily="18" charset="0"/>
                              </a:rPr>
                            </m:ctrlPr>
                          </m:fPr>
                          <m:num>
                            <m:sSub>
                              <m:sSubPr>
                                <m:ctrlPr>
                                  <a:rPr lang="en-GB" sz="9600" i="1">
                                    <a:latin typeface="Cambria Math" panose="02040503050406030204" pitchFamily="18" charset="0"/>
                                  </a:rPr>
                                </m:ctrlPr>
                              </m:sSubPr>
                              <m:e>
                                <m:r>
                                  <a:rPr lang="en-GB" sz="9600" i="1">
                                    <a:latin typeface="Cambria Math" panose="02040503050406030204" pitchFamily="18" charset="0"/>
                                  </a:rPr>
                                  <m:t>𝑃</m:t>
                                </m:r>
                              </m:e>
                              <m:sub>
                                <m:r>
                                  <a:rPr lang="en-GB" sz="9600" i="1">
                                    <a:latin typeface="Cambria Math" panose="02040503050406030204" pitchFamily="18" charset="0"/>
                                  </a:rPr>
                                  <m:t>𝐷</m:t>
                                </m:r>
                                <m:r>
                                  <a:rPr lang="en-GB" sz="9600" i="1">
                                    <a:latin typeface="Cambria Math" panose="02040503050406030204" pitchFamily="18" charset="0"/>
                                  </a:rPr>
                                  <m:t>,</m:t>
                                </m:r>
                                <m:r>
                                  <a:rPr lang="en-GB" sz="9600" i="1">
                                    <a:latin typeface="Cambria Math" panose="02040503050406030204" pitchFamily="18" charset="0"/>
                                  </a:rPr>
                                  <m:t>𝑡</m:t>
                                </m:r>
                              </m:sub>
                            </m:sSub>
                          </m:num>
                          <m:den>
                            <m:sSub>
                              <m:sSubPr>
                                <m:ctrlPr>
                                  <a:rPr lang="en-GB" sz="9600" i="1">
                                    <a:latin typeface="Cambria Math" panose="02040503050406030204" pitchFamily="18" charset="0"/>
                                  </a:rPr>
                                </m:ctrlPr>
                              </m:sSubPr>
                              <m:e>
                                <m:r>
                                  <a:rPr lang="en-GB" sz="9600" i="1">
                                    <a:latin typeface="Cambria Math" panose="02040503050406030204" pitchFamily="18" charset="0"/>
                                  </a:rPr>
                                  <m:t>𝑃</m:t>
                                </m:r>
                              </m:e>
                              <m:sub>
                                <m:r>
                                  <a:rPr lang="en-GB" sz="9600" i="1">
                                    <a:latin typeface="Cambria Math" panose="02040503050406030204" pitchFamily="18" charset="0"/>
                                  </a:rPr>
                                  <m:t>𝑀</m:t>
                                </m:r>
                                <m:r>
                                  <a:rPr lang="en-GB" sz="9600" i="1">
                                    <a:latin typeface="Cambria Math" panose="02040503050406030204" pitchFamily="18" charset="0"/>
                                  </a:rPr>
                                  <m:t>,</m:t>
                                </m:r>
                                <m:r>
                                  <a:rPr lang="en-GB" sz="9600" i="1">
                                    <a:latin typeface="Cambria Math" panose="02040503050406030204" pitchFamily="18" charset="0"/>
                                  </a:rPr>
                                  <m:t>𝑡</m:t>
                                </m:r>
                              </m:sub>
                            </m:sSub>
                          </m:den>
                        </m:f>
                      </m:e>
                    </m:d>
                    <m:r>
                      <a:rPr lang="en-GB" sz="9600" i="1">
                        <a:latin typeface="Cambria Math" panose="02040503050406030204" pitchFamily="18" charset="0"/>
                      </a:rPr>
                      <m:t>+</m:t>
                    </m:r>
                    <m:sSub>
                      <m:sSubPr>
                        <m:ctrlPr>
                          <a:rPr lang="en-GB" sz="9600" i="1">
                            <a:latin typeface="Cambria Math" panose="02040503050406030204" pitchFamily="18" charset="0"/>
                          </a:rPr>
                        </m:ctrlPr>
                      </m:sSubPr>
                      <m:e>
                        <m:r>
                          <a:rPr lang="en-GB" sz="9600" i="1">
                            <a:latin typeface="Cambria Math" panose="02040503050406030204" pitchFamily="18" charset="0"/>
                          </a:rPr>
                          <m:t>𝛼</m:t>
                        </m:r>
                      </m:e>
                      <m:sub>
                        <m:r>
                          <a:rPr lang="en-GB" sz="9600" i="1">
                            <a:latin typeface="Cambria Math" panose="02040503050406030204" pitchFamily="18" charset="0"/>
                          </a:rPr>
                          <m:t>2</m:t>
                        </m:r>
                      </m:sub>
                    </m:sSub>
                    <m:d>
                      <m:dPr>
                        <m:ctrlPr>
                          <a:rPr lang="en-GB" sz="9600" i="1">
                            <a:latin typeface="Cambria Math" panose="02040503050406030204" pitchFamily="18" charset="0"/>
                          </a:rPr>
                        </m:ctrlPr>
                      </m:dPr>
                      <m:e>
                        <m:r>
                          <a:rPr lang="en-GB" sz="9600" i="1">
                            <a:latin typeface="Cambria Math" panose="02040503050406030204" pitchFamily="18" charset="0"/>
                          </a:rPr>
                          <m:t>𝑙𝑛</m:t>
                        </m:r>
                        <m:d>
                          <m:dPr>
                            <m:ctrlPr>
                              <a:rPr lang="en-GB" sz="9600" i="1">
                                <a:latin typeface="Cambria Math" panose="02040503050406030204" pitchFamily="18" charset="0"/>
                              </a:rPr>
                            </m:ctrlPr>
                          </m:dPr>
                          <m:e>
                            <m:f>
                              <m:fPr>
                                <m:ctrlPr>
                                  <a:rPr lang="en-GB" sz="9600" i="1">
                                    <a:latin typeface="Cambria Math" panose="02040503050406030204" pitchFamily="18" charset="0"/>
                                  </a:rPr>
                                </m:ctrlPr>
                              </m:fPr>
                              <m:num>
                                <m:sSub>
                                  <m:sSubPr>
                                    <m:ctrlPr>
                                      <a:rPr lang="en-GB" sz="9600" i="1">
                                        <a:latin typeface="Cambria Math" panose="02040503050406030204" pitchFamily="18" charset="0"/>
                                      </a:rPr>
                                    </m:ctrlPr>
                                  </m:sSubPr>
                                  <m:e>
                                    <m:r>
                                      <a:rPr lang="en-GB" sz="9600" i="1">
                                        <a:latin typeface="Cambria Math" panose="02040503050406030204" pitchFamily="18" charset="0"/>
                                      </a:rPr>
                                      <m:t>𝑀</m:t>
                                    </m:r>
                                  </m:e>
                                  <m:sub>
                                    <m:r>
                                      <a:rPr lang="en-GB" sz="9600" i="1">
                                        <a:latin typeface="Cambria Math" panose="02040503050406030204" pitchFamily="18" charset="0"/>
                                      </a:rPr>
                                      <m:t>𝑡</m:t>
                                    </m:r>
                                    <m:r>
                                      <a:rPr lang="en-GB" sz="9600" i="1">
                                        <a:latin typeface="Cambria Math" panose="02040503050406030204" pitchFamily="18" charset="0"/>
                                      </a:rPr>
                                      <m:t>−1</m:t>
                                    </m:r>
                                  </m:sub>
                                </m:sSub>
                              </m:num>
                              <m:den>
                                <m:sSub>
                                  <m:sSubPr>
                                    <m:ctrlPr>
                                      <a:rPr lang="en-GB" sz="9600" i="1">
                                        <a:latin typeface="Cambria Math" panose="02040503050406030204" pitchFamily="18" charset="0"/>
                                      </a:rPr>
                                    </m:ctrlPr>
                                  </m:sSubPr>
                                  <m:e>
                                    <m:r>
                                      <a:rPr lang="en-GB" sz="9600" i="1">
                                        <a:latin typeface="Cambria Math" panose="02040503050406030204" pitchFamily="18" charset="0"/>
                                      </a:rPr>
                                      <m:t>𝐷</m:t>
                                    </m:r>
                                  </m:e>
                                  <m:sub>
                                    <m:r>
                                      <a:rPr lang="en-GB" sz="9600" i="1">
                                        <a:latin typeface="Cambria Math" panose="02040503050406030204" pitchFamily="18" charset="0"/>
                                      </a:rPr>
                                      <m:t>𝑡</m:t>
                                    </m:r>
                                    <m:r>
                                      <a:rPr lang="en-GB" sz="9600" i="1">
                                        <a:latin typeface="Cambria Math" panose="02040503050406030204" pitchFamily="18" charset="0"/>
                                      </a:rPr>
                                      <m:t>−1</m:t>
                                    </m:r>
                                  </m:sub>
                                </m:sSub>
                              </m:den>
                            </m:f>
                          </m:e>
                        </m:d>
                        <m:r>
                          <a:rPr lang="en-GB" sz="9600" i="1">
                            <a:latin typeface="Cambria Math" panose="02040503050406030204" pitchFamily="18" charset="0"/>
                          </a:rPr>
                          <m:t>+</m:t>
                        </m:r>
                        <m:sSub>
                          <m:sSubPr>
                            <m:ctrlPr>
                              <a:rPr lang="en-GB" sz="9600" i="1">
                                <a:latin typeface="Cambria Math" panose="02040503050406030204" pitchFamily="18" charset="0"/>
                              </a:rPr>
                            </m:ctrlPr>
                          </m:sSubPr>
                          <m:e>
                            <m:r>
                              <a:rPr lang="en-GB" sz="9600" i="1">
                                <a:latin typeface="Cambria Math" panose="02040503050406030204" pitchFamily="18" charset="0"/>
                              </a:rPr>
                              <m:t>𝛼</m:t>
                            </m:r>
                          </m:e>
                          <m:sub>
                            <m:r>
                              <a:rPr lang="en-GB" sz="9600" i="1">
                                <a:latin typeface="Cambria Math" panose="02040503050406030204" pitchFamily="18" charset="0"/>
                              </a:rPr>
                              <m:t>3</m:t>
                            </m:r>
                          </m:sub>
                        </m:sSub>
                        <m:r>
                          <a:rPr lang="en-GB" sz="9600" i="1">
                            <a:latin typeface="Cambria Math" panose="02040503050406030204" pitchFamily="18" charset="0"/>
                          </a:rPr>
                          <m:t>𝑙𝑛</m:t>
                        </m:r>
                        <m:d>
                          <m:dPr>
                            <m:ctrlPr>
                              <a:rPr lang="en-GB" sz="9600" i="1">
                                <a:latin typeface="Cambria Math" panose="02040503050406030204" pitchFamily="18" charset="0"/>
                              </a:rPr>
                            </m:ctrlPr>
                          </m:dPr>
                          <m:e>
                            <m:f>
                              <m:fPr>
                                <m:ctrlPr>
                                  <a:rPr lang="en-GB" sz="9600" i="1">
                                    <a:latin typeface="Cambria Math" panose="02040503050406030204" pitchFamily="18" charset="0"/>
                                  </a:rPr>
                                </m:ctrlPr>
                              </m:fPr>
                              <m:num>
                                <m:sSub>
                                  <m:sSubPr>
                                    <m:ctrlPr>
                                      <a:rPr lang="en-GB" sz="9600" i="1">
                                        <a:latin typeface="Cambria Math" panose="02040503050406030204" pitchFamily="18" charset="0"/>
                                      </a:rPr>
                                    </m:ctrlPr>
                                  </m:sSubPr>
                                  <m:e>
                                    <m:r>
                                      <a:rPr lang="en-GB" sz="9600" i="1">
                                        <a:latin typeface="Cambria Math" panose="02040503050406030204" pitchFamily="18" charset="0"/>
                                      </a:rPr>
                                      <m:t>𝑃</m:t>
                                    </m:r>
                                  </m:e>
                                  <m:sub>
                                    <m:r>
                                      <a:rPr lang="en-GB" sz="9600" i="1">
                                        <a:latin typeface="Cambria Math" panose="02040503050406030204" pitchFamily="18" charset="0"/>
                                      </a:rPr>
                                      <m:t>𝐷</m:t>
                                    </m:r>
                                    <m:r>
                                      <a:rPr lang="en-GB" sz="9600" i="1">
                                        <a:latin typeface="Cambria Math" panose="02040503050406030204" pitchFamily="18" charset="0"/>
                                      </a:rPr>
                                      <m:t>,</m:t>
                                    </m:r>
                                    <m:r>
                                      <a:rPr lang="en-GB" sz="9600" i="1">
                                        <a:latin typeface="Cambria Math" panose="02040503050406030204" pitchFamily="18" charset="0"/>
                                      </a:rPr>
                                      <m:t>𝑡</m:t>
                                    </m:r>
                                    <m:r>
                                      <a:rPr lang="en-GB" sz="9600" i="1">
                                        <a:latin typeface="Cambria Math" panose="02040503050406030204" pitchFamily="18" charset="0"/>
                                      </a:rPr>
                                      <m:t>−1</m:t>
                                    </m:r>
                                  </m:sub>
                                </m:sSub>
                              </m:num>
                              <m:den>
                                <m:sSub>
                                  <m:sSubPr>
                                    <m:ctrlPr>
                                      <a:rPr lang="en-GB" sz="9600" i="1">
                                        <a:latin typeface="Cambria Math" panose="02040503050406030204" pitchFamily="18" charset="0"/>
                                      </a:rPr>
                                    </m:ctrlPr>
                                  </m:sSubPr>
                                  <m:e>
                                    <m:r>
                                      <a:rPr lang="en-GB" sz="9600" i="1">
                                        <a:latin typeface="Cambria Math" panose="02040503050406030204" pitchFamily="18" charset="0"/>
                                      </a:rPr>
                                      <m:t>𝑃</m:t>
                                    </m:r>
                                  </m:e>
                                  <m:sub>
                                    <m:r>
                                      <a:rPr lang="en-GB" sz="9600" i="1">
                                        <a:latin typeface="Cambria Math" panose="02040503050406030204" pitchFamily="18" charset="0"/>
                                      </a:rPr>
                                      <m:t>𝑀</m:t>
                                    </m:r>
                                    <m:r>
                                      <a:rPr lang="en-GB" sz="9600" i="1">
                                        <a:latin typeface="Cambria Math" panose="02040503050406030204" pitchFamily="18" charset="0"/>
                                      </a:rPr>
                                      <m:t>,</m:t>
                                    </m:r>
                                    <m:r>
                                      <a:rPr lang="en-GB" sz="9600" i="1">
                                        <a:latin typeface="Cambria Math" panose="02040503050406030204" pitchFamily="18" charset="0"/>
                                      </a:rPr>
                                      <m:t>𝑡</m:t>
                                    </m:r>
                                    <m:r>
                                      <a:rPr lang="en-GB" sz="9600" i="1">
                                        <a:latin typeface="Cambria Math" panose="02040503050406030204" pitchFamily="18" charset="0"/>
                                      </a:rPr>
                                      <m:t>−1</m:t>
                                    </m:r>
                                  </m:sub>
                                </m:sSub>
                              </m:den>
                            </m:f>
                          </m:e>
                        </m:d>
                      </m:e>
                    </m:d>
                    <m:r>
                      <a:rPr lang="en-GB" sz="9600" i="1">
                        <a:latin typeface="Cambria Math" panose="02040503050406030204" pitchFamily="18" charset="0"/>
                      </a:rPr>
                      <m:t>+</m:t>
                    </m:r>
                    <m:sSub>
                      <m:sSubPr>
                        <m:ctrlPr>
                          <a:rPr lang="en-GB" sz="9600" b="1" i="1">
                            <a:latin typeface="Cambria Math" panose="02040503050406030204" pitchFamily="18" charset="0"/>
                          </a:rPr>
                        </m:ctrlPr>
                      </m:sSubPr>
                      <m:e>
                        <m:r>
                          <a:rPr lang="en-GB" sz="9600" b="1" i="1">
                            <a:latin typeface="Cambria Math" panose="02040503050406030204" pitchFamily="18" charset="0"/>
                          </a:rPr>
                          <m:t>𝜶</m:t>
                        </m:r>
                      </m:e>
                      <m:sub>
                        <m:r>
                          <a:rPr lang="en-GB" sz="9600" b="1" i="1">
                            <a:latin typeface="Cambria Math" panose="02040503050406030204" pitchFamily="18" charset="0"/>
                          </a:rPr>
                          <m:t>𝟒</m:t>
                        </m:r>
                      </m:sub>
                    </m:sSub>
                    <m:sSub>
                      <m:sSubPr>
                        <m:ctrlPr>
                          <a:rPr lang="en-GB" sz="9600" b="1" i="1">
                            <a:latin typeface="Cambria Math" panose="02040503050406030204" pitchFamily="18" charset="0"/>
                          </a:rPr>
                        </m:ctrlPr>
                      </m:sSubPr>
                      <m:e>
                        <m:r>
                          <a:rPr lang="en-GB" sz="9600" b="1" i="1">
                            <a:latin typeface="Cambria Math" panose="02040503050406030204" pitchFamily="18" charset="0"/>
                          </a:rPr>
                          <m:t>𝒁</m:t>
                        </m:r>
                      </m:e>
                      <m:sub>
                        <m:r>
                          <a:rPr lang="en-GB" sz="9600" b="1" i="1">
                            <a:latin typeface="Cambria Math" panose="02040503050406030204" pitchFamily="18" charset="0"/>
                          </a:rPr>
                          <m:t>𝒕</m:t>
                        </m:r>
                      </m:sub>
                    </m:sSub>
                    <m:r>
                      <a:rPr lang="en-GB" sz="9600" i="1">
                        <a:latin typeface="Cambria Math" panose="02040503050406030204" pitchFamily="18" charset="0"/>
                      </a:rPr>
                      <m:t>+</m:t>
                    </m:r>
                    <m:sSub>
                      <m:sSubPr>
                        <m:ctrlPr>
                          <a:rPr lang="en-GB" sz="9600" i="1">
                            <a:latin typeface="Cambria Math" panose="02040503050406030204" pitchFamily="18" charset="0"/>
                          </a:rPr>
                        </m:ctrlPr>
                      </m:sSubPr>
                      <m:e>
                        <m:r>
                          <a:rPr lang="en-GB" sz="9600" i="1">
                            <a:latin typeface="Cambria Math" panose="02040503050406030204" pitchFamily="18" charset="0"/>
                          </a:rPr>
                          <m:t>𝜇</m:t>
                        </m:r>
                      </m:e>
                      <m:sub>
                        <m:r>
                          <a:rPr lang="en-GB" sz="9600" i="1">
                            <a:latin typeface="Cambria Math" panose="02040503050406030204" pitchFamily="18" charset="0"/>
                          </a:rPr>
                          <m:t>𝑡</m:t>
                        </m:r>
                      </m:sub>
                    </m:sSub>
                  </m:oMath>
                </a14:m>
                <a:r>
                  <a:rPr lang="en-GB" sz="9600" dirty="0"/>
                  <a:t>          (7)                                           </a:t>
                </a:r>
              </a:p>
              <a:p>
                <a:pPr marL="0" indent="0" algn="just">
                  <a:buNone/>
                </a:pPr>
                <a:r>
                  <a:rPr lang="en-GB" sz="9600" dirty="0"/>
                  <a:t> </a:t>
                </a:r>
              </a:p>
              <a:p>
                <a:pPr marL="0" indent="0" algn="just">
                  <a:buNone/>
                </a:pPr>
                <a:r>
                  <a:rPr lang="en-GB" sz="9600" dirty="0"/>
                  <a:t>The short run elasticity estimate is provided by </a:t>
                </a:r>
                <a14:m>
                  <m:oMath xmlns:m="http://schemas.openxmlformats.org/officeDocument/2006/math">
                    <m:sSub>
                      <m:sSubPr>
                        <m:ctrlPr>
                          <a:rPr lang="en-GB" sz="9600" i="1">
                            <a:latin typeface="Cambria Math" panose="02040503050406030204" pitchFamily="18" charset="0"/>
                          </a:rPr>
                        </m:ctrlPr>
                      </m:sSubPr>
                      <m:e>
                        <m:r>
                          <a:rPr lang="en-GB" sz="9600" i="1">
                            <a:latin typeface="Cambria Math" panose="02040503050406030204" pitchFamily="18" charset="0"/>
                          </a:rPr>
                          <m:t>𝛼</m:t>
                        </m:r>
                      </m:e>
                      <m:sub>
                        <m:r>
                          <a:rPr lang="en-GB" sz="9600" i="1">
                            <a:latin typeface="Cambria Math" panose="02040503050406030204" pitchFamily="18" charset="0"/>
                          </a:rPr>
                          <m:t>1</m:t>
                        </m:r>
                      </m:sub>
                    </m:sSub>
                  </m:oMath>
                </a14:m>
                <a:r>
                  <a:rPr lang="en-GB" sz="9600" i="1" dirty="0"/>
                  <a:t> </a:t>
                </a:r>
              </a:p>
              <a:p>
                <a:pPr marL="0" indent="0" algn="just">
                  <a:buNone/>
                </a:pPr>
                <a:r>
                  <a:rPr lang="en-GB" sz="9600" dirty="0"/>
                  <a:t>The long run elasticity estimate is </a:t>
                </a:r>
                <a14:m>
                  <m:oMath xmlns:m="http://schemas.openxmlformats.org/officeDocument/2006/math">
                    <m:sSub>
                      <m:sSubPr>
                        <m:ctrlPr>
                          <a:rPr lang="en-GB" sz="9600" i="1">
                            <a:latin typeface="Cambria Math" panose="02040503050406030204" pitchFamily="18" charset="0"/>
                          </a:rPr>
                        </m:ctrlPr>
                      </m:sSubPr>
                      <m:e>
                        <m:r>
                          <a:rPr lang="en-GB" sz="9600" i="1">
                            <a:latin typeface="Cambria Math" panose="02040503050406030204" pitchFamily="18" charset="0"/>
                          </a:rPr>
                          <m:t>𝛼</m:t>
                        </m:r>
                      </m:e>
                      <m:sub>
                        <m:r>
                          <a:rPr lang="en-GB" sz="9600" i="1">
                            <a:latin typeface="Cambria Math" panose="02040503050406030204" pitchFamily="18" charset="0"/>
                          </a:rPr>
                          <m:t>3</m:t>
                        </m:r>
                      </m:sub>
                    </m:sSub>
                  </m:oMath>
                </a14:m>
                <a:r>
                  <a:rPr lang="en-GB" sz="9600" dirty="0"/>
                  <a:t>.</a:t>
                </a:r>
              </a:p>
              <a:p>
                <a:pPr marL="0" indent="0" algn="just">
                  <a:buNone/>
                </a:pPr>
                <a:r>
                  <a:rPr lang="en-GB" sz="9600" dirty="0"/>
                  <a:t>However, the model can be augmented with additional lags of both the independent and dependent variable if this captures important dynamics present in the data. </a:t>
                </a:r>
              </a:p>
              <a:p>
                <a:pPr marL="0" indent="0" algn="just">
                  <a:buNone/>
                </a:pPr>
                <a:r>
                  <a:rPr lang="en-GB" sz="9600" dirty="0"/>
                  <a:t>Due to the importance of capturing these dynamics, discussed above, we include two sets of ECM estimates in our results. </a:t>
                </a:r>
              </a:p>
              <a:p>
                <a:pPr marL="0" indent="0">
                  <a:buNone/>
                </a:pPr>
                <a:r>
                  <a:rPr lang="en-GB" sz="4000" dirty="0"/>
                  <a:t> </a:t>
                </a:r>
              </a:p>
              <a:p>
                <a:endParaRPr lang="en-GB" dirty="0"/>
              </a:p>
            </p:txBody>
          </p:sp>
        </mc:Choice>
        <mc:Fallback xmlns="">
          <p:sp>
            <p:nvSpPr>
              <p:cNvPr id="3" name="Content Placeholder 2">
                <a:extLst>
                  <a:ext uri="{FF2B5EF4-FFF2-40B4-BE49-F238E27FC236}">
                    <a16:creationId xmlns:a16="http://schemas.microsoft.com/office/drawing/2014/main" id="{93A36A6B-FC65-4E9A-B3F0-BA96FBCCA4F4}"/>
                  </a:ext>
                </a:extLst>
              </p:cNvPr>
              <p:cNvSpPr>
                <a:spLocks noGrp="1" noRot="1" noChangeAspect="1" noMove="1" noResize="1" noEditPoints="1" noAdjustHandles="1" noChangeArrowheads="1" noChangeShapeType="1" noTextEdit="1"/>
              </p:cNvSpPr>
              <p:nvPr>
                <p:ph idx="1"/>
              </p:nvPr>
            </p:nvSpPr>
            <p:spPr>
              <a:xfrm>
                <a:off x="548641" y="1227909"/>
                <a:ext cx="11059885" cy="5264965"/>
              </a:xfrm>
              <a:blipFill>
                <a:blip r:embed="rId2"/>
                <a:stretch>
                  <a:fillRect l="-827" r="-82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0DEB9796-C509-496E-B0F1-6EBA22798A4B}"/>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E89E7643-9A45-4CAD-93B2-AF734C5853C8}"/>
              </a:ext>
            </a:extLst>
          </p:cNvPr>
          <p:cNvSpPr>
            <a:spLocks noGrp="1"/>
          </p:cNvSpPr>
          <p:nvPr>
            <p:ph type="sldNum" sz="quarter" idx="12"/>
          </p:nvPr>
        </p:nvSpPr>
        <p:spPr/>
        <p:txBody>
          <a:bodyPr/>
          <a:lstStyle/>
          <a:p>
            <a:fld id="{9F074633-A331-4944-AC41-93A446A51C98}" type="slidenum">
              <a:rPr lang="en-GB" smtClean="0"/>
              <a:t>12</a:t>
            </a:fld>
            <a:endParaRPr lang="en-GB"/>
          </a:p>
        </p:txBody>
      </p:sp>
    </p:spTree>
    <p:extLst>
      <p:ext uri="{BB962C8B-B14F-4D97-AF65-F5344CB8AC3E}">
        <p14:creationId xmlns:p14="http://schemas.microsoft.com/office/powerpoint/2010/main" val="1777583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0796C-BA38-4C43-837F-6526627B077C}"/>
              </a:ext>
            </a:extLst>
          </p:cNvPr>
          <p:cNvSpPr>
            <a:spLocks noGrp="1"/>
          </p:cNvSpPr>
          <p:nvPr>
            <p:ph type="title"/>
          </p:nvPr>
        </p:nvSpPr>
        <p:spPr>
          <a:xfrm>
            <a:off x="838200" y="365127"/>
            <a:ext cx="10515600" cy="392520"/>
          </a:xfrm>
        </p:spPr>
        <p:txBody>
          <a:bodyPr>
            <a:normAutofit fontScale="90000"/>
          </a:bodyPr>
          <a:lstStyle/>
          <a:p>
            <a:r>
              <a:rPr lang="en-GB" b="1" dirty="0"/>
              <a:t>Data – Domestic Sales and Domestic Prices</a:t>
            </a:r>
          </a:p>
        </p:txBody>
      </p:sp>
      <p:sp>
        <p:nvSpPr>
          <p:cNvPr id="3" name="Content Placeholder 2">
            <a:extLst>
              <a:ext uri="{FF2B5EF4-FFF2-40B4-BE49-F238E27FC236}">
                <a16:creationId xmlns:a16="http://schemas.microsoft.com/office/drawing/2014/main" id="{409105B0-F96D-47BF-9E5A-210ED4A73647}"/>
              </a:ext>
            </a:extLst>
          </p:cNvPr>
          <p:cNvSpPr>
            <a:spLocks noGrp="1"/>
          </p:cNvSpPr>
          <p:nvPr>
            <p:ph idx="1"/>
          </p:nvPr>
        </p:nvSpPr>
        <p:spPr>
          <a:xfrm>
            <a:off x="505097" y="940527"/>
            <a:ext cx="10848703" cy="5630724"/>
          </a:xfrm>
        </p:spPr>
        <p:txBody>
          <a:bodyPr>
            <a:noAutofit/>
          </a:bodyPr>
          <a:lstStyle/>
          <a:p>
            <a:r>
              <a:rPr lang="en-GB" sz="2400" b="1" dirty="0"/>
              <a:t>Agriculture</a:t>
            </a:r>
            <a:r>
              <a:rPr lang="en-GB" sz="2400" dirty="0"/>
              <a:t> </a:t>
            </a:r>
          </a:p>
          <a:p>
            <a:pPr algn="just"/>
            <a:r>
              <a:rPr lang="en-GB" sz="2400" dirty="0"/>
              <a:t>Data on the sales of UK agricultural industries are created by DEFRA and are available at a breakdown in line with the EAA.</a:t>
            </a:r>
          </a:p>
          <a:p>
            <a:pPr lvl="1" algn="just"/>
            <a:r>
              <a:rPr lang="en-GB" sz="2000" dirty="0"/>
              <a:t>Data is not broken down by domestic and foreign sales. </a:t>
            </a:r>
          </a:p>
          <a:p>
            <a:pPr lvl="1" algn="just"/>
            <a:r>
              <a:rPr lang="en-GB" sz="2000" dirty="0"/>
              <a:t>DEFRA produces APIs to reflect the price of UK agricultural goods on a comparable sector basis to its sales data. </a:t>
            </a:r>
          </a:p>
          <a:p>
            <a:pPr algn="just"/>
            <a:r>
              <a:rPr lang="en-GB" sz="2400" dirty="0"/>
              <a:t>Purdue University’s GSC3 sector classification does not contain a mapping for agricultural sectors to the ISIC sectors. </a:t>
            </a:r>
          </a:p>
          <a:p>
            <a:pPr algn="just"/>
            <a:r>
              <a:rPr lang="en-GB" sz="2400" dirty="0"/>
              <a:t>Not all products included in a sector will be available in both import and domestic form. </a:t>
            </a:r>
          </a:p>
          <a:p>
            <a:pPr algn="just"/>
            <a:r>
              <a:rPr lang="en-GB" sz="2400" dirty="0"/>
              <a:t>In extreme cases however, the UK does not produce any notable output in certain GTAP sectors such that estimates cannot be obtained for these sectors.</a:t>
            </a:r>
          </a:p>
          <a:p>
            <a:pPr algn="just"/>
            <a:r>
              <a:rPr lang="en-GB" sz="2400" dirty="0"/>
              <a:t>Annual data is available for sales and prices from 1995 onwards.</a:t>
            </a:r>
          </a:p>
          <a:p>
            <a:pPr algn="just"/>
            <a:endParaRPr lang="en-GB" sz="1600" dirty="0"/>
          </a:p>
        </p:txBody>
      </p:sp>
      <p:sp>
        <p:nvSpPr>
          <p:cNvPr id="4" name="Date Placeholder 3">
            <a:extLst>
              <a:ext uri="{FF2B5EF4-FFF2-40B4-BE49-F238E27FC236}">
                <a16:creationId xmlns:a16="http://schemas.microsoft.com/office/drawing/2014/main" id="{A6798339-E2ED-4DA0-8A75-F888ABD24B2A}"/>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C6D85598-0DCF-48D9-ADD6-33AD580AC03E}"/>
              </a:ext>
            </a:extLst>
          </p:cNvPr>
          <p:cNvSpPr>
            <a:spLocks noGrp="1"/>
          </p:cNvSpPr>
          <p:nvPr>
            <p:ph type="sldNum" sz="quarter" idx="12"/>
          </p:nvPr>
        </p:nvSpPr>
        <p:spPr/>
        <p:txBody>
          <a:bodyPr/>
          <a:lstStyle/>
          <a:p>
            <a:fld id="{9F074633-A331-4944-AC41-93A446A51C98}" type="slidenum">
              <a:rPr lang="en-GB" smtClean="0"/>
              <a:t>13</a:t>
            </a:fld>
            <a:endParaRPr lang="en-GB"/>
          </a:p>
        </p:txBody>
      </p:sp>
    </p:spTree>
    <p:extLst>
      <p:ext uri="{BB962C8B-B14F-4D97-AF65-F5344CB8AC3E}">
        <p14:creationId xmlns:p14="http://schemas.microsoft.com/office/powerpoint/2010/main" val="4023187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0796C-BA38-4C43-837F-6526627B077C}"/>
              </a:ext>
            </a:extLst>
          </p:cNvPr>
          <p:cNvSpPr>
            <a:spLocks noGrp="1"/>
          </p:cNvSpPr>
          <p:nvPr>
            <p:ph type="title"/>
          </p:nvPr>
        </p:nvSpPr>
        <p:spPr>
          <a:xfrm>
            <a:off x="838200" y="284569"/>
            <a:ext cx="10515600" cy="688611"/>
          </a:xfrm>
        </p:spPr>
        <p:txBody>
          <a:bodyPr>
            <a:normAutofit fontScale="90000"/>
          </a:bodyPr>
          <a:lstStyle/>
          <a:p>
            <a:r>
              <a:rPr lang="en-GB" b="1" dirty="0"/>
              <a:t>Data – Domestic Sales and Domestic Prices</a:t>
            </a:r>
          </a:p>
        </p:txBody>
      </p:sp>
      <p:sp>
        <p:nvSpPr>
          <p:cNvPr id="3" name="Content Placeholder 2">
            <a:extLst>
              <a:ext uri="{FF2B5EF4-FFF2-40B4-BE49-F238E27FC236}">
                <a16:creationId xmlns:a16="http://schemas.microsoft.com/office/drawing/2014/main" id="{409105B0-F96D-47BF-9E5A-210ED4A73647}"/>
              </a:ext>
            </a:extLst>
          </p:cNvPr>
          <p:cNvSpPr>
            <a:spLocks noGrp="1"/>
          </p:cNvSpPr>
          <p:nvPr>
            <p:ph idx="1"/>
          </p:nvPr>
        </p:nvSpPr>
        <p:spPr>
          <a:xfrm>
            <a:off x="505097" y="1201782"/>
            <a:ext cx="10848703" cy="5291091"/>
          </a:xfrm>
        </p:spPr>
        <p:txBody>
          <a:bodyPr>
            <a:noAutofit/>
          </a:bodyPr>
          <a:lstStyle/>
          <a:p>
            <a:pPr algn="just"/>
            <a:r>
              <a:rPr lang="en-GB" sz="2400" b="1" dirty="0"/>
              <a:t>Manufacturing </a:t>
            </a:r>
          </a:p>
          <a:p>
            <a:pPr algn="just"/>
            <a:r>
              <a:rPr lang="en-GB" sz="2400" dirty="0"/>
              <a:t>Data on the sales of UK manufacturing industries are created by the UK’s ONS and are available as turnover by SIC industry.</a:t>
            </a:r>
          </a:p>
          <a:p>
            <a:pPr lvl="1" algn="just"/>
            <a:r>
              <a:rPr lang="en-GB" sz="2000" dirty="0"/>
              <a:t>The ONS splits turnover into domestic sales and sales abroad. </a:t>
            </a:r>
          </a:p>
          <a:p>
            <a:pPr lvl="1" algn="just"/>
            <a:r>
              <a:rPr lang="en-GB" sz="2000" dirty="0"/>
              <a:t>The </a:t>
            </a:r>
            <a:r>
              <a:rPr lang="en-GB" sz="2000" dirty="0" err="1"/>
              <a:t>Armington</a:t>
            </a:r>
            <a:r>
              <a:rPr lang="en-GB" sz="2000" dirty="0"/>
              <a:t> model reflects the choice of UK consumers buying UK or foreign goods, we use domestic sales only.</a:t>
            </a:r>
          </a:p>
          <a:p>
            <a:pPr algn="just"/>
            <a:r>
              <a:rPr lang="en-GB" sz="2400" dirty="0"/>
              <a:t>To measure the price of these domestic sales, the ONS creates Producer Price Indices (PPIs) on the same SIC sector basis. </a:t>
            </a:r>
          </a:p>
          <a:p>
            <a:pPr algn="just"/>
            <a:r>
              <a:rPr lang="en-GB" sz="2400" dirty="0"/>
              <a:t>These are concorded to GTAP sectors using Purdue University’s GSC3-ISIC Rev.4 concordance.</a:t>
            </a:r>
          </a:p>
          <a:p>
            <a:pPr algn="just"/>
            <a:r>
              <a:rPr lang="en-GB" sz="2400" dirty="0"/>
              <a:t>Both sales and price data are available on a monthly basis for the period since 1999.</a:t>
            </a:r>
          </a:p>
        </p:txBody>
      </p:sp>
      <p:sp>
        <p:nvSpPr>
          <p:cNvPr id="4" name="Date Placeholder 3">
            <a:extLst>
              <a:ext uri="{FF2B5EF4-FFF2-40B4-BE49-F238E27FC236}">
                <a16:creationId xmlns:a16="http://schemas.microsoft.com/office/drawing/2014/main" id="{A6798339-E2ED-4DA0-8A75-F888ABD24B2A}"/>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C6D85598-0DCF-48D9-ADD6-33AD580AC03E}"/>
              </a:ext>
            </a:extLst>
          </p:cNvPr>
          <p:cNvSpPr>
            <a:spLocks noGrp="1"/>
          </p:cNvSpPr>
          <p:nvPr>
            <p:ph type="sldNum" sz="quarter" idx="12"/>
          </p:nvPr>
        </p:nvSpPr>
        <p:spPr/>
        <p:txBody>
          <a:bodyPr/>
          <a:lstStyle/>
          <a:p>
            <a:fld id="{9F074633-A331-4944-AC41-93A446A51C98}" type="slidenum">
              <a:rPr lang="en-GB" smtClean="0"/>
              <a:t>14</a:t>
            </a:fld>
            <a:endParaRPr lang="en-GB"/>
          </a:p>
        </p:txBody>
      </p:sp>
    </p:spTree>
    <p:extLst>
      <p:ext uri="{BB962C8B-B14F-4D97-AF65-F5344CB8AC3E}">
        <p14:creationId xmlns:p14="http://schemas.microsoft.com/office/powerpoint/2010/main" val="2364493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0796C-BA38-4C43-837F-6526627B077C}"/>
              </a:ext>
            </a:extLst>
          </p:cNvPr>
          <p:cNvSpPr>
            <a:spLocks noGrp="1"/>
          </p:cNvSpPr>
          <p:nvPr>
            <p:ph type="title"/>
          </p:nvPr>
        </p:nvSpPr>
        <p:spPr>
          <a:xfrm>
            <a:off x="838200" y="365126"/>
            <a:ext cx="10515600" cy="523148"/>
          </a:xfrm>
        </p:spPr>
        <p:txBody>
          <a:bodyPr>
            <a:normAutofit fontScale="90000"/>
          </a:bodyPr>
          <a:lstStyle/>
          <a:p>
            <a:r>
              <a:rPr lang="en-GB" b="1" dirty="0"/>
              <a:t>Data (Cont’d)</a:t>
            </a:r>
            <a:r>
              <a:rPr lang="en-GB" dirty="0"/>
              <a:t>  -</a:t>
            </a:r>
            <a:r>
              <a:rPr lang="en-GB" b="1" dirty="0"/>
              <a:t> Import Sales and Import Prices</a:t>
            </a:r>
          </a:p>
        </p:txBody>
      </p:sp>
      <p:sp>
        <p:nvSpPr>
          <p:cNvPr id="3" name="Content Placeholder 2">
            <a:extLst>
              <a:ext uri="{FF2B5EF4-FFF2-40B4-BE49-F238E27FC236}">
                <a16:creationId xmlns:a16="http://schemas.microsoft.com/office/drawing/2014/main" id="{409105B0-F96D-47BF-9E5A-210ED4A73647}"/>
              </a:ext>
            </a:extLst>
          </p:cNvPr>
          <p:cNvSpPr>
            <a:spLocks noGrp="1"/>
          </p:cNvSpPr>
          <p:nvPr>
            <p:ph idx="1"/>
          </p:nvPr>
        </p:nvSpPr>
        <p:spPr>
          <a:xfrm>
            <a:off x="838200" y="1027612"/>
            <a:ext cx="10515600" cy="5149352"/>
          </a:xfrm>
        </p:spPr>
        <p:txBody>
          <a:bodyPr>
            <a:normAutofit/>
          </a:bodyPr>
          <a:lstStyle/>
          <a:p>
            <a:pPr algn="just"/>
            <a:r>
              <a:rPr lang="en-GB" dirty="0"/>
              <a:t>As the ONS does not produce comprehensive import price indices by sector, we instead used unit value indices from data on the UK’s imports. </a:t>
            </a:r>
          </a:p>
          <a:p>
            <a:pPr algn="just"/>
            <a:r>
              <a:rPr lang="en-GB" dirty="0"/>
              <a:t>Data for elementary value indices are extracted on a HS 6-digit basis from HMRC data on monthly UK imports. </a:t>
            </a:r>
          </a:p>
          <a:p>
            <a:pPr algn="just"/>
            <a:r>
              <a:rPr lang="en-GB" dirty="0"/>
              <a:t>Data is available for the same period as domestic prices and sales. </a:t>
            </a:r>
          </a:p>
          <a:p>
            <a:pPr lvl="1" algn="just"/>
            <a:r>
              <a:rPr lang="en-GB" dirty="0"/>
              <a:t>However, in cases where mapping 6-digit series to the pre-2002 HS nomenclature or post-2017 HS presents issues that would require greater aggregation of the elementary series, a judgement is made as to whether the granularity of the price data takes is more desirable to additional observations.</a:t>
            </a:r>
          </a:p>
          <a:p>
            <a:endParaRPr lang="en-GB" dirty="0"/>
          </a:p>
        </p:txBody>
      </p:sp>
      <p:sp>
        <p:nvSpPr>
          <p:cNvPr id="4" name="Date Placeholder 3">
            <a:extLst>
              <a:ext uri="{FF2B5EF4-FFF2-40B4-BE49-F238E27FC236}">
                <a16:creationId xmlns:a16="http://schemas.microsoft.com/office/drawing/2014/main" id="{3639C855-C92B-42B6-A934-D7CAAB348929}"/>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D7E75F5C-77C0-4248-A05C-620B2D9E4500}"/>
              </a:ext>
            </a:extLst>
          </p:cNvPr>
          <p:cNvSpPr>
            <a:spLocks noGrp="1"/>
          </p:cNvSpPr>
          <p:nvPr>
            <p:ph type="sldNum" sz="quarter" idx="12"/>
          </p:nvPr>
        </p:nvSpPr>
        <p:spPr/>
        <p:txBody>
          <a:bodyPr/>
          <a:lstStyle/>
          <a:p>
            <a:fld id="{9F074633-A331-4944-AC41-93A446A51C98}" type="slidenum">
              <a:rPr lang="en-GB" smtClean="0"/>
              <a:t>15</a:t>
            </a:fld>
            <a:endParaRPr lang="en-GB"/>
          </a:p>
        </p:txBody>
      </p:sp>
    </p:spTree>
    <p:extLst>
      <p:ext uri="{BB962C8B-B14F-4D97-AF65-F5344CB8AC3E}">
        <p14:creationId xmlns:p14="http://schemas.microsoft.com/office/powerpoint/2010/main" val="1503498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2F49-6B2B-459E-A66C-03F9D4BBCFB7}"/>
              </a:ext>
            </a:extLst>
          </p:cNvPr>
          <p:cNvSpPr>
            <a:spLocks noGrp="1"/>
          </p:cNvSpPr>
          <p:nvPr>
            <p:ph type="title"/>
          </p:nvPr>
        </p:nvSpPr>
        <p:spPr>
          <a:xfrm>
            <a:off x="838200" y="365126"/>
            <a:ext cx="10515600" cy="462188"/>
          </a:xfrm>
        </p:spPr>
        <p:txBody>
          <a:bodyPr>
            <a:normAutofit fontScale="90000"/>
          </a:bodyPr>
          <a:lstStyle/>
          <a:p>
            <a:r>
              <a:rPr lang="en-GB" b="1" dirty="0"/>
              <a:t>Results</a:t>
            </a:r>
            <a:endParaRPr lang="en-GB" dirty="0"/>
          </a:p>
        </p:txBody>
      </p:sp>
      <p:sp>
        <p:nvSpPr>
          <p:cNvPr id="3" name="Content Placeholder 2">
            <a:extLst>
              <a:ext uri="{FF2B5EF4-FFF2-40B4-BE49-F238E27FC236}">
                <a16:creationId xmlns:a16="http://schemas.microsoft.com/office/drawing/2014/main" id="{DB434397-9D17-4EF9-8485-695FA70A2D8C}"/>
              </a:ext>
            </a:extLst>
          </p:cNvPr>
          <p:cNvSpPr>
            <a:spLocks noGrp="1"/>
          </p:cNvSpPr>
          <p:nvPr>
            <p:ph idx="1"/>
          </p:nvPr>
        </p:nvSpPr>
        <p:spPr>
          <a:xfrm>
            <a:off x="452846" y="1097280"/>
            <a:ext cx="10900954" cy="5320937"/>
          </a:xfrm>
        </p:spPr>
        <p:txBody>
          <a:bodyPr>
            <a:normAutofit fontScale="70000" lnSpcReduction="20000"/>
          </a:bodyPr>
          <a:lstStyle/>
          <a:p>
            <a:pPr algn="just"/>
            <a:r>
              <a:rPr lang="en-GB" dirty="0"/>
              <a:t>Estimates were obtained from three model specifications: OLS, PAM and ECM and are presented in Table 1. </a:t>
            </a:r>
          </a:p>
          <a:p>
            <a:pPr algn="just"/>
            <a:r>
              <a:rPr lang="en-GB" dirty="0"/>
              <a:t>Of the 109 ECM estimates, 44 short-run elasticities were statistically significant and of the right sign, and of the long-run elasticities, 22 were statistically significant and of the right sign.  </a:t>
            </a:r>
          </a:p>
          <a:p>
            <a:pPr algn="just"/>
            <a:r>
              <a:rPr lang="en-GB" dirty="0"/>
              <a:t>An interesting point about our results is that they appear to meet all the robust findings of the McDaniel &amp; Balistreri (2003)’s review of the literature as presented in our section 3 on methodology. </a:t>
            </a:r>
          </a:p>
          <a:p>
            <a:pPr lvl="1" algn="just"/>
            <a:r>
              <a:rPr lang="en-GB" dirty="0"/>
              <a:t>First, long-run estimates are higher than short-run except for textiles, fabricated metal products and electronic products. </a:t>
            </a:r>
          </a:p>
          <a:p>
            <a:pPr lvl="1" algn="just"/>
            <a:r>
              <a:rPr lang="en-GB" dirty="0"/>
              <a:t>Second, the level of aggregation is important, with the more disaggregate the sample, the greater the estimated substitution elasticity. Most of our results have a value of less than one, which corresponds to what might be expected with such a high aggregation level which comes with the GTAP sectors. </a:t>
            </a:r>
          </a:p>
          <a:p>
            <a:pPr lvl="1" algn="just"/>
            <a:r>
              <a:rPr lang="en-GB" dirty="0"/>
              <a:t>Third, recent cross-sectional studies find</a:t>
            </a:r>
            <a:r>
              <a:rPr lang="en-GB" b="1" dirty="0"/>
              <a:t> </a:t>
            </a:r>
            <a:r>
              <a:rPr lang="en-GB" dirty="0"/>
              <a:t>higher substitution rates than the central values obtained in the time-series studies. This seems to explain again the lower estimations .</a:t>
            </a:r>
          </a:p>
          <a:p>
            <a:pPr algn="just"/>
            <a:r>
              <a:rPr lang="en-GB" dirty="0"/>
              <a:t>Results of trade-policy analysis using static computable models are generally interpreted as the long-run effects of policy changes; we discuss the ECM long-run results, when possible. The short run estimates are provided as sensitivity. </a:t>
            </a:r>
          </a:p>
          <a:p>
            <a:pPr algn="just"/>
            <a:r>
              <a:rPr lang="en-GB" dirty="0"/>
              <a:t>Looking at the ECM results, we can see that the average long run elasticity estimates is 0.808, with a range between 0.001 and 2.69. </a:t>
            </a:r>
          </a:p>
          <a:p>
            <a:pPr lvl="1" algn="just"/>
            <a:r>
              <a:rPr lang="en-GB" dirty="0"/>
              <a:t>According to our results, some of the most import sensitive sectors are </a:t>
            </a:r>
            <a:r>
              <a:rPr lang="en-GB" i="1" dirty="0"/>
              <a:t>wheat (</a:t>
            </a:r>
            <a:r>
              <a:rPr lang="en-GB" i="1" dirty="0" err="1"/>
              <a:t>wht</a:t>
            </a:r>
            <a:r>
              <a:rPr lang="en-GB" i="1" dirty="0"/>
              <a:t>), oil seeds (</a:t>
            </a:r>
            <a:r>
              <a:rPr lang="en-GB" i="1" dirty="0" err="1"/>
              <a:t>osd</a:t>
            </a:r>
            <a:r>
              <a:rPr lang="en-GB" i="1" dirty="0"/>
              <a:t>), raw milk (</a:t>
            </a:r>
            <a:r>
              <a:rPr lang="en-GB" i="1" dirty="0" err="1"/>
              <a:t>rmk</a:t>
            </a:r>
            <a:r>
              <a:rPr lang="en-GB" i="1" dirty="0"/>
              <a:t>), lumber (</a:t>
            </a:r>
            <a:r>
              <a:rPr lang="en-GB" i="1" dirty="0" err="1"/>
              <a:t>lum</a:t>
            </a:r>
            <a:r>
              <a:rPr lang="en-GB" i="1" dirty="0"/>
              <a:t>)</a:t>
            </a:r>
            <a:r>
              <a:rPr lang="en-GB" dirty="0"/>
              <a:t>, </a:t>
            </a:r>
            <a:r>
              <a:rPr lang="en-GB" i="1" dirty="0"/>
              <a:t>wearing apparels (</a:t>
            </a:r>
            <a:r>
              <a:rPr lang="en-GB" i="1" dirty="0" err="1"/>
              <a:t>wap</a:t>
            </a:r>
            <a:r>
              <a:rPr lang="en-GB" i="1" dirty="0"/>
              <a:t>) and transport equipment (</a:t>
            </a:r>
            <a:r>
              <a:rPr lang="en-GB" i="1" dirty="0" err="1"/>
              <a:t>otn</a:t>
            </a:r>
            <a:r>
              <a:rPr lang="en-GB" i="1" dirty="0"/>
              <a:t>)</a:t>
            </a:r>
            <a:r>
              <a:rPr lang="en-GB" dirty="0"/>
              <a:t>. </a:t>
            </a:r>
          </a:p>
          <a:p>
            <a:pPr lvl="1" algn="just"/>
            <a:r>
              <a:rPr lang="en-GB" dirty="0"/>
              <a:t>The less import sensitive sectors would be</a:t>
            </a:r>
            <a:r>
              <a:rPr lang="en-GB" i="1" dirty="0"/>
              <a:t> textiles (</a:t>
            </a:r>
            <a:r>
              <a:rPr lang="en-GB" i="1" dirty="0" err="1"/>
              <a:t>tex</a:t>
            </a:r>
            <a:r>
              <a:rPr lang="en-GB" i="1" dirty="0"/>
              <a:t>), other food products(</a:t>
            </a:r>
            <a:r>
              <a:rPr lang="en-GB" i="1" dirty="0" err="1"/>
              <a:t>ofd</a:t>
            </a:r>
            <a:r>
              <a:rPr lang="en-GB" i="1" dirty="0"/>
              <a:t>), vegetables &amp; fruits (</a:t>
            </a:r>
            <a:r>
              <a:rPr lang="en-GB" i="1" dirty="0" err="1"/>
              <a:t>v_f</a:t>
            </a:r>
            <a:r>
              <a:rPr lang="en-GB" i="1" dirty="0"/>
              <a:t>), meat products (</a:t>
            </a:r>
            <a:r>
              <a:rPr lang="en-GB" i="1" dirty="0" err="1"/>
              <a:t>omt</a:t>
            </a:r>
            <a:r>
              <a:rPr lang="en-GB" i="1" dirty="0"/>
              <a:t> &amp; </a:t>
            </a:r>
            <a:r>
              <a:rPr lang="en-GB" i="1" dirty="0" err="1"/>
              <a:t>cmt</a:t>
            </a:r>
            <a:r>
              <a:rPr lang="en-GB" i="1" dirty="0"/>
              <a:t>) </a:t>
            </a:r>
            <a:r>
              <a:rPr lang="en-GB" dirty="0"/>
              <a:t>and </a:t>
            </a:r>
            <a:r>
              <a:rPr lang="en-GB" i="1" dirty="0"/>
              <a:t>rubber &amp; plastics products (</a:t>
            </a:r>
            <a:r>
              <a:rPr lang="en-GB" i="1" dirty="0" err="1"/>
              <a:t>rpp</a:t>
            </a:r>
            <a:r>
              <a:rPr lang="en-GB" i="1" dirty="0"/>
              <a:t>).</a:t>
            </a:r>
            <a:endParaRPr lang="en-GB" dirty="0"/>
          </a:p>
        </p:txBody>
      </p:sp>
      <p:sp>
        <p:nvSpPr>
          <p:cNvPr id="4" name="Date Placeholder 3">
            <a:extLst>
              <a:ext uri="{FF2B5EF4-FFF2-40B4-BE49-F238E27FC236}">
                <a16:creationId xmlns:a16="http://schemas.microsoft.com/office/drawing/2014/main" id="{0EEBD31F-6033-47FA-898E-A462687977A7}"/>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11546AD3-2BD6-41D1-B086-320ED93780EF}"/>
              </a:ext>
            </a:extLst>
          </p:cNvPr>
          <p:cNvSpPr>
            <a:spLocks noGrp="1"/>
          </p:cNvSpPr>
          <p:nvPr>
            <p:ph type="sldNum" sz="quarter" idx="12"/>
          </p:nvPr>
        </p:nvSpPr>
        <p:spPr/>
        <p:txBody>
          <a:bodyPr/>
          <a:lstStyle/>
          <a:p>
            <a:fld id="{9F074633-A331-4944-AC41-93A446A51C98}" type="slidenum">
              <a:rPr lang="en-GB" smtClean="0"/>
              <a:t>16</a:t>
            </a:fld>
            <a:endParaRPr lang="en-GB"/>
          </a:p>
        </p:txBody>
      </p:sp>
    </p:spTree>
    <p:extLst>
      <p:ext uri="{BB962C8B-B14F-4D97-AF65-F5344CB8AC3E}">
        <p14:creationId xmlns:p14="http://schemas.microsoft.com/office/powerpoint/2010/main" val="233628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2F49-6B2B-459E-A66C-03F9D4BBCFB7}"/>
              </a:ext>
            </a:extLst>
          </p:cNvPr>
          <p:cNvSpPr>
            <a:spLocks noGrp="1"/>
          </p:cNvSpPr>
          <p:nvPr>
            <p:ph type="title"/>
          </p:nvPr>
        </p:nvSpPr>
        <p:spPr>
          <a:xfrm>
            <a:off x="838200" y="136526"/>
            <a:ext cx="10515600" cy="593726"/>
          </a:xfrm>
        </p:spPr>
        <p:txBody>
          <a:bodyPr>
            <a:normAutofit fontScale="90000"/>
          </a:bodyPr>
          <a:lstStyle/>
          <a:p>
            <a:r>
              <a:rPr lang="en-GB" b="1" dirty="0"/>
              <a:t>Results (Cont’d) – Table 1 – Agricultural Sectors</a:t>
            </a:r>
            <a:endParaRPr lang="en-GB" dirty="0"/>
          </a:p>
        </p:txBody>
      </p:sp>
      <p:sp>
        <p:nvSpPr>
          <p:cNvPr id="4" name="Date Placeholder 3">
            <a:extLst>
              <a:ext uri="{FF2B5EF4-FFF2-40B4-BE49-F238E27FC236}">
                <a16:creationId xmlns:a16="http://schemas.microsoft.com/office/drawing/2014/main" id="{B6643949-4D9C-49ED-B08B-38E8C797FE6C}"/>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318AAE1F-0C45-47A0-8894-185A7A10BE51}"/>
              </a:ext>
            </a:extLst>
          </p:cNvPr>
          <p:cNvSpPr>
            <a:spLocks noGrp="1"/>
          </p:cNvSpPr>
          <p:nvPr>
            <p:ph type="sldNum" sz="quarter" idx="12"/>
          </p:nvPr>
        </p:nvSpPr>
        <p:spPr/>
        <p:txBody>
          <a:bodyPr/>
          <a:lstStyle/>
          <a:p>
            <a:fld id="{9F074633-A331-4944-AC41-93A446A51C98}" type="slidenum">
              <a:rPr lang="en-GB" smtClean="0"/>
              <a:t>17</a:t>
            </a:fld>
            <a:endParaRPr lang="en-GB"/>
          </a:p>
        </p:txBody>
      </p:sp>
      <p:graphicFrame>
        <p:nvGraphicFramePr>
          <p:cNvPr id="12" name="Content Placeholder 11">
            <a:extLst>
              <a:ext uri="{FF2B5EF4-FFF2-40B4-BE49-F238E27FC236}">
                <a16:creationId xmlns:a16="http://schemas.microsoft.com/office/drawing/2014/main" id="{8FC44BDB-FE6B-47AA-B0D6-33A242CB2990}"/>
              </a:ext>
            </a:extLst>
          </p:cNvPr>
          <p:cNvGraphicFramePr>
            <a:graphicFrameLocks noGrp="1"/>
          </p:cNvGraphicFramePr>
          <p:nvPr>
            <p:ph idx="1"/>
            <p:extLst>
              <p:ext uri="{D42A27DB-BD31-4B8C-83A1-F6EECF244321}">
                <p14:modId xmlns:p14="http://schemas.microsoft.com/office/powerpoint/2010/main" val="1167215271"/>
              </p:ext>
            </p:extLst>
          </p:nvPr>
        </p:nvGraphicFramePr>
        <p:xfrm>
          <a:off x="931816" y="730256"/>
          <a:ext cx="10685415" cy="6069792"/>
        </p:xfrm>
        <a:graphic>
          <a:graphicData uri="http://schemas.openxmlformats.org/drawingml/2006/table">
            <a:tbl>
              <a:tblPr>
                <a:tableStyleId>{5C22544A-7EE6-4342-B048-85BDC9FD1C3A}</a:tableStyleId>
              </a:tblPr>
              <a:tblGrid>
                <a:gridCol w="1206078">
                  <a:extLst>
                    <a:ext uri="{9D8B030D-6E8A-4147-A177-3AD203B41FA5}">
                      <a16:colId xmlns:a16="http://schemas.microsoft.com/office/drawing/2014/main" val="3634937027"/>
                    </a:ext>
                  </a:extLst>
                </a:gridCol>
                <a:gridCol w="1438827">
                  <a:extLst>
                    <a:ext uri="{9D8B030D-6E8A-4147-A177-3AD203B41FA5}">
                      <a16:colId xmlns:a16="http://schemas.microsoft.com/office/drawing/2014/main" val="2438082402"/>
                    </a:ext>
                  </a:extLst>
                </a:gridCol>
                <a:gridCol w="1523467">
                  <a:extLst>
                    <a:ext uri="{9D8B030D-6E8A-4147-A177-3AD203B41FA5}">
                      <a16:colId xmlns:a16="http://schemas.microsoft.com/office/drawing/2014/main" val="3480988752"/>
                    </a:ext>
                  </a:extLst>
                </a:gridCol>
                <a:gridCol w="1290712">
                  <a:extLst>
                    <a:ext uri="{9D8B030D-6E8A-4147-A177-3AD203B41FA5}">
                      <a16:colId xmlns:a16="http://schemas.microsoft.com/office/drawing/2014/main" val="36657719"/>
                    </a:ext>
                  </a:extLst>
                </a:gridCol>
                <a:gridCol w="1057962">
                  <a:extLst>
                    <a:ext uri="{9D8B030D-6E8A-4147-A177-3AD203B41FA5}">
                      <a16:colId xmlns:a16="http://schemas.microsoft.com/office/drawing/2014/main" val="722372573"/>
                    </a:ext>
                  </a:extLst>
                </a:gridCol>
                <a:gridCol w="1057962">
                  <a:extLst>
                    <a:ext uri="{9D8B030D-6E8A-4147-A177-3AD203B41FA5}">
                      <a16:colId xmlns:a16="http://schemas.microsoft.com/office/drawing/2014/main" val="368882305"/>
                    </a:ext>
                  </a:extLst>
                </a:gridCol>
                <a:gridCol w="1057962">
                  <a:extLst>
                    <a:ext uri="{9D8B030D-6E8A-4147-A177-3AD203B41FA5}">
                      <a16:colId xmlns:a16="http://schemas.microsoft.com/office/drawing/2014/main" val="573792827"/>
                    </a:ext>
                  </a:extLst>
                </a:gridCol>
                <a:gridCol w="1057962">
                  <a:extLst>
                    <a:ext uri="{9D8B030D-6E8A-4147-A177-3AD203B41FA5}">
                      <a16:colId xmlns:a16="http://schemas.microsoft.com/office/drawing/2014/main" val="4248738967"/>
                    </a:ext>
                  </a:extLst>
                </a:gridCol>
                <a:gridCol w="994483">
                  <a:extLst>
                    <a:ext uri="{9D8B030D-6E8A-4147-A177-3AD203B41FA5}">
                      <a16:colId xmlns:a16="http://schemas.microsoft.com/office/drawing/2014/main" val="3374539"/>
                    </a:ext>
                  </a:extLst>
                </a:gridCol>
              </a:tblGrid>
              <a:tr h="119555">
                <a:tc>
                  <a:txBody>
                    <a:bodyPr/>
                    <a:lstStyle/>
                    <a:p>
                      <a:pPr algn="ctr" fontAlgn="ctr"/>
                      <a:r>
                        <a:rPr lang="en-GB" sz="800" u="none" strike="noStrike" dirty="0">
                          <a:effectLst/>
                        </a:rPr>
                        <a:t> </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1" i="0" u="none" strike="noStrike" dirty="0">
                        <a:solidFill>
                          <a:srgbClr val="000000"/>
                        </a:solidFill>
                        <a:effectLst/>
                        <a:latin typeface="Calibri" panose="020F0502020204030204" pitchFamily="34" charset="0"/>
                      </a:endParaRPr>
                    </a:p>
                  </a:txBody>
                  <a:tcPr marL="972" marR="972" marT="972" marB="0" anchor="ctr"/>
                </a:tc>
                <a:tc rowSpan="2">
                  <a:txBody>
                    <a:bodyPr/>
                    <a:lstStyle/>
                    <a:p>
                      <a:pPr algn="ctr" fontAlgn="ctr"/>
                      <a:r>
                        <a:rPr lang="en-GB" sz="800" u="none" strike="noStrike" dirty="0">
                          <a:effectLst/>
                        </a:rPr>
                        <a:t>OLS (with Monthly Dummies)</a:t>
                      </a:r>
                      <a:endParaRPr lang="en-GB" sz="800" b="1" i="0" u="none" strike="noStrike" dirty="0">
                        <a:solidFill>
                          <a:srgbClr val="000000"/>
                        </a:solidFill>
                        <a:effectLst/>
                        <a:latin typeface="Calibri" panose="020F0502020204030204" pitchFamily="34" charset="0"/>
                      </a:endParaRPr>
                    </a:p>
                  </a:txBody>
                  <a:tcPr marL="972" marR="972" marT="972" marB="0" anchor="ctr"/>
                </a:tc>
                <a:tc rowSpan="2">
                  <a:txBody>
                    <a:bodyPr/>
                    <a:lstStyle/>
                    <a:p>
                      <a:pPr algn="ctr" fontAlgn="ctr"/>
                      <a:r>
                        <a:rPr lang="en-GB" sz="800" u="none" strike="noStrike" dirty="0">
                          <a:effectLst/>
                        </a:rPr>
                        <a:t>PAM (with Monthly Dummies)</a:t>
                      </a:r>
                      <a:endParaRPr lang="en-GB" sz="800" b="1" i="0" u="none" strike="noStrike" dirty="0">
                        <a:solidFill>
                          <a:srgbClr val="000000"/>
                        </a:solidFill>
                        <a:effectLst/>
                        <a:latin typeface="Calibri" panose="020F0502020204030204" pitchFamily="34" charset="0"/>
                      </a:endParaRPr>
                    </a:p>
                  </a:txBody>
                  <a:tcPr marL="972" marR="972" marT="972" marB="0" anchor="ctr"/>
                </a:tc>
                <a:tc gridSpan="2">
                  <a:txBody>
                    <a:bodyPr/>
                    <a:lstStyle/>
                    <a:p>
                      <a:pPr algn="ctr" fontAlgn="ctr"/>
                      <a:r>
                        <a:rPr lang="en-GB" sz="800" u="none" strike="noStrike" dirty="0">
                          <a:effectLst/>
                        </a:rPr>
                        <a:t>ECM</a:t>
                      </a:r>
                      <a:endParaRPr lang="en-GB" sz="800" b="1" i="0" u="none" strike="noStrike" dirty="0">
                        <a:solidFill>
                          <a:srgbClr val="000000"/>
                        </a:solidFill>
                        <a:effectLst/>
                        <a:latin typeface="Calibri" panose="020F0502020204030204" pitchFamily="34" charset="0"/>
                      </a:endParaRPr>
                    </a:p>
                  </a:txBody>
                  <a:tcPr marL="972" marR="972" marT="972" marB="0" anchor="ctr"/>
                </a:tc>
                <a:tc hMerge="1">
                  <a:txBody>
                    <a:bodyPr/>
                    <a:lstStyle/>
                    <a:p>
                      <a:endParaRPr lang="en-GB"/>
                    </a:p>
                  </a:txBody>
                  <a:tcPr/>
                </a:tc>
                <a:tc gridSpan="2">
                  <a:txBody>
                    <a:bodyPr/>
                    <a:lstStyle/>
                    <a:p>
                      <a:pPr algn="ctr" fontAlgn="ctr"/>
                      <a:r>
                        <a:rPr lang="en-GB" sz="800" u="none" strike="noStrike" dirty="0">
                          <a:effectLst/>
                        </a:rPr>
                        <a:t>ECM with Optimal Spec</a:t>
                      </a:r>
                      <a:endParaRPr lang="en-GB" sz="800" b="1" i="0" u="none" strike="noStrike" dirty="0">
                        <a:solidFill>
                          <a:srgbClr val="000000"/>
                        </a:solidFill>
                        <a:effectLst/>
                        <a:latin typeface="Calibri" panose="020F0502020204030204" pitchFamily="34" charset="0"/>
                      </a:endParaRPr>
                    </a:p>
                  </a:txBody>
                  <a:tcPr marL="972" marR="972" marT="972" marB="0" anchor="ctr"/>
                </a:tc>
                <a:tc hMerge="1">
                  <a:txBody>
                    <a:bodyPr/>
                    <a:lstStyle/>
                    <a:p>
                      <a:endParaRPr lang="en-GB"/>
                    </a:p>
                  </a:txBody>
                  <a:tcPr/>
                </a:tc>
                <a:tc rowSpan="2">
                  <a:txBody>
                    <a:bodyPr/>
                    <a:lstStyle/>
                    <a:p>
                      <a:pPr algn="ctr" fontAlgn="ctr"/>
                      <a:r>
                        <a:rPr lang="en-GB" sz="800" u="none" strike="noStrike">
                          <a:effectLst/>
                        </a:rPr>
                        <a:t>GTAP model</a:t>
                      </a:r>
                      <a:endParaRPr lang="en-GB" sz="800" b="1"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295939130"/>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endParaRPr lang="en-GB" sz="800" b="1" i="0" u="none" strike="noStrike" dirty="0">
                        <a:solidFill>
                          <a:srgbClr val="000000"/>
                        </a:solidFill>
                        <a:effectLst/>
                        <a:latin typeface="Calibri" panose="020F0502020204030204" pitchFamily="34" charset="0"/>
                      </a:endParaRPr>
                    </a:p>
                  </a:txBody>
                  <a:tcPr marL="972" marR="972" marT="972" marB="0" anchor="ctr"/>
                </a:tc>
                <a:tc vMerge="1">
                  <a:txBody>
                    <a:bodyPr/>
                    <a:lstStyle/>
                    <a:p>
                      <a:endParaRPr lang="en-GB"/>
                    </a:p>
                  </a:txBody>
                  <a:tcPr/>
                </a:tc>
                <a:tc vMerge="1">
                  <a:txBody>
                    <a:bodyPr/>
                    <a:lstStyle/>
                    <a:p>
                      <a:endParaRPr lang="en-GB"/>
                    </a:p>
                  </a:txBody>
                  <a:tcPr/>
                </a:tc>
                <a:tc>
                  <a:txBody>
                    <a:bodyPr/>
                    <a:lstStyle/>
                    <a:p>
                      <a:pPr algn="ctr" fontAlgn="ctr"/>
                      <a:r>
                        <a:rPr lang="en-GB" sz="800" u="none" strike="noStrike" dirty="0">
                          <a:effectLst/>
                        </a:rPr>
                        <a:t>Short-Run</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Long-Run</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Short-Run</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Long-Run</a:t>
                      </a:r>
                      <a:endParaRPr lang="en-GB" sz="800" b="1" i="0" u="none" strike="noStrike" dirty="0">
                        <a:solidFill>
                          <a:srgbClr val="000000"/>
                        </a:solidFill>
                        <a:effectLst/>
                        <a:latin typeface="Calibri" panose="020F0502020204030204" pitchFamily="34" charset="0"/>
                      </a:endParaRPr>
                    </a:p>
                  </a:txBody>
                  <a:tcPr marL="972" marR="972" marT="972" marB="0" anchor="ctr"/>
                </a:tc>
                <a:tc vMerge="1">
                  <a:txBody>
                    <a:bodyPr/>
                    <a:lstStyle/>
                    <a:p>
                      <a:endParaRPr lang="en-GB"/>
                    </a:p>
                  </a:txBody>
                  <a:tcPr/>
                </a:tc>
                <a:extLst>
                  <a:ext uri="{0D108BD9-81ED-4DB2-BD59-A6C34878D82A}">
                    <a16:rowId xmlns:a16="http://schemas.microsoft.com/office/drawing/2014/main" val="477955111"/>
                  </a:ext>
                </a:extLst>
              </a:tr>
              <a:tr h="141749">
                <a:tc>
                  <a:txBody>
                    <a:bodyPr/>
                    <a:lstStyle/>
                    <a:p>
                      <a:pPr algn="ctr" fontAlgn="ctr"/>
                      <a:r>
                        <a:rPr lang="en-GB" sz="800" u="none" strike="noStrike">
                          <a:effectLst/>
                        </a:rPr>
                        <a:t>Wheat (wht)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1.0776</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1.1739</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0.9393</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1.0142</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1.6898</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4.45</a:t>
                      </a:r>
                      <a:endParaRPr lang="en-GB" sz="800" b="1"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081317742"/>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55857159"/>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0.5697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0.5938</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0.8385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0.8225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0.4643</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612388945"/>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1.8900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1.9800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1.1200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1.2300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3.6400</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955165977"/>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0.1399</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0.2130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0.4832</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0.6187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549549196"/>
                  </a:ext>
                </a:extLst>
              </a:tr>
              <a:tr h="141749">
                <a:tc>
                  <a:txBody>
                    <a:bodyPr/>
                    <a:lstStyle/>
                    <a:p>
                      <a:pPr algn="ctr" fontAlgn="ctr"/>
                      <a:r>
                        <a:rPr lang="en-GB" sz="800" u="none" strike="noStrike">
                          <a:effectLst/>
                        </a:rPr>
                        <a:t>Other Grains (gro)</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0.9024</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0.9105</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0.7102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0.7453</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1.0486</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-0.4656</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1.30</a:t>
                      </a:r>
                      <a:endParaRPr lang="en-GB" sz="800" b="1"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622557764"/>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905978302"/>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0.1386</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0.1848</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0.2099</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0.3482</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0.2757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0.7260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787482504"/>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6.5100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4.9300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3.3800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2.1400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3.8000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-0.6400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697573204"/>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0.6583</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0.6037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0.8120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0.8794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483249240"/>
                  </a:ext>
                </a:extLst>
              </a:tr>
              <a:tr h="119555">
                <a:tc>
                  <a:txBody>
                    <a:bodyPr/>
                    <a:lstStyle/>
                    <a:p>
                      <a:pPr algn="ctr" fontAlgn="ctr"/>
                      <a:r>
                        <a:rPr lang="en-GB" sz="800" u="none" strike="noStrike">
                          <a:effectLst/>
                        </a:rPr>
                        <a:t>Vegetables &amp; fruits (v_f)</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0.7077</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0.2302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0.3981</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-2.8799</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0.5279</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0.1267</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1.85</a:t>
                      </a:r>
                      <a:endParaRPr lang="en-GB" sz="800" b="1"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523062398"/>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886310084"/>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0.4949</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0.2542</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0.1814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7.4199</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0.2736</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3.0753</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550406975"/>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1.4300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2.1900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-0.3900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1.9300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0.0400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452521922"/>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0.0850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0.8658</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0.2692</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0.4415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598809281"/>
                  </a:ext>
                </a:extLst>
              </a:tr>
              <a:tr h="141749">
                <a:tc>
                  <a:txBody>
                    <a:bodyPr/>
                    <a:lstStyle/>
                    <a:p>
                      <a:pPr algn="ctr" fontAlgn="ctr"/>
                      <a:r>
                        <a:rPr lang="en-GB" sz="800" u="none" strike="noStrike">
                          <a:effectLst/>
                        </a:rPr>
                        <a:t>Oil Seeds (osd)</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1.2868</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0.4932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0.1463</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1.5831</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1.2284</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2.45</a:t>
                      </a:r>
                      <a:endParaRPr lang="en-GB" sz="800" b="1"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867595069"/>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413252446"/>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0.5236</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0.3487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0.3583</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1.8915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1.2996</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167070947"/>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2.4600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1.4100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0.8400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0.9500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779110839"/>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0.2154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0.7224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0.2162</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0.2665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4196778169"/>
                  </a:ext>
                </a:extLst>
              </a:tr>
              <a:tr h="238269">
                <a:tc>
                  <a:txBody>
                    <a:bodyPr/>
                    <a:lstStyle/>
                    <a:p>
                      <a:pPr algn="ctr" fontAlgn="ctr"/>
                      <a:r>
                        <a:rPr lang="en-US" sz="800" u="none" strike="noStrike">
                          <a:effectLst/>
                        </a:rPr>
                        <a:t>Cane &amp; Beets sugar crops (c_b)</a:t>
                      </a:r>
                      <a:endParaRPr lang="en-US"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0.6026</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0.6183</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0.8496</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-0.3681</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0.9438</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-0.2827</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2.70</a:t>
                      </a:r>
                      <a:endParaRPr lang="en-GB" sz="800" b="1"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021554976"/>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114525256"/>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0.2286</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0.2221</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0.1473</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0.8980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0.1647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0.7767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587957705"/>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2.6400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2.7800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5.7700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5.7300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-0.3600</a:t>
                      </a:r>
                      <a:endParaRPr lang="en-GB" sz="800" b="0"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769021560"/>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0.2401</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0.4474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0.8034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0.9007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724230407"/>
                  </a:ext>
                </a:extLst>
              </a:tr>
              <a:tr h="119555">
                <a:tc>
                  <a:txBody>
                    <a:bodyPr/>
                    <a:lstStyle/>
                    <a:p>
                      <a:pPr algn="ctr" fontAlgn="ctr"/>
                      <a:r>
                        <a:rPr lang="en-GB" sz="800" u="none" strike="noStrike">
                          <a:effectLst/>
                        </a:rPr>
                        <a:t>Other crops (ocr)</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1.0472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0.5633</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0.0550</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0.9204</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0.8795</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3.25</a:t>
                      </a:r>
                      <a:endParaRPr lang="en-GB" sz="800" b="1"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923915766"/>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106526135"/>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0.1580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0.2154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0.2624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0.3125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0.4511</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933412670"/>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6.6300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2.6200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2.9500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1.9500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723281671"/>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0.6665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0.7089</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0.3967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0.3571</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4212159733"/>
                  </a:ext>
                </a:extLst>
              </a:tr>
              <a:tr h="119555">
                <a:tc>
                  <a:txBody>
                    <a:bodyPr/>
                    <a:lstStyle/>
                    <a:p>
                      <a:pPr algn="ctr" fontAlgn="ctr"/>
                      <a:r>
                        <a:rPr lang="en-GB" sz="800" u="none" strike="noStrike">
                          <a:effectLst/>
                        </a:rPr>
                        <a:t>Cattle (ctl)</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0.9199</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0.8932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0.8084</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1.2256</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0.8144</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1.1092</a:t>
                      </a:r>
                      <a:endParaRPr lang="en-GB" sz="800" b="1" i="0" u="none" strike="noStrike" dirty="0">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2.00</a:t>
                      </a:r>
                      <a:endParaRPr lang="en-GB" sz="800" b="1"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467593886"/>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528561256"/>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0.0345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0.0516</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0.1092</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0.2872</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0.1154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0.3005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4205741740"/>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26.6700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17.3000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7.4100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4.2700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7.0600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3.6900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814583787"/>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0.9700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0.9713</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0.9871</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0.9900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457936909"/>
                  </a:ext>
                </a:extLst>
              </a:tr>
              <a:tr h="238269">
                <a:tc>
                  <a:txBody>
                    <a:bodyPr/>
                    <a:lstStyle/>
                    <a:p>
                      <a:pPr algn="ctr" fontAlgn="ctr"/>
                      <a:r>
                        <a:rPr lang="en-GB" sz="800" u="none" strike="noStrike">
                          <a:effectLst/>
                        </a:rPr>
                        <a:t>Other Animal Products (oap)</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1.0771</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1.0801</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0.4456</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1.1078</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1.2102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1.30</a:t>
                      </a:r>
                      <a:endParaRPr lang="en-GB" sz="800" b="1"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779853709"/>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555690011"/>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0.0325</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0.0323</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0.2264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0.0781</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0.0567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563263764"/>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33.1300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33.4200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1.9700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14.1800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21.3500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4047934273"/>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0.9804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0.9824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0.9924</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0.9948</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77468652"/>
                  </a:ext>
                </a:extLst>
              </a:tr>
              <a:tr h="119555">
                <a:tc>
                  <a:txBody>
                    <a:bodyPr/>
                    <a:lstStyle/>
                    <a:p>
                      <a:pPr algn="ctr" fontAlgn="ctr"/>
                      <a:r>
                        <a:rPr lang="en-GB" sz="800" u="none" strike="noStrike">
                          <a:effectLst/>
                        </a:rPr>
                        <a:t>Raw Milk (rmk)</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Elasticity</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1.4177</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0.6634</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0.2981</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1.1180</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1.6170</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3.65</a:t>
                      </a:r>
                      <a:endParaRPr lang="en-GB" sz="800" b="1"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2322633603"/>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Significance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479005239"/>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SE</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0.6147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0.5836</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0.6146</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2.1788</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1.6150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338209094"/>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t-stat</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2.3100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1.1400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0.4900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0.5100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 </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1.0000</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3216227127"/>
                  </a:ext>
                </a:extLst>
              </a:tr>
              <a:tr h="119555">
                <a:tc>
                  <a:txBody>
                    <a:bodyPr/>
                    <a:lstStyle/>
                    <a:p>
                      <a:pPr algn="ctr" fontAlgn="ctr"/>
                      <a:r>
                        <a:rPr lang="en-GB" sz="800" u="none" strike="noStrike">
                          <a:effectLst/>
                        </a:rPr>
                        <a:t> </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R2</a:t>
                      </a:r>
                      <a:endParaRPr lang="en-GB" sz="800" b="1"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a:effectLst/>
                        </a:rPr>
                        <a:t>0.1947</a:t>
                      </a:r>
                      <a:endParaRPr lang="en-GB" sz="800" b="0" i="0" u="none" strike="noStrike">
                        <a:solidFill>
                          <a:srgbClr val="000000"/>
                        </a:solidFill>
                        <a:effectLst/>
                        <a:latin typeface="Calibri" panose="020F0502020204030204" pitchFamily="34" charset="0"/>
                      </a:endParaRPr>
                    </a:p>
                  </a:txBody>
                  <a:tcPr marL="972" marR="972" marT="972" marB="0" anchor="ctr"/>
                </a:tc>
                <a:tc>
                  <a:txBody>
                    <a:bodyPr/>
                    <a:lstStyle/>
                    <a:p>
                      <a:pPr algn="ctr" fontAlgn="ctr"/>
                      <a:r>
                        <a:rPr lang="en-GB" sz="800" u="none" strike="noStrike" dirty="0">
                          <a:effectLst/>
                        </a:rPr>
                        <a:t>0.4675</a:t>
                      </a:r>
                      <a:endParaRPr lang="en-GB" sz="800" b="0" i="0" u="none" strike="noStrike" dirty="0">
                        <a:solidFill>
                          <a:srgbClr val="000000"/>
                        </a:solidFill>
                        <a:effectLst/>
                        <a:latin typeface="Calibri" panose="020F0502020204030204" pitchFamily="34" charset="0"/>
                      </a:endParaRPr>
                    </a:p>
                  </a:txBody>
                  <a:tcPr marL="972" marR="972" marT="972" marB="0" anchor="ctr"/>
                </a:tc>
                <a:tc gridSpan="2">
                  <a:txBody>
                    <a:bodyPr/>
                    <a:lstStyle/>
                    <a:p>
                      <a:pPr algn="ctr" fontAlgn="ctr"/>
                      <a:r>
                        <a:rPr lang="en-GB" sz="800" u="none" strike="noStrike">
                          <a:effectLst/>
                        </a:rPr>
                        <a:t>0.1609</a:t>
                      </a:r>
                      <a:endParaRPr lang="en-GB" sz="800" b="0" i="0" u="none" strike="noStrike">
                        <a:solidFill>
                          <a:srgbClr val="000000"/>
                        </a:solidFill>
                        <a:effectLst/>
                        <a:latin typeface="Calibri" panose="020F0502020204030204" pitchFamily="34" charset="0"/>
                      </a:endParaRPr>
                    </a:p>
                  </a:txBody>
                  <a:tcPr marL="972" marR="972" marT="972" marB="0" anchor="ctr"/>
                </a:tc>
                <a:tc hMerge="1">
                  <a:txBody>
                    <a:bodyPr/>
                    <a:lstStyle/>
                    <a:p>
                      <a:endParaRPr lang="en-GB"/>
                    </a:p>
                  </a:txBody>
                  <a:tcPr/>
                </a:tc>
                <a:tc gridSpan="2">
                  <a:txBody>
                    <a:bodyPr/>
                    <a:lstStyle/>
                    <a:p>
                      <a:pPr algn="ctr" fontAlgn="ctr"/>
                      <a:r>
                        <a:rPr lang="en-GB" sz="800" u="none" strike="noStrike">
                          <a:effectLst/>
                        </a:rPr>
                        <a:t>0.1244</a:t>
                      </a:r>
                      <a:endParaRPr lang="en-GB" sz="800" b="0" i="0" u="none" strike="noStrike">
                        <a:solidFill>
                          <a:srgbClr val="000000"/>
                        </a:solidFill>
                        <a:effectLst/>
                        <a:latin typeface="Calibri" panose="020F0502020204030204" pitchFamily="34" charset="0"/>
                      </a:endParaRPr>
                    </a:p>
                  </a:txBody>
                  <a:tcPr marL="972" marR="972" marT="972" marB="0" anchor="ctr"/>
                </a:tc>
                <a:tc hMerge="1">
                  <a:txBody>
                    <a:bodyPr/>
                    <a:lstStyle/>
                    <a:p>
                      <a:endParaRPr lang="en-GB"/>
                    </a:p>
                  </a:txBody>
                  <a:tcPr/>
                </a:tc>
                <a:tc>
                  <a:txBody>
                    <a:bodyPr/>
                    <a:lstStyle/>
                    <a:p>
                      <a:pPr algn="ctr" fontAlgn="ctr"/>
                      <a:r>
                        <a:rPr lang="en-GB" sz="800" u="none" strike="noStrike" dirty="0">
                          <a:effectLst/>
                        </a:rPr>
                        <a:t> </a:t>
                      </a:r>
                      <a:endParaRPr lang="en-GB" sz="800" b="0" i="0" u="none" strike="noStrike" dirty="0">
                        <a:solidFill>
                          <a:srgbClr val="000000"/>
                        </a:solidFill>
                        <a:effectLst/>
                        <a:latin typeface="Calibri" panose="020F0502020204030204" pitchFamily="34" charset="0"/>
                      </a:endParaRPr>
                    </a:p>
                  </a:txBody>
                  <a:tcPr marL="972" marR="972" marT="972" marB="0" anchor="ctr"/>
                </a:tc>
                <a:extLst>
                  <a:ext uri="{0D108BD9-81ED-4DB2-BD59-A6C34878D82A}">
                    <a16:rowId xmlns:a16="http://schemas.microsoft.com/office/drawing/2014/main" val="1512340016"/>
                  </a:ext>
                </a:extLst>
              </a:tr>
            </a:tbl>
          </a:graphicData>
        </a:graphic>
      </p:graphicFrame>
    </p:spTree>
    <p:extLst>
      <p:ext uri="{BB962C8B-B14F-4D97-AF65-F5344CB8AC3E}">
        <p14:creationId xmlns:p14="http://schemas.microsoft.com/office/powerpoint/2010/main" val="1559269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2F49-6B2B-459E-A66C-03F9D4BBCFB7}"/>
              </a:ext>
            </a:extLst>
          </p:cNvPr>
          <p:cNvSpPr>
            <a:spLocks noGrp="1"/>
          </p:cNvSpPr>
          <p:nvPr>
            <p:ph type="title"/>
          </p:nvPr>
        </p:nvSpPr>
        <p:spPr>
          <a:xfrm>
            <a:off x="838200" y="136526"/>
            <a:ext cx="10515600" cy="659624"/>
          </a:xfrm>
        </p:spPr>
        <p:txBody>
          <a:bodyPr>
            <a:normAutofit fontScale="90000"/>
          </a:bodyPr>
          <a:lstStyle/>
          <a:p>
            <a:r>
              <a:rPr lang="en-GB" b="1" dirty="0"/>
              <a:t>Results (Cont’d) – Table 1 – Manufacturing Sectors</a:t>
            </a:r>
            <a:endParaRPr lang="en-GB" dirty="0"/>
          </a:p>
        </p:txBody>
      </p:sp>
      <p:sp>
        <p:nvSpPr>
          <p:cNvPr id="4" name="Date Placeholder 3">
            <a:extLst>
              <a:ext uri="{FF2B5EF4-FFF2-40B4-BE49-F238E27FC236}">
                <a16:creationId xmlns:a16="http://schemas.microsoft.com/office/drawing/2014/main" id="{B6643949-4D9C-49ED-B08B-38E8C797FE6C}"/>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318AAE1F-0C45-47A0-8894-185A7A10BE51}"/>
              </a:ext>
            </a:extLst>
          </p:cNvPr>
          <p:cNvSpPr>
            <a:spLocks noGrp="1"/>
          </p:cNvSpPr>
          <p:nvPr>
            <p:ph type="sldNum" sz="quarter" idx="12"/>
          </p:nvPr>
        </p:nvSpPr>
        <p:spPr/>
        <p:txBody>
          <a:bodyPr/>
          <a:lstStyle/>
          <a:p>
            <a:fld id="{9F074633-A331-4944-AC41-93A446A51C98}" type="slidenum">
              <a:rPr lang="en-GB" smtClean="0"/>
              <a:t>18</a:t>
            </a:fld>
            <a:endParaRPr lang="en-GB"/>
          </a:p>
        </p:txBody>
      </p:sp>
      <p:graphicFrame>
        <p:nvGraphicFramePr>
          <p:cNvPr id="7" name="Content Placeholder 6">
            <a:extLst>
              <a:ext uri="{FF2B5EF4-FFF2-40B4-BE49-F238E27FC236}">
                <a16:creationId xmlns:a16="http://schemas.microsoft.com/office/drawing/2014/main" id="{3DEB89C1-6EF8-49B8-89E6-C483A6FE5DAE}"/>
              </a:ext>
            </a:extLst>
          </p:cNvPr>
          <p:cNvGraphicFramePr>
            <a:graphicFrameLocks noGrp="1"/>
          </p:cNvGraphicFramePr>
          <p:nvPr>
            <p:ph idx="1"/>
            <p:extLst>
              <p:ext uri="{D42A27DB-BD31-4B8C-83A1-F6EECF244321}">
                <p14:modId xmlns:p14="http://schemas.microsoft.com/office/powerpoint/2010/main" val="3635981831"/>
              </p:ext>
            </p:extLst>
          </p:nvPr>
        </p:nvGraphicFramePr>
        <p:xfrm>
          <a:off x="235131" y="796149"/>
          <a:ext cx="11878487" cy="5981926"/>
        </p:xfrm>
        <a:graphic>
          <a:graphicData uri="http://schemas.openxmlformats.org/drawingml/2006/table">
            <a:tbl>
              <a:tblPr>
                <a:tableStyleId>{5C22544A-7EE6-4342-B048-85BDC9FD1C3A}</a:tableStyleId>
              </a:tblPr>
              <a:tblGrid>
                <a:gridCol w="574766">
                  <a:extLst>
                    <a:ext uri="{9D8B030D-6E8A-4147-A177-3AD203B41FA5}">
                      <a16:colId xmlns:a16="http://schemas.microsoft.com/office/drawing/2014/main" val="3254831244"/>
                    </a:ext>
                  </a:extLst>
                </a:gridCol>
                <a:gridCol w="987609">
                  <a:extLst>
                    <a:ext uri="{9D8B030D-6E8A-4147-A177-3AD203B41FA5}">
                      <a16:colId xmlns:a16="http://schemas.microsoft.com/office/drawing/2014/main" val="1623314182"/>
                    </a:ext>
                  </a:extLst>
                </a:gridCol>
                <a:gridCol w="644757">
                  <a:extLst>
                    <a:ext uri="{9D8B030D-6E8A-4147-A177-3AD203B41FA5}">
                      <a16:colId xmlns:a16="http://schemas.microsoft.com/office/drawing/2014/main" val="2929872180"/>
                    </a:ext>
                  </a:extLst>
                </a:gridCol>
                <a:gridCol w="644757">
                  <a:extLst>
                    <a:ext uri="{9D8B030D-6E8A-4147-A177-3AD203B41FA5}">
                      <a16:colId xmlns:a16="http://schemas.microsoft.com/office/drawing/2014/main" val="3534795985"/>
                    </a:ext>
                  </a:extLst>
                </a:gridCol>
                <a:gridCol w="644757">
                  <a:extLst>
                    <a:ext uri="{9D8B030D-6E8A-4147-A177-3AD203B41FA5}">
                      <a16:colId xmlns:a16="http://schemas.microsoft.com/office/drawing/2014/main" val="1417233454"/>
                    </a:ext>
                  </a:extLst>
                </a:gridCol>
                <a:gridCol w="644757">
                  <a:extLst>
                    <a:ext uri="{9D8B030D-6E8A-4147-A177-3AD203B41FA5}">
                      <a16:colId xmlns:a16="http://schemas.microsoft.com/office/drawing/2014/main" val="2884125361"/>
                    </a:ext>
                  </a:extLst>
                </a:gridCol>
                <a:gridCol w="644757">
                  <a:extLst>
                    <a:ext uri="{9D8B030D-6E8A-4147-A177-3AD203B41FA5}">
                      <a16:colId xmlns:a16="http://schemas.microsoft.com/office/drawing/2014/main" val="154168948"/>
                    </a:ext>
                  </a:extLst>
                </a:gridCol>
                <a:gridCol w="644757">
                  <a:extLst>
                    <a:ext uri="{9D8B030D-6E8A-4147-A177-3AD203B41FA5}">
                      <a16:colId xmlns:a16="http://schemas.microsoft.com/office/drawing/2014/main" val="1886871691"/>
                    </a:ext>
                  </a:extLst>
                </a:gridCol>
                <a:gridCol w="644757">
                  <a:extLst>
                    <a:ext uri="{9D8B030D-6E8A-4147-A177-3AD203B41FA5}">
                      <a16:colId xmlns:a16="http://schemas.microsoft.com/office/drawing/2014/main" val="1002627259"/>
                    </a:ext>
                  </a:extLst>
                </a:gridCol>
                <a:gridCol w="699595">
                  <a:extLst>
                    <a:ext uri="{9D8B030D-6E8A-4147-A177-3AD203B41FA5}">
                      <a16:colId xmlns:a16="http://schemas.microsoft.com/office/drawing/2014/main" val="3683868930"/>
                    </a:ext>
                  </a:extLst>
                </a:gridCol>
                <a:gridCol w="589919">
                  <a:extLst>
                    <a:ext uri="{9D8B030D-6E8A-4147-A177-3AD203B41FA5}">
                      <a16:colId xmlns:a16="http://schemas.microsoft.com/office/drawing/2014/main" val="2159161685"/>
                    </a:ext>
                  </a:extLst>
                </a:gridCol>
                <a:gridCol w="644757">
                  <a:extLst>
                    <a:ext uri="{9D8B030D-6E8A-4147-A177-3AD203B41FA5}">
                      <a16:colId xmlns:a16="http://schemas.microsoft.com/office/drawing/2014/main" val="1262827248"/>
                    </a:ext>
                  </a:extLst>
                </a:gridCol>
                <a:gridCol w="644757">
                  <a:extLst>
                    <a:ext uri="{9D8B030D-6E8A-4147-A177-3AD203B41FA5}">
                      <a16:colId xmlns:a16="http://schemas.microsoft.com/office/drawing/2014/main" val="3211819814"/>
                    </a:ext>
                  </a:extLst>
                </a:gridCol>
                <a:gridCol w="644757">
                  <a:extLst>
                    <a:ext uri="{9D8B030D-6E8A-4147-A177-3AD203B41FA5}">
                      <a16:colId xmlns:a16="http://schemas.microsoft.com/office/drawing/2014/main" val="3345129459"/>
                    </a:ext>
                  </a:extLst>
                </a:gridCol>
                <a:gridCol w="644757">
                  <a:extLst>
                    <a:ext uri="{9D8B030D-6E8A-4147-A177-3AD203B41FA5}">
                      <a16:colId xmlns:a16="http://schemas.microsoft.com/office/drawing/2014/main" val="2222739104"/>
                    </a:ext>
                  </a:extLst>
                </a:gridCol>
                <a:gridCol w="644757">
                  <a:extLst>
                    <a:ext uri="{9D8B030D-6E8A-4147-A177-3AD203B41FA5}">
                      <a16:colId xmlns:a16="http://schemas.microsoft.com/office/drawing/2014/main" val="3724745123"/>
                    </a:ext>
                  </a:extLst>
                </a:gridCol>
                <a:gridCol w="644757">
                  <a:extLst>
                    <a:ext uri="{9D8B030D-6E8A-4147-A177-3AD203B41FA5}">
                      <a16:colId xmlns:a16="http://schemas.microsoft.com/office/drawing/2014/main" val="2731738139"/>
                    </a:ext>
                  </a:extLst>
                </a:gridCol>
                <a:gridCol w="644757">
                  <a:extLst>
                    <a:ext uri="{9D8B030D-6E8A-4147-A177-3AD203B41FA5}">
                      <a16:colId xmlns:a16="http://schemas.microsoft.com/office/drawing/2014/main" val="1267567406"/>
                    </a:ext>
                  </a:extLst>
                </a:gridCol>
              </a:tblGrid>
              <a:tr h="188555">
                <a:tc>
                  <a:txBody>
                    <a:bodyPr/>
                    <a:lstStyle/>
                    <a:p>
                      <a:pPr algn="l" fontAlgn="b"/>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b"/>
                </a:tc>
                <a:tc>
                  <a:txBody>
                    <a:bodyPr/>
                    <a:lstStyle/>
                    <a:p>
                      <a:pPr algn="l" fontAlgn="b"/>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b"/>
                </a:tc>
                <a:tc rowSpan="2">
                  <a:txBody>
                    <a:bodyPr/>
                    <a:lstStyle/>
                    <a:p>
                      <a:pPr algn="ctr" fontAlgn="ctr"/>
                      <a:r>
                        <a:rPr lang="en-GB" sz="600" u="none" strike="noStrike">
                          <a:effectLst/>
                        </a:rPr>
                        <a:t>OLS (with Monthly Dummies)</a:t>
                      </a:r>
                      <a:endParaRPr lang="en-GB" sz="600" b="1" i="0" u="none" strike="noStrike">
                        <a:solidFill>
                          <a:srgbClr val="000000"/>
                        </a:solidFill>
                        <a:effectLst/>
                        <a:latin typeface="Calibri" panose="020F0502020204030204" pitchFamily="34" charset="0"/>
                      </a:endParaRPr>
                    </a:p>
                  </a:txBody>
                  <a:tcPr marL="826" marR="826" marT="826" marB="0" anchor="ctr"/>
                </a:tc>
                <a:tc rowSpan="2">
                  <a:txBody>
                    <a:bodyPr/>
                    <a:lstStyle/>
                    <a:p>
                      <a:pPr algn="ctr" fontAlgn="ctr"/>
                      <a:r>
                        <a:rPr lang="en-GB" sz="600" u="none" strike="noStrike">
                          <a:effectLst/>
                        </a:rPr>
                        <a:t>PAM (with Monthly Dummies)</a:t>
                      </a:r>
                      <a:endParaRPr lang="en-GB" sz="600" b="1" i="0" u="none" strike="noStrike">
                        <a:solidFill>
                          <a:srgbClr val="000000"/>
                        </a:solidFill>
                        <a:effectLst/>
                        <a:latin typeface="Calibri" panose="020F0502020204030204" pitchFamily="34" charset="0"/>
                      </a:endParaRPr>
                    </a:p>
                  </a:txBody>
                  <a:tcPr marL="826" marR="826" marT="826" marB="0" anchor="ctr"/>
                </a:tc>
                <a:tc gridSpan="2">
                  <a:txBody>
                    <a:bodyPr/>
                    <a:lstStyle/>
                    <a:p>
                      <a:pPr algn="ctr" fontAlgn="ctr"/>
                      <a:r>
                        <a:rPr lang="en-GB" sz="600" u="none" strike="noStrike" dirty="0">
                          <a:effectLst/>
                        </a:rPr>
                        <a:t>ECM</a:t>
                      </a:r>
                      <a:endParaRPr lang="en-GB" sz="600" b="1" i="0" u="none" strike="noStrike" dirty="0">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gridSpan="2">
                  <a:txBody>
                    <a:bodyPr/>
                    <a:lstStyle/>
                    <a:p>
                      <a:pPr algn="ctr" fontAlgn="ctr"/>
                      <a:r>
                        <a:rPr lang="en-GB" sz="600" u="none" strike="noStrike" dirty="0">
                          <a:effectLst/>
                        </a:rPr>
                        <a:t>ECM with Optimal Spec</a:t>
                      </a:r>
                      <a:endParaRPr lang="en-GB" sz="600" b="1" i="0" u="none" strike="noStrike" dirty="0">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rowSpan="2">
                  <a:txBody>
                    <a:bodyPr/>
                    <a:lstStyle/>
                    <a:p>
                      <a:pPr algn="ctr" fontAlgn="ctr"/>
                      <a:r>
                        <a:rPr lang="en-GB" sz="600" u="none" strike="noStrike">
                          <a:effectLst/>
                        </a:rPr>
                        <a:t>GTAP model</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l" fontAlgn="b"/>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b"/>
                </a:tc>
                <a:tc>
                  <a:txBody>
                    <a:bodyPr/>
                    <a:lstStyle/>
                    <a:p>
                      <a:pPr algn="l" fontAlgn="b"/>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b"/>
                </a:tc>
                <a:tc rowSpan="2">
                  <a:txBody>
                    <a:bodyPr/>
                    <a:lstStyle/>
                    <a:p>
                      <a:pPr algn="ctr" fontAlgn="ctr"/>
                      <a:r>
                        <a:rPr lang="en-GB" sz="600" u="none" strike="noStrike">
                          <a:effectLst/>
                        </a:rPr>
                        <a:t>OLS (with Monthly Dummies)</a:t>
                      </a:r>
                      <a:endParaRPr lang="en-GB" sz="600" b="1" i="0" u="none" strike="noStrike">
                        <a:solidFill>
                          <a:srgbClr val="000000"/>
                        </a:solidFill>
                        <a:effectLst/>
                        <a:latin typeface="Calibri" panose="020F0502020204030204" pitchFamily="34" charset="0"/>
                      </a:endParaRPr>
                    </a:p>
                  </a:txBody>
                  <a:tcPr marL="826" marR="826" marT="826" marB="0" anchor="ctr"/>
                </a:tc>
                <a:tc rowSpan="2">
                  <a:txBody>
                    <a:bodyPr/>
                    <a:lstStyle/>
                    <a:p>
                      <a:pPr algn="ctr" fontAlgn="ctr"/>
                      <a:r>
                        <a:rPr lang="en-GB" sz="600" u="none" strike="noStrike">
                          <a:effectLst/>
                        </a:rPr>
                        <a:t>PAM (with Monthly Dummies)</a:t>
                      </a:r>
                      <a:endParaRPr lang="en-GB" sz="600" b="1" i="0" u="none" strike="noStrike">
                        <a:solidFill>
                          <a:srgbClr val="000000"/>
                        </a:solidFill>
                        <a:effectLst/>
                        <a:latin typeface="Calibri" panose="020F0502020204030204" pitchFamily="34" charset="0"/>
                      </a:endParaRPr>
                    </a:p>
                  </a:txBody>
                  <a:tcPr marL="826" marR="826" marT="826" marB="0" anchor="ctr"/>
                </a:tc>
                <a:tc gridSpan="2">
                  <a:txBody>
                    <a:bodyPr/>
                    <a:lstStyle/>
                    <a:p>
                      <a:pPr algn="ctr" fontAlgn="ctr"/>
                      <a:r>
                        <a:rPr lang="en-GB" sz="600" u="none" strike="noStrike">
                          <a:effectLst/>
                        </a:rPr>
                        <a:t>ECM</a:t>
                      </a:r>
                      <a:endParaRPr lang="en-GB" sz="600" b="1"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gridSpan="2">
                  <a:txBody>
                    <a:bodyPr/>
                    <a:lstStyle/>
                    <a:p>
                      <a:pPr algn="ctr" fontAlgn="ctr"/>
                      <a:r>
                        <a:rPr lang="en-GB" sz="600" u="none" strike="noStrike">
                          <a:effectLst/>
                        </a:rPr>
                        <a:t>ECM with Optimal Spec</a:t>
                      </a:r>
                      <a:endParaRPr lang="en-GB" sz="600" b="1"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rowSpan="2">
                  <a:txBody>
                    <a:bodyPr/>
                    <a:lstStyle/>
                    <a:p>
                      <a:pPr algn="ctr" fontAlgn="ctr"/>
                      <a:r>
                        <a:rPr lang="en-GB" sz="600" u="none" strike="noStrike">
                          <a:effectLst/>
                        </a:rPr>
                        <a:t>GTAP model</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82748541"/>
                  </a:ext>
                </a:extLst>
              </a:tr>
              <a:tr h="94473">
                <a:tc>
                  <a:txBody>
                    <a:bodyPr/>
                    <a:lstStyle/>
                    <a:p>
                      <a:pPr algn="l" fontAlgn="b"/>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b"/>
                </a:tc>
                <a:tc>
                  <a:txBody>
                    <a:bodyPr/>
                    <a:lstStyle/>
                    <a:p>
                      <a:pPr algn="l" fontAlgn="b"/>
                      <a:endParaRPr lang="en-GB" sz="600" b="0" i="0" u="none" strike="noStrike">
                        <a:solidFill>
                          <a:srgbClr val="000000"/>
                        </a:solidFill>
                        <a:effectLst/>
                        <a:latin typeface="Calibri" panose="020F0502020204030204" pitchFamily="34" charset="0"/>
                      </a:endParaRPr>
                    </a:p>
                  </a:txBody>
                  <a:tcPr marL="826" marR="826" marT="826" marB="0" anchor="b"/>
                </a:tc>
                <a:tc vMerge="1">
                  <a:txBody>
                    <a:bodyPr/>
                    <a:lstStyle/>
                    <a:p>
                      <a:endParaRPr lang="en-GB"/>
                    </a:p>
                  </a:txBody>
                  <a:tcPr/>
                </a:tc>
                <a:tc vMerge="1">
                  <a:txBody>
                    <a:bodyPr/>
                    <a:lstStyle/>
                    <a:p>
                      <a:endParaRPr lang="en-GB"/>
                    </a:p>
                  </a:txBody>
                  <a:tcPr/>
                </a:tc>
                <a:tc>
                  <a:txBody>
                    <a:bodyPr/>
                    <a:lstStyle/>
                    <a:p>
                      <a:pPr algn="ctr" fontAlgn="ctr"/>
                      <a:r>
                        <a:rPr lang="en-GB" sz="600" u="none" strike="noStrike">
                          <a:effectLst/>
                        </a:rPr>
                        <a:t>Short-Run</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Long-Run</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Short-Run</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Long-Run</a:t>
                      </a:r>
                      <a:endParaRPr lang="en-GB" sz="600" b="1" i="0" u="none" strike="noStrike">
                        <a:solidFill>
                          <a:srgbClr val="000000"/>
                        </a:solidFill>
                        <a:effectLst/>
                        <a:latin typeface="Calibri" panose="020F0502020204030204" pitchFamily="34" charset="0"/>
                      </a:endParaRPr>
                    </a:p>
                  </a:txBody>
                  <a:tcPr marL="826" marR="826" marT="826" marB="0" anchor="ctr"/>
                </a:tc>
                <a:tc vMerge="1">
                  <a:txBody>
                    <a:bodyPr/>
                    <a:lstStyle/>
                    <a:p>
                      <a:endParaRPr lang="en-GB"/>
                    </a:p>
                  </a:txBody>
                  <a:tcPr/>
                </a:tc>
                <a:tc>
                  <a:txBody>
                    <a:bodyPr/>
                    <a:lstStyle/>
                    <a:p>
                      <a:pPr algn="l" fontAlgn="b"/>
                      <a:endParaRPr lang="en-GB" sz="600" b="0" i="0" u="none" strike="noStrike">
                        <a:solidFill>
                          <a:srgbClr val="000000"/>
                        </a:solidFill>
                        <a:effectLst/>
                        <a:latin typeface="Calibri" panose="020F0502020204030204" pitchFamily="34" charset="0"/>
                      </a:endParaRPr>
                    </a:p>
                  </a:txBody>
                  <a:tcPr marL="826" marR="826" marT="826" marB="0" anchor="b"/>
                </a:tc>
                <a:tc>
                  <a:txBody>
                    <a:bodyPr/>
                    <a:lstStyle/>
                    <a:p>
                      <a:pPr algn="l" fontAlgn="b"/>
                      <a:endParaRPr lang="en-GB" sz="600" b="0" i="0" u="none" strike="noStrike" dirty="0">
                        <a:solidFill>
                          <a:srgbClr val="000000"/>
                        </a:solidFill>
                        <a:effectLst/>
                        <a:latin typeface="Calibri" panose="020F0502020204030204" pitchFamily="34" charset="0"/>
                      </a:endParaRPr>
                    </a:p>
                  </a:txBody>
                  <a:tcPr marL="826" marR="826" marT="826" marB="0" anchor="b"/>
                </a:tc>
                <a:tc vMerge="1">
                  <a:txBody>
                    <a:bodyPr/>
                    <a:lstStyle/>
                    <a:p>
                      <a:endParaRPr lang="en-GB"/>
                    </a:p>
                  </a:txBody>
                  <a:tcPr/>
                </a:tc>
                <a:tc vMerge="1">
                  <a:txBody>
                    <a:bodyPr/>
                    <a:lstStyle/>
                    <a:p>
                      <a:endParaRPr lang="en-GB"/>
                    </a:p>
                  </a:txBody>
                  <a:tcPr/>
                </a:tc>
                <a:tc>
                  <a:txBody>
                    <a:bodyPr/>
                    <a:lstStyle/>
                    <a:p>
                      <a:pPr algn="ctr" fontAlgn="ctr"/>
                      <a:r>
                        <a:rPr lang="en-GB" sz="600" u="none" strike="noStrike">
                          <a:effectLst/>
                        </a:rPr>
                        <a:t>Short-Run</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Long-Run</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Short-Run</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Long-Run</a:t>
                      </a:r>
                      <a:endParaRPr lang="en-GB" sz="600" b="1" i="0" u="none" strike="noStrike">
                        <a:solidFill>
                          <a:srgbClr val="000000"/>
                        </a:solidFill>
                        <a:effectLst/>
                        <a:latin typeface="Calibri" panose="020F0502020204030204" pitchFamily="34" charset="0"/>
                      </a:endParaRPr>
                    </a:p>
                  </a:txBody>
                  <a:tcPr marL="826" marR="826" marT="826" marB="0" anchor="ctr"/>
                </a:tc>
                <a:tc vMerge="1">
                  <a:txBody>
                    <a:bodyPr/>
                    <a:lstStyle/>
                    <a:p>
                      <a:endParaRPr lang="en-GB"/>
                    </a:p>
                  </a:txBody>
                  <a:tcPr/>
                </a:tc>
                <a:extLst>
                  <a:ext uri="{0D108BD9-81ED-4DB2-BD59-A6C34878D82A}">
                    <a16:rowId xmlns:a16="http://schemas.microsoft.com/office/drawing/2014/main" val="2909642260"/>
                  </a:ext>
                </a:extLst>
              </a:tr>
              <a:tr h="144237">
                <a:tc>
                  <a:txBody>
                    <a:bodyPr/>
                    <a:lstStyle/>
                    <a:p>
                      <a:pPr algn="ctr" fontAlgn="ctr"/>
                      <a:r>
                        <a:rPr lang="en-US" sz="600" u="none" strike="noStrike">
                          <a:effectLst/>
                        </a:rPr>
                        <a:t>Cattle &amp; Other meat (cmt &amp; omt)</a:t>
                      </a:r>
                      <a:endParaRPr lang="en-US"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0.3183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0.0339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0.3897</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0.0010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-0.1154</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3.85 &amp; 4.40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Basic Pharmaceuticals Products (bph)</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0.1118</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0.2484</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0.8404</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-0.1067</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0.8813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-0.7122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3.30</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206174311"/>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27531343"/>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0.1051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0.1003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0.1592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0.1663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0.3025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0.0739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0.0563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0.0393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0.3899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0.0412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1.5688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782048228"/>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3.0300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2.4500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4.4100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21.3800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21.3900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398121011"/>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0.3663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0.4434</a:t>
                      </a:r>
                      <a:endParaRPr lang="en-GB" sz="600" b="0" i="0" u="none" strike="noStrike">
                        <a:solidFill>
                          <a:srgbClr val="000000"/>
                        </a:solidFill>
                        <a:effectLst/>
                        <a:latin typeface="Calibri" panose="020F0502020204030204" pitchFamily="34" charset="0"/>
                      </a:endParaRPr>
                    </a:p>
                  </a:txBody>
                  <a:tcPr marL="826" marR="826" marT="826" marB="0" anchor="ctr"/>
                </a:tc>
                <a:tc gridSpan="2">
                  <a:txBody>
                    <a:bodyPr/>
                    <a:lstStyle/>
                    <a:p>
                      <a:pPr algn="ctr" fontAlgn="ctr"/>
                      <a:r>
                        <a:rPr lang="en-GB" sz="600" u="none" strike="noStrike">
                          <a:effectLst/>
                        </a:rPr>
                        <a:t>0.7045</a:t>
                      </a:r>
                      <a:endParaRPr lang="en-GB" sz="600" b="0"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gridSpan="2">
                  <a:txBody>
                    <a:bodyPr/>
                    <a:lstStyle/>
                    <a:p>
                      <a:pPr algn="ctr" fontAlgn="ctr"/>
                      <a:r>
                        <a:rPr lang="en-GB" sz="600" u="none" strike="noStrike">
                          <a:effectLst/>
                        </a:rPr>
                        <a:t>0.6928</a:t>
                      </a:r>
                      <a:endParaRPr lang="en-GB" sz="600" b="0"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0.0701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0.4929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0.8423</a:t>
                      </a:r>
                      <a:endParaRPr lang="en-GB" sz="600" b="0"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0.8786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384099667"/>
                  </a:ext>
                </a:extLst>
              </a:tr>
              <a:tr h="166102">
                <a:tc>
                  <a:txBody>
                    <a:bodyPr/>
                    <a:lstStyle/>
                    <a:p>
                      <a:pPr algn="ctr" fontAlgn="ctr"/>
                      <a:r>
                        <a:rPr lang="en-GB" sz="600" u="none" strike="noStrike">
                          <a:effectLst/>
                        </a:rPr>
                        <a:t>Dairy products (mil)</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0.2130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-0.0362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0.6605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-0.2155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0.5564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-0.1855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3.65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Rubber &amp; Plastic Products (rpp)</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-0.5021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0.0173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0.9969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-0.3173</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1.0065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0.0713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3.30</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662927117"/>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57712451"/>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0.1411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0.1138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0.1930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0.2921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0.2617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0.4428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0.0674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0.0590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0.0637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0.3154</a:t>
                      </a:r>
                      <a:endParaRPr lang="en-GB" sz="600" b="0"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0.0716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0.8550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402094277"/>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3.4200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2.1300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-7.4500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15.6500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-1.0100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14.0500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71624321"/>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0.4102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0.6724</a:t>
                      </a:r>
                      <a:endParaRPr lang="en-GB" sz="600" b="0" i="0" u="none" strike="noStrike">
                        <a:solidFill>
                          <a:srgbClr val="000000"/>
                        </a:solidFill>
                        <a:effectLst/>
                        <a:latin typeface="Calibri" panose="020F0502020204030204" pitchFamily="34" charset="0"/>
                      </a:endParaRPr>
                    </a:p>
                  </a:txBody>
                  <a:tcPr marL="826" marR="826" marT="826" marB="0" anchor="ctr"/>
                </a:tc>
                <a:tc gridSpan="2">
                  <a:txBody>
                    <a:bodyPr/>
                    <a:lstStyle/>
                    <a:p>
                      <a:pPr algn="ctr" fontAlgn="ctr"/>
                      <a:r>
                        <a:rPr lang="en-GB" sz="600" u="none" strike="noStrike">
                          <a:effectLst/>
                        </a:rPr>
                        <a:t>0.6459</a:t>
                      </a:r>
                      <a:endParaRPr lang="en-GB" sz="600" b="0"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gridSpan="2">
                  <a:txBody>
                    <a:bodyPr/>
                    <a:lstStyle/>
                    <a:p>
                      <a:pPr algn="ctr" fontAlgn="ctr"/>
                      <a:r>
                        <a:rPr lang="en-GB" sz="600" u="none" strike="noStrike">
                          <a:effectLst/>
                        </a:rPr>
                        <a:t>0.6433</a:t>
                      </a:r>
                      <a:endParaRPr lang="en-GB" sz="600" b="0"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0.3043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0.6820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0.7285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0.7643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716254550"/>
                  </a:ext>
                </a:extLst>
              </a:tr>
              <a:tr h="179118">
                <a:tc>
                  <a:txBody>
                    <a:bodyPr/>
                    <a:lstStyle/>
                    <a:p>
                      <a:pPr algn="ctr" fontAlgn="ctr"/>
                      <a:r>
                        <a:rPr lang="en-GB" sz="600" u="none" strike="noStrike">
                          <a:effectLst/>
                        </a:rPr>
                        <a:t>Other food products (ofd)</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0.7856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0.1914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0.7896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-0.0523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0.8636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0.0023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2.00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Non Metallic Mineral products (nmm)</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0.9150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0.8719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0.9506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1.0741</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0.9932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0.6213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2.90</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75097359"/>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444492625"/>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0.0713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0.1025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0.1346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0.3159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0.2051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0.1521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0.0788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0.0602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0.0362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0.5651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0.0473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1.2896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529109934"/>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11.0100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1.8700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5.8700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4.2100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11.6100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14.4800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26.2600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1.9000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21.0000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866527283"/>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0.8490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0.5826</a:t>
                      </a:r>
                      <a:endParaRPr lang="en-GB" sz="600" b="0" i="0" u="none" strike="noStrike">
                        <a:solidFill>
                          <a:srgbClr val="000000"/>
                        </a:solidFill>
                        <a:effectLst/>
                        <a:latin typeface="Calibri" panose="020F0502020204030204" pitchFamily="34" charset="0"/>
                      </a:endParaRPr>
                    </a:p>
                  </a:txBody>
                  <a:tcPr marL="826" marR="826" marT="826" marB="0" anchor="ctr"/>
                </a:tc>
                <a:tc gridSpan="2">
                  <a:txBody>
                    <a:bodyPr/>
                    <a:lstStyle/>
                    <a:p>
                      <a:pPr algn="ctr" fontAlgn="ctr"/>
                      <a:r>
                        <a:rPr lang="en-GB" sz="600" u="none" strike="noStrike">
                          <a:effectLst/>
                        </a:rPr>
                        <a:t>0.9776</a:t>
                      </a:r>
                      <a:endParaRPr lang="en-GB" sz="600" b="0"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gridSpan="2">
                  <a:txBody>
                    <a:bodyPr/>
                    <a:lstStyle/>
                    <a:p>
                      <a:pPr algn="ctr" fontAlgn="ctr"/>
                      <a:r>
                        <a:rPr lang="en-GB" sz="600" u="none" strike="noStrike">
                          <a:effectLst/>
                        </a:rPr>
                        <a:t>0.9563</a:t>
                      </a:r>
                      <a:endParaRPr lang="en-GB" sz="600" b="0"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0.4973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0.7137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0.9444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0.9545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012141896"/>
                  </a:ext>
                </a:extLst>
              </a:tr>
              <a:tr h="233296">
                <a:tc>
                  <a:txBody>
                    <a:bodyPr/>
                    <a:lstStyle/>
                    <a:p>
                      <a:pPr algn="ctr" fontAlgn="ctr"/>
                      <a:r>
                        <a:rPr lang="en-GB" sz="600" u="none" strike="noStrike">
                          <a:effectLst/>
                        </a:rPr>
                        <a:t>Beverage &amp; tobacco (b_t)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0.9360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0.6418</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0.0780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0.9704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0.9849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1.15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fabricated metal products (fmp)</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0.6736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0.5789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0.8235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0.5580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0.8997</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0.4422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3.75</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728039545"/>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005292728"/>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0.0365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0.0669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0.1519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0.0532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0.0539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0.0401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0.0430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0.0452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0.1229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0.0477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0.2244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932803234"/>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25.6700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9.6000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18.2500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18.2800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16.8100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13.4500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18.2100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4.5400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18.8700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1.9700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353509006"/>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0.9188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0.9404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0.8547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0.8746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0.6605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0.7045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0.8972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0.9081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131087578"/>
                  </a:ext>
                </a:extLst>
              </a:tr>
              <a:tr h="142498">
                <a:tc>
                  <a:txBody>
                    <a:bodyPr/>
                    <a:lstStyle/>
                    <a:p>
                      <a:pPr algn="ctr" fontAlgn="ctr"/>
                      <a:r>
                        <a:rPr lang="en-GB" sz="600" u="none" strike="noStrike">
                          <a:effectLst/>
                        </a:rPr>
                        <a:t>Textiles (tex)</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0.8574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0.8614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0.9294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0.6323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0.9593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0.5594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3.75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electronic products (ele)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0.5901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0.5667</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0.9166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0.5973</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0.9402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0.5859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4.40</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004357654"/>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360203188"/>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0.0288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0.0287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0.0229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0.1763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0.0217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0.3709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0.0205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0.0294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0.0360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0.0813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0.0360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0.0901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769120319"/>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29.7900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29.9900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40.5500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3.5900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44.2000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28.7600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19.2600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25.4800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7.3500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26.0800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6.5000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910139170"/>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0.8166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0.8199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0.9897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0.9920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0.8422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0.8440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0.9556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0.9598</a:t>
                      </a:r>
                      <a:endParaRPr lang="en-GB" sz="600" b="0"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639901203"/>
                  </a:ext>
                </a:extLst>
              </a:tr>
              <a:tr h="155514">
                <a:tc>
                  <a:txBody>
                    <a:bodyPr/>
                    <a:lstStyle/>
                    <a:p>
                      <a:pPr algn="ctr" fontAlgn="ctr"/>
                      <a:r>
                        <a:rPr lang="en-GB" sz="600" u="none" strike="noStrike">
                          <a:effectLst/>
                        </a:rPr>
                        <a:t>Wearing Apparels (wap)</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-1.0748</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0.1542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0.7986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0.0888</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0.7141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2.6918</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3.70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electrical equipment (eeq)</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-0.5991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0.1455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0.7958</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-1.5243</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0.7842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-1.9336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4.05</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051180520"/>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272715883"/>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0.3962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0.0760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0.1148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3.9889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0.1143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4.8255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0.1598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0.0947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0.0597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1.0557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0.0899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2.6203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954495653"/>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-2.7100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2.0300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6.9500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6.2500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-3.7500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13.3300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-1.4400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8.7200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941253766"/>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0.0533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0.9665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0.5146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0.5619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0.1431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0.8383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0.7354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0.7508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4103925560"/>
                  </a:ext>
                </a:extLst>
              </a:tr>
              <a:tr h="164137">
                <a:tc>
                  <a:txBody>
                    <a:bodyPr/>
                    <a:lstStyle/>
                    <a:p>
                      <a:pPr algn="ctr" fontAlgn="ctr"/>
                      <a:r>
                        <a:rPr lang="en-GB" sz="600" u="none" strike="noStrike">
                          <a:effectLst/>
                        </a:rPr>
                        <a:t>Leather Products (lea)</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0.6409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0.6755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0.9430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0.7831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0.9316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0.7982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4.05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machinery &amp; equip (</a:t>
                      </a:r>
                      <a:r>
                        <a:rPr lang="en-GB" sz="600" u="none" strike="noStrike" dirty="0" err="1">
                          <a:effectLst/>
                        </a:rPr>
                        <a:t>ome</a:t>
                      </a:r>
                      <a:r>
                        <a:rPr lang="en-GB" sz="600" u="none" strike="noStrike" dirty="0">
                          <a:effectLst/>
                        </a:rPr>
                        <a:t>)</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0.9949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0.9890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0.7626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1.0394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0.8730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1.1146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4.05</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188795381"/>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281276471"/>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0.1116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0.0723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0.0466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0.6209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0.0473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0.5416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0.0161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0.0163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0.0506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0.0587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0.0545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0.1542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565624991"/>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5.7400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9.3400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20.2500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1.2600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19.7100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1.4700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61.8300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60.7500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15.0800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17.7100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16.0100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7.2300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311064416"/>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0.1975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0.6618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0.8522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0.8552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0.9605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0.9619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0.9895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0.9911</a:t>
                      </a:r>
                      <a:endParaRPr lang="en-GB" sz="600" b="0"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442205524"/>
                  </a:ext>
                </a:extLst>
              </a:tr>
              <a:tr h="127563">
                <a:tc>
                  <a:txBody>
                    <a:bodyPr/>
                    <a:lstStyle/>
                    <a:p>
                      <a:pPr algn="ctr" fontAlgn="ctr"/>
                      <a:r>
                        <a:rPr lang="en-GB" sz="600" u="none" strike="noStrike">
                          <a:effectLst/>
                        </a:rPr>
                        <a:t>Lumber (lum)</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1.2984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0.4942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0.7761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1.4124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0.8141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1.6854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3.40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Motor Vehicles (</a:t>
                      </a:r>
                      <a:r>
                        <a:rPr lang="en-GB" sz="600" u="none" strike="noStrike" dirty="0" err="1">
                          <a:effectLst/>
                        </a:rPr>
                        <a:t>mvh</a:t>
                      </a:r>
                      <a:r>
                        <a:rPr lang="en-GB" sz="600" u="none" strike="noStrike" dirty="0">
                          <a:effectLst/>
                        </a:rPr>
                        <a:t>)</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-0.2171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-0.1166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1.1705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-0.2656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1.2735</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-0.3852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3.75</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563691347"/>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314494438"/>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0.1270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0.1024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0.1831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0.3764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0.1786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0.5095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0.0591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0.0612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0.1562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0.0922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0.1560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0.1668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711810554"/>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10.2300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4.8300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4.2400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3.7500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4.5600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3.3100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-3.6700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-1.9000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7.4900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-2.8800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8.1700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-2.3100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556350226"/>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0.4316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0.7444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0.4905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0.5337</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0.3189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0.3780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0.6650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0.7701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746789991"/>
                  </a:ext>
                </a:extLst>
              </a:tr>
              <a:tr h="186784">
                <a:tc>
                  <a:txBody>
                    <a:bodyPr/>
                    <a:lstStyle/>
                    <a:p>
                      <a:pPr algn="ctr" fontAlgn="ctr"/>
                      <a:r>
                        <a:rPr lang="en-GB" sz="600" u="none" strike="noStrike">
                          <a:effectLst/>
                        </a:rPr>
                        <a:t>Paper &amp; Paper Products (ppp)</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0.9641</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0.9704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0.9192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0.9269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0.9437</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0.9119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2.95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Other Transport Equipment (otn)</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0.9854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0.9838</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0.4809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1.0136</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0.4668</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1.0118</a:t>
                      </a:r>
                      <a:endParaRPr lang="en-GB" sz="600" b="1"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3.75</a:t>
                      </a:r>
                      <a:endParaRPr lang="en-GB" sz="600" b="1"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610721206"/>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893648354"/>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0.0078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0.0081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0.0279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0.0401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0.0265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0.0589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0.0109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0.0108</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0.0672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0.0264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0.0679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0.0255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715226184"/>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124.0200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120.2600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32.9600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23.1200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35.6000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15.4900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90.6500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90.9200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7.1500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38.4200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6.8800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39.6100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112261509"/>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0.9905</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0.9991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0.9993</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0.9814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0.9819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0.9924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0.9926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992475929"/>
                  </a:ext>
                </a:extLst>
              </a:tr>
              <a:tr h="132793">
                <a:tc>
                  <a:txBody>
                    <a:bodyPr/>
                    <a:lstStyle/>
                    <a:p>
                      <a:pPr algn="ctr" fontAlgn="ctr"/>
                      <a:r>
                        <a:rPr lang="en-GB" sz="600" u="none" strike="noStrike">
                          <a:effectLst/>
                        </a:rPr>
                        <a:t>chemical Products (chm)</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0.8740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0.8509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0.9227</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0.4129</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0.9574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-0.0960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3.30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Other manufacturing (omf)</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Elasticity</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0.0995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0.3384</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0.7305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0.2910</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0.7501</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0.3165</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3.75</a:t>
                      </a:r>
                      <a:endParaRPr lang="en-GB" sz="600" b="1" i="0" u="none" strike="noStrike" dirty="0">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414793212"/>
                  </a:ext>
                </a:extLst>
              </a:tr>
              <a:tr h="10333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Significance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1568231565"/>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0.0446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0.0421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0.0279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0.3514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0.0290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0.6626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SE</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0.0839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0.0609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0.0404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0.5642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0.0466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0.9581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3808180139"/>
                  </a:ext>
                </a:extLst>
              </a:tr>
              <a:tr h="94473">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19.5900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20.1900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33.0900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1.1700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33.0300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-0.1400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t-stat</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1.1900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5.5600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18.1000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0.5200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16.0900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0.3300</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959371404"/>
                  </a:ext>
                </a:extLst>
              </a:tr>
              <a:tr h="0">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0.7112</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0.7521</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0.9769</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0.9796</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 </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R2</a:t>
                      </a:r>
                      <a:endParaRPr lang="en-GB" sz="600" b="1"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0.1414</a:t>
                      </a:r>
                      <a:endParaRPr lang="en-GB" sz="600" b="0" i="0" u="none" strike="noStrike">
                        <a:solidFill>
                          <a:srgbClr val="000000"/>
                        </a:solidFill>
                        <a:effectLst/>
                        <a:latin typeface="Calibri" panose="020F0502020204030204" pitchFamily="34" charset="0"/>
                      </a:endParaRPr>
                    </a:p>
                  </a:txBody>
                  <a:tcPr marL="826" marR="826" marT="826" marB="0" anchor="ctr"/>
                </a:tc>
                <a:tc>
                  <a:txBody>
                    <a:bodyPr/>
                    <a:lstStyle/>
                    <a:p>
                      <a:pPr algn="ctr" fontAlgn="ctr"/>
                      <a:r>
                        <a:rPr lang="en-GB" sz="600" u="none" strike="noStrike">
                          <a:effectLst/>
                        </a:rPr>
                        <a:t>0.5902</a:t>
                      </a:r>
                      <a:endParaRPr lang="en-GB" sz="600" b="0" i="0" u="none" strike="noStrike">
                        <a:solidFill>
                          <a:srgbClr val="000000"/>
                        </a:solidFill>
                        <a:effectLst/>
                        <a:latin typeface="Calibri" panose="020F0502020204030204" pitchFamily="34" charset="0"/>
                      </a:endParaRPr>
                    </a:p>
                  </a:txBody>
                  <a:tcPr marL="826" marR="826" marT="826" marB="0" anchor="ctr"/>
                </a:tc>
                <a:tc gridSpan="2">
                  <a:txBody>
                    <a:bodyPr/>
                    <a:lstStyle/>
                    <a:p>
                      <a:pPr algn="ctr" fontAlgn="ctr"/>
                      <a:r>
                        <a:rPr lang="en-GB" sz="600" u="none" strike="noStrike">
                          <a:effectLst/>
                        </a:rPr>
                        <a:t>0.8200</a:t>
                      </a:r>
                      <a:endParaRPr lang="en-GB" sz="600" b="0"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gridSpan="2">
                  <a:txBody>
                    <a:bodyPr/>
                    <a:lstStyle/>
                    <a:p>
                      <a:pPr algn="ctr" fontAlgn="ctr"/>
                      <a:r>
                        <a:rPr lang="en-GB" sz="600" u="none" strike="noStrike">
                          <a:effectLst/>
                        </a:rPr>
                        <a:t>0.8663</a:t>
                      </a:r>
                      <a:endParaRPr lang="en-GB" sz="600" b="0" i="0" u="none" strike="noStrike">
                        <a:solidFill>
                          <a:srgbClr val="000000"/>
                        </a:solidFill>
                        <a:effectLst/>
                        <a:latin typeface="Calibri" panose="020F0502020204030204" pitchFamily="34" charset="0"/>
                      </a:endParaRPr>
                    </a:p>
                  </a:txBody>
                  <a:tcPr marL="826" marR="826" marT="826" marB="0" anchor="ctr"/>
                </a:tc>
                <a:tc hMerge="1">
                  <a:txBody>
                    <a:bodyPr/>
                    <a:lstStyle/>
                    <a:p>
                      <a:endParaRPr lang="en-GB"/>
                    </a:p>
                  </a:txBody>
                  <a:tcPr/>
                </a:tc>
                <a:tc>
                  <a:txBody>
                    <a:bodyPr/>
                    <a:lstStyle/>
                    <a:p>
                      <a:pPr algn="ctr" fontAlgn="ctr"/>
                      <a:r>
                        <a:rPr lang="en-GB" sz="600" u="none" strike="noStrike" dirty="0">
                          <a:effectLst/>
                        </a:rPr>
                        <a:t> </a:t>
                      </a:r>
                      <a:endParaRPr lang="en-GB" sz="600" b="0" i="0" u="none" strike="noStrike" dirty="0">
                        <a:solidFill>
                          <a:srgbClr val="000000"/>
                        </a:solidFill>
                        <a:effectLst/>
                        <a:latin typeface="Calibri" panose="020F0502020204030204" pitchFamily="34" charset="0"/>
                      </a:endParaRPr>
                    </a:p>
                  </a:txBody>
                  <a:tcPr marL="826" marR="826" marT="826" marB="0" anchor="ctr"/>
                </a:tc>
                <a:extLst>
                  <a:ext uri="{0D108BD9-81ED-4DB2-BD59-A6C34878D82A}">
                    <a16:rowId xmlns:a16="http://schemas.microsoft.com/office/drawing/2014/main" val="2154780534"/>
                  </a:ext>
                </a:extLst>
              </a:tr>
            </a:tbl>
          </a:graphicData>
        </a:graphic>
      </p:graphicFrame>
    </p:spTree>
    <p:extLst>
      <p:ext uri="{BB962C8B-B14F-4D97-AF65-F5344CB8AC3E}">
        <p14:creationId xmlns:p14="http://schemas.microsoft.com/office/powerpoint/2010/main" val="4151557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2F49-6B2B-459E-A66C-03F9D4BBCFB7}"/>
              </a:ext>
            </a:extLst>
          </p:cNvPr>
          <p:cNvSpPr>
            <a:spLocks noGrp="1"/>
          </p:cNvSpPr>
          <p:nvPr>
            <p:ph type="title"/>
          </p:nvPr>
        </p:nvSpPr>
        <p:spPr>
          <a:xfrm>
            <a:off x="838200" y="213360"/>
            <a:ext cx="10515600" cy="683623"/>
          </a:xfrm>
        </p:spPr>
        <p:txBody>
          <a:bodyPr>
            <a:normAutofit fontScale="90000"/>
          </a:bodyPr>
          <a:lstStyle/>
          <a:p>
            <a:r>
              <a:rPr lang="en-GB" b="1" dirty="0"/>
              <a:t>Results (Cont’d) – Agricultural sectors</a:t>
            </a:r>
            <a:endParaRPr lang="en-GB" dirty="0"/>
          </a:p>
        </p:txBody>
      </p:sp>
      <p:sp>
        <p:nvSpPr>
          <p:cNvPr id="3" name="Content Placeholder 2">
            <a:extLst>
              <a:ext uri="{FF2B5EF4-FFF2-40B4-BE49-F238E27FC236}">
                <a16:creationId xmlns:a16="http://schemas.microsoft.com/office/drawing/2014/main" id="{DB434397-9D17-4EF9-8485-695FA70A2D8C}"/>
              </a:ext>
            </a:extLst>
          </p:cNvPr>
          <p:cNvSpPr>
            <a:spLocks noGrp="1"/>
          </p:cNvSpPr>
          <p:nvPr>
            <p:ph idx="1"/>
          </p:nvPr>
        </p:nvSpPr>
        <p:spPr>
          <a:xfrm>
            <a:off x="409303" y="1010194"/>
            <a:ext cx="10944497" cy="5634446"/>
          </a:xfrm>
        </p:spPr>
        <p:txBody>
          <a:bodyPr>
            <a:normAutofit fontScale="25000" lnSpcReduction="20000"/>
          </a:bodyPr>
          <a:lstStyle/>
          <a:p>
            <a:pPr algn="just"/>
            <a:r>
              <a:rPr lang="en-GB" sz="9600" dirty="0"/>
              <a:t>We estimate </a:t>
            </a:r>
            <a:r>
              <a:rPr lang="en-GB" sz="9600" dirty="0" err="1"/>
              <a:t>Armington</a:t>
            </a:r>
            <a:r>
              <a:rPr lang="en-GB" sz="9600" dirty="0"/>
              <a:t> elasticities for all 12 GTAP agricultural commodities but 2. </a:t>
            </a:r>
          </a:p>
          <a:p>
            <a:pPr algn="just"/>
            <a:r>
              <a:rPr lang="en-GB" sz="9600" dirty="0"/>
              <a:t>Due to data availability, we are not able to estimate </a:t>
            </a:r>
            <a:r>
              <a:rPr lang="en-GB" sz="9600" i="1" dirty="0"/>
              <a:t>paddy rice</a:t>
            </a:r>
            <a:r>
              <a:rPr lang="en-GB" sz="9600" dirty="0"/>
              <a:t> </a:t>
            </a:r>
            <a:r>
              <a:rPr lang="en-GB" sz="9600" i="1" dirty="0"/>
              <a:t>(</a:t>
            </a:r>
            <a:r>
              <a:rPr lang="en-GB" sz="9600" i="1" dirty="0" err="1"/>
              <a:t>pdr</a:t>
            </a:r>
            <a:r>
              <a:rPr lang="en-GB" sz="9600" i="1" dirty="0"/>
              <a:t>)</a:t>
            </a:r>
            <a:r>
              <a:rPr lang="en-GB" sz="9600" dirty="0"/>
              <a:t> since the UK does not produce any, and data for </a:t>
            </a:r>
            <a:r>
              <a:rPr lang="en-GB" sz="9600" i="1" dirty="0"/>
              <a:t>plant-based fibres (</a:t>
            </a:r>
            <a:r>
              <a:rPr lang="en-GB" sz="9600" i="1" dirty="0" err="1"/>
              <a:t>pfb</a:t>
            </a:r>
            <a:r>
              <a:rPr lang="en-GB" sz="9600" i="1" dirty="0"/>
              <a:t>) was not complete.</a:t>
            </a:r>
            <a:r>
              <a:rPr lang="en-GB" sz="9600" dirty="0"/>
              <a:t> </a:t>
            </a:r>
          </a:p>
          <a:p>
            <a:pPr marL="457200" lvl="1" indent="0" algn="just">
              <a:buNone/>
            </a:pPr>
            <a:endParaRPr lang="en-GB" sz="9600" dirty="0"/>
          </a:p>
          <a:p>
            <a:pPr lvl="1" algn="just"/>
            <a:r>
              <a:rPr lang="en-GB" sz="9600" dirty="0"/>
              <a:t>The range of the long run: 0.13 to 1.69, with an average of 1.12. </a:t>
            </a:r>
          </a:p>
          <a:p>
            <a:pPr marL="457200" lvl="1" indent="0" algn="just">
              <a:buNone/>
            </a:pPr>
            <a:endParaRPr lang="en-GB" sz="9600" dirty="0"/>
          </a:p>
          <a:p>
            <a:pPr algn="just"/>
            <a:r>
              <a:rPr lang="en-GB" sz="9600" dirty="0"/>
              <a:t>The sectors with the most responsiveness to a change in prices are </a:t>
            </a:r>
            <a:r>
              <a:rPr lang="en-GB" sz="9600" i="1" dirty="0"/>
              <a:t>wheat (</a:t>
            </a:r>
            <a:r>
              <a:rPr lang="en-GB" sz="9600" i="1" dirty="0" err="1"/>
              <a:t>wht</a:t>
            </a:r>
            <a:r>
              <a:rPr lang="en-GB" sz="9600" i="1" dirty="0"/>
              <a:t>), raw milk (</a:t>
            </a:r>
            <a:r>
              <a:rPr lang="en-GB" sz="9600" i="1" dirty="0" err="1"/>
              <a:t>rmk</a:t>
            </a:r>
            <a:r>
              <a:rPr lang="en-GB" sz="9600" i="1" dirty="0"/>
              <a:t>) and oil seeds (</a:t>
            </a:r>
            <a:r>
              <a:rPr lang="en-GB" sz="9600" i="1" dirty="0" err="1"/>
              <a:t>osd</a:t>
            </a:r>
            <a:r>
              <a:rPr lang="en-GB" sz="9600" i="1" dirty="0"/>
              <a:t>)</a:t>
            </a:r>
            <a:r>
              <a:rPr lang="en-GB" sz="9600" dirty="0"/>
              <a:t> whereas </a:t>
            </a:r>
            <a:r>
              <a:rPr lang="en-GB" sz="9600" i="1" dirty="0"/>
              <a:t>vegetables &amp; fruits (</a:t>
            </a:r>
            <a:r>
              <a:rPr lang="en-GB" sz="9600" i="1" dirty="0" err="1"/>
              <a:t>v_f</a:t>
            </a:r>
            <a:r>
              <a:rPr lang="en-GB" sz="9600" i="1" dirty="0"/>
              <a:t>), </a:t>
            </a:r>
            <a:r>
              <a:rPr lang="en-GB" sz="9600" dirty="0"/>
              <a:t>are less responsive.</a:t>
            </a:r>
          </a:p>
          <a:p>
            <a:pPr algn="just"/>
            <a:r>
              <a:rPr lang="en-GB" sz="9600" dirty="0"/>
              <a:t>Our agricultural results are consistent with Donnelly </a:t>
            </a:r>
            <a:r>
              <a:rPr lang="en-GB" sz="9600" i="1" dirty="0"/>
              <a:t>et al</a:t>
            </a:r>
            <a:r>
              <a:rPr lang="en-GB" sz="9600" dirty="0"/>
              <a:t> (2004) and Kapuscinski &amp; Warr (2015): 0.02 to 5.0 </a:t>
            </a:r>
          </a:p>
          <a:p>
            <a:pPr algn="just"/>
            <a:r>
              <a:rPr lang="en-GB" sz="9600" dirty="0"/>
              <a:t>Estimates for the agricultural sector display a lower degree of statistical significance than estimates for the manufacturing sector do. </a:t>
            </a:r>
          </a:p>
          <a:p>
            <a:pPr lvl="1" algn="just"/>
            <a:r>
              <a:rPr lang="en-GB" sz="9600" dirty="0"/>
              <a:t>This reflects the smaller number of observations available for each agricultural sector meaning that estimates likely contain a larger amount of noise. </a:t>
            </a:r>
          </a:p>
          <a:p>
            <a:pPr lvl="1" algn="just"/>
            <a:r>
              <a:rPr lang="en-GB" sz="9600" dirty="0"/>
              <a:t>However, in the absence of more frequent data series on agricultural sales, these estimates still give a good indication of the elasticity.</a:t>
            </a:r>
          </a:p>
          <a:p>
            <a:endParaRPr lang="en-GB" dirty="0"/>
          </a:p>
        </p:txBody>
      </p:sp>
      <p:sp>
        <p:nvSpPr>
          <p:cNvPr id="4" name="Date Placeholder 3">
            <a:extLst>
              <a:ext uri="{FF2B5EF4-FFF2-40B4-BE49-F238E27FC236}">
                <a16:creationId xmlns:a16="http://schemas.microsoft.com/office/drawing/2014/main" id="{F802614F-7F90-43DE-963A-A890CFCEE111}"/>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87CD285B-F6C5-4725-B5DF-9E327CAF6C85}"/>
              </a:ext>
            </a:extLst>
          </p:cNvPr>
          <p:cNvSpPr>
            <a:spLocks noGrp="1"/>
          </p:cNvSpPr>
          <p:nvPr>
            <p:ph type="sldNum" sz="quarter" idx="12"/>
          </p:nvPr>
        </p:nvSpPr>
        <p:spPr/>
        <p:txBody>
          <a:bodyPr/>
          <a:lstStyle/>
          <a:p>
            <a:fld id="{9F074633-A331-4944-AC41-93A446A51C98}" type="slidenum">
              <a:rPr lang="en-GB" smtClean="0"/>
              <a:t>19</a:t>
            </a:fld>
            <a:endParaRPr lang="en-GB"/>
          </a:p>
        </p:txBody>
      </p:sp>
    </p:spTree>
    <p:extLst>
      <p:ext uri="{BB962C8B-B14F-4D97-AF65-F5344CB8AC3E}">
        <p14:creationId xmlns:p14="http://schemas.microsoft.com/office/powerpoint/2010/main" val="2381591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2F49-6B2B-459E-A66C-03F9D4BBCFB7}"/>
              </a:ext>
            </a:extLst>
          </p:cNvPr>
          <p:cNvSpPr>
            <a:spLocks noGrp="1"/>
          </p:cNvSpPr>
          <p:nvPr>
            <p:ph type="title"/>
          </p:nvPr>
        </p:nvSpPr>
        <p:spPr>
          <a:xfrm>
            <a:off x="838200" y="365126"/>
            <a:ext cx="10515600" cy="497024"/>
          </a:xfrm>
        </p:spPr>
        <p:txBody>
          <a:bodyPr>
            <a:normAutofit fontScale="90000"/>
          </a:bodyPr>
          <a:lstStyle/>
          <a:p>
            <a:br>
              <a:rPr lang="en-GB" dirty="0"/>
            </a:br>
            <a:r>
              <a:rPr lang="en-GB" b="1" dirty="0"/>
              <a:t>Results (Cont’d) - Manufacturing sectors</a:t>
            </a:r>
            <a:br>
              <a:rPr lang="en-GB" dirty="0"/>
            </a:br>
            <a:endParaRPr lang="en-GB" dirty="0"/>
          </a:p>
        </p:txBody>
      </p:sp>
      <p:sp>
        <p:nvSpPr>
          <p:cNvPr id="3" name="Content Placeholder 2">
            <a:extLst>
              <a:ext uri="{FF2B5EF4-FFF2-40B4-BE49-F238E27FC236}">
                <a16:creationId xmlns:a16="http://schemas.microsoft.com/office/drawing/2014/main" id="{DB434397-9D17-4EF9-8485-695FA70A2D8C}"/>
              </a:ext>
            </a:extLst>
          </p:cNvPr>
          <p:cNvSpPr>
            <a:spLocks noGrp="1"/>
          </p:cNvSpPr>
          <p:nvPr>
            <p:ph idx="1"/>
          </p:nvPr>
        </p:nvSpPr>
        <p:spPr>
          <a:xfrm>
            <a:off x="838200" y="1271451"/>
            <a:ext cx="10515600" cy="4905512"/>
          </a:xfrm>
        </p:spPr>
        <p:txBody>
          <a:bodyPr>
            <a:normAutofit lnSpcReduction="10000"/>
          </a:bodyPr>
          <a:lstStyle/>
          <a:p>
            <a:pPr algn="just"/>
            <a:r>
              <a:rPr lang="en-GB" dirty="0"/>
              <a:t>We measure elasticities for the 20 manufacturing GTAP sectors out of the 27 sectors forming the manufacturing group. </a:t>
            </a:r>
          </a:p>
          <a:p>
            <a:pPr algn="just"/>
            <a:r>
              <a:rPr lang="en-GB" dirty="0"/>
              <a:t>Due to data availability, we could not estimate processed rice, sugar vegetable oil, petroleum products, iron &amp; steel and non-ferrous metals. </a:t>
            </a:r>
          </a:p>
          <a:p>
            <a:pPr algn="just"/>
            <a:r>
              <a:rPr lang="en-GB" dirty="0"/>
              <a:t>The range of long run elasticities goes from 0.001 to 2.69, with an average of 0.82. </a:t>
            </a:r>
          </a:p>
          <a:p>
            <a:pPr algn="just"/>
            <a:r>
              <a:rPr lang="en-GB" dirty="0"/>
              <a:t>The sectors with the most imports responsiveness to a change in prices are </a:t>
            </a:r>
            <a:r>
              <a:rPr lang="en-GB" i="1" dirty="0"/>
              <a:t>wearing apparels (</a:t>
            </a:r>
            <a:r>
              <a:rPr lang="en-GB" i="1" dirty="0" err="1"/>
              <a:t>wap</a:t>
            </a:r>
            <a:r>
              <a:rPr lang="en-GB" i="1" dirty="0"/>
              <a:t>), lumber (</a:t>
            </a:r>
            <a:r>
              <a:rPr lang="en-GB" i="1" dirty="0" err="1"/>
              <a:t>lum</a:t>
            </a:r>
            <a:r>
              <a:rPr lang="en-GB" i="1" dirty="0"/>
              <a:t>) </a:t>
            </a:r>
            <a:r>
              <a:rPr lang="en-GB" dirty="0"/>
              <a:t>and</a:t>
            </a:r>
            <a:r>
              <a:rPr lang="en-GB" i="1" dirty="0"/>
              <a:t> transport equipment (</a:t>
            </a:r>
            <a:r>
              <a:rPr lang="en-GB" i="1" dirty="0" err="1"/>
              <a:t>otn</a:t>
            </a:r>
            <a:r>
              <a:rPr lang="en-GB" i="1" dirty="0"/>
              <a:t>)</a:t>
            </a:r>
            <a:r>
              <a:rPr lang="en-GB" dirty="0"/>
              <a:t> whereas</a:t>
            </a:r>
            <a:r>
              <a:rPr lang="en-GB" i="1" dirty="0"/>
              <a:t> other food products (</a:t>
            </a:r>
            <a:r>
              <a:rPr lang="en-GB" i="1" dirty="0" err="1"/>
              <a:t>ofd</a:t>
            </a:r>
            <a:r>
              <a:rPr lang="en-GB" i="1" dirty="0"/>
              <a:t>), meat products (</a:t>
            </a:r>
            <a:r>
              <a:rPr lang="en-GB" i="1" dirty="0" err="1"/>
              <a:t>omt</a:t>
            </a:r>
            <a:r>
              <a:rPr lang="en-GB" i="1" dirty="0"/>
              <a:t> &amp; </a:t>
            </a:r>
            <a:r>
              <a:rPr lang="en-GB" i="1" dirty="0" err="1"/>
              <a:t>cmt</a:t>
            </a:r>
            <a:r>
              <a:rPr lang="en-GB" i="1" dirty="0"/>
              <a:t>) </a:t>
            </a:r>
            <a:r>
              <a:rPr lang="en-GB" dirty="0"/>
              <a:t>and </a:t>
            </a:r>
            <a:r>
              <a:rPr lang="en-GB" i="1" dirty="0"/>
              <a:t>rubber &amp; plastics products (</a:t>
            </a:r>
            <a:r>
              <a:rPr lang="en-GB" i="1" dirty="0" err="1"/>
              <a:t>rpp</a:t>
            </a:r>
            <a:r>
              <a:rPr lang="en-GB" i="1" dirty="0"/>
              <a:t>)</a:t>
            </a:r>
            <a:r>
              <a:rPr lang="en-GB" dirty="0"/>
              <a:t> are estimated as less responsive. </a:t>
            </a:r>
          </a:p>
        </p:txBody>
      </p:sp>
      <p:sp>
        <p:nvSpPr>
          <p:cNvPr id="4" name="Date Placeholder 3">
            <a:extLst>
              <a:ext uri="{FF2B5EF4-FFF2-40B4-BE49-F238E27FC236}">
                <a16:creationId xmlns:a16="http://schemas.microsoft.com/office/drawing/2014/main" id="{E1EEBF50-4896-4228-8B85-080EC7631131}"/>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DB843A02-D4AC-4DC7-AD02-D2A56FC36C08}"/>
              </a:ext>
            </a:extLst>
          </p:cNvPr>
          <p:cNvSpPr>
            <a:spLocks noGrp="1"/>
          </p:cNvSpPr>
          <p:nvPr>
            <p:ph type="sldNum" sz="quarter" idx="12"/>
          </p:nvPr>
        </p:nvSpPr>
        <p:spPr/>
        <p:txBody>
          <a:bodyPr/>
          <a:lstStyle/>
          <a:p>
            <a:fld id="{9F074633-A331-4944-AC41-93A446A51C98}" type="slidenum">
              <a:rPr lang="en-GB" smtClean="0"/>
              <a:t>20</a:t>
            </a:fld>
            <a:endParaRPr lang="en-GB"/>
          </a:p>
        </p:txBody>
      </p:sp>
    </p:spTree>
    <p:extLst>
      <p:ext uri="{BB962C8B-B14F-4D97-AF65-F5344CB8AC3E}">
        <p14:creationId xmlns:p14="http://schemas.microsoft.com/office/powerpoint/2010/main" val="1908697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4B427-F78A-4789-8389-6B471C39B941}"/>
              </a:ext>
            </a:extLst>
          </p:cNvPr>
          <p:cNvSpPr>
            <a:spLocks noGrp="1"/>
          </p:cNvSpPr>
          <p:nvPr>
            <p:ph type="title"/>
          </p:nvPr>
        </p:nvSpPr>
        <p:spPr>
          <a:xfrm>
            <a:off x="838200" y="235131"/>
            <a:ext cx="10515600" cy="822099"/>
          </a:xfrm>
        </p:spPr>
        <p:txBody>
          <a:bodyPr/>
          <a:lstStyle/>
          <a:p>
            <a:r>
              <a:rPr lang="en-GB" b="1" dirty="0"/>
              <a:t>Conclusion</a:t>
            </a:r>
          </a:p>
        </p:txBody>
      </p:sp>
      <p:sp>
        <p:nvSpPr>
          <p:cNvPr id="3" name="Content Placeholder 2">
            <a:extLst>
              <a:ext uri="{FF2B5EF4-FFF2-40B4-BE49-F238E27FC236}">
                <a16:creationId xmlns:a16="http://schemas.microsoft.com/office/drawing/2014/main" id="{DB06F826-734B-4BDB-BF70-606FC801B952}"/>
              </a:ext>
            </a:extLst>
          </p:cNvPr>
          <p:cNvSpPr>
            <a:spLocks noGrp="1"/>
          </p:cNvSpPr>
          <p:nvPr>
            <p:ph idx="1"/>
          </p:nvPr>
        </p:nvSpPr>
        <p:spPr>
          <a:xfrm>
            <a:off x="838200" y="1236617"/>
            <a:ext cx="10515600" cy="4940346"/>
          </a:xfrm>
        </p:spPr>
        <p:txBody>
          <a:bodyPr>
            <a:normAutofit fontScale="62500" lnSpcReduction="20000"/>
          </a:bodyPr>
          <a:lstStyle/>
          <a:p>
            <a:pPr algn="just"/>
            <a:r>
              <a:rPr lang="en-GB" sz="4000" dirty="0" err="1"/>
              <a:t>Armington</a:t>
            </a:r>
            <a:r>
              <a:rPr lang="en-GB" sz="4000" dirty="0"/>
              <a:t> elasticities are central behavioural parameters in any AGE models to determine quantitative and qualitative results that informs policy making. </a:t>
            </a:r>
          </a:p>
          <a:p>
            <a:pPr algn="just"/>
            <a:r>
              <a:rPr lang="en-GB" sz="4000" dirty="0"/>
              <a:t>However, the economic literature highlights that there are gaps between the values found in econometric studies and the values used by AGE modellers. </a:t>
            </a:r>
          </a:p>
          <a:p>
            <a:pPr algn="just"/>
            <a:r>
              <a:rPr lang="en-GB" sz="4000" dirty="0"/>
              <a:t>As a result, many AGE models simply assume these elasticities to be the same for each country. </a:t>
            </a:r>
          </a:p>
          <a:p>
            <a:pPr algn="just"/>
            <a:r>
              <a:rPr lang="en-GB" sz="4000" dirty="0"/>
              <a:t>This study fills some of these gaps by measuring the short and long run macro </a:t>
            </a:r>
            <a:r>
              <a:rPr lang="en-GB" sz="4000" dirty="0" err="1"/>
              <a:t>Armington</a:t>
            </a:r>
            <a:r>
              <a:rPr lang="en-GB" sz="4000" dirty="0"/>
              <a:t> elasticities representative of the UK economy as per the GTAP sectors.</a:t>
            </a:r>
          </a:p>
          <a:p>
            <a:pPr algn="just"/>
            <a:r>
              <a:rPr lang="en-GB" sz="4000" dirty="0"/>
              <a:t>Overall, our econometrics results suggest that the ECM specification provides an adequate characterisation of the process of substitution between imports and domestic production. </a:t>
            </a:r>
          </a:p>
          <a:p>
            <a:pPr lvl="1" algn="just"/>
            <a:r>
              <a:rPr lang="en-GB" sz="3800" dirty="0"/>
              <a:t>Its estimation yields statistically significant estimates of the </a:t>
            </a:r>
            <a:r>
              <a:rPr lang="en-GB" sz="3800" dirty="0" err="1"/>
              <a:t>Armington</a:t>
            </a:r>
            <a:r>
              <a:rPr lang="en-GB" sz="3800" dirty="0"/>
              <a:t> elasticities, suitable for use in further applied work such as AGE modelling with a GTAP model.</a:t>
            </a:r>
          </a:p>
          <a:p>
            <a:endParaRPr lang="en-GB" dirty="0"/>
          </a:p>
        </p:txBody>
      </p:sp>
      <p:sp>
        <p:nvSpPr>
          <p:cNvPr id="4" name="Date Placeholder 3">
            <a:extLst>
              <a:ext uri="{FF2B5EF4-FFF2-40B4-BE49-F238E27FC236}">
                <a16:creationId xmlns:a16="http://schemas.microsoft.com/office/drawing/2014/main" id="{FBD5D64B-207F-4AA0-A118-D334B0D71986}"/>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C8CF91F2-8D5B-4F1F-8DE0-AFFB6F309232}"/>
              </a:ext>
            </a:extLst>
          </p:cNvPr>
          <p:cNvSpPr>
            <a:spLocks noGrp="1"/>
          </p:cNvSpPr>
          <p:nvPr>
            <p:ph type="sldNum" sz="quarter" idx="12"/>
          </p:nvPr>
        </p:nvSpPr>
        <p:spPr/>
        <p:txBody>
          <a:bodyPr/>
          <a:lstStyle/>
          <a:p>
            <a:fld id="{9F074633-A331-4944-AC41-93A446A51C98}" type="slidenum">
              <a:rPr lang="en-GB" smtClean="0"/>
              <a:t>21</a:t>
            </a:fld>
            <a:endParaRPr lang="en-GB"/>
          </a:p>
        </p:txBody>
      </p:sp>
    </p:spTree>
    <p:extLst>
      <p:ext uri="{BB962C8B-B14F-4D97-AF65-F5344CB8AC3E}">
        <p14:creationId xmlns:p14="http://schemas.microsoft.com/office/powerpoint/2010/main" val="3406487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4B427-F78A-4789-8389-6B471C39B941}"/>
              </a:ext>
            </a:extLst>
          </p:cNvPr>
          <p:cNvSpPr>
            <a:spLocks noGrp="1"/>
          </p:cNvSpPr>
          <p:nvPr>
            <p:ph type="title"/>
          </p:nvPr>
        </p:nvSpPr>
        <p:spPr>
          <a:xfrm>
            <a:off x="838200" y="365125"/>
            <a:ext cx="10515600" cy="697321"/>
          </a:xfrm>
        </p:spPr>
        <p:txBody>
          <a:bodyPr/>
          <a:lstStyle/>
          <a:p>
            <a:r>
              <a:rPr lang="en-GB" b="1" dirty="0"/>
              <a:t>Conclusion (Cont’d)</a:t>
            </a:r>
          </a:p>
        </p:txBody>
      </p:sp>
      <p:sp>
        <p:nvSpPr>
          <p:cNvPr id="3" name="Content Placeholder 2">
            <a:extLst>
              <a:ext uri="{FF2B5EF4-FFF2-40B4-BE49-F238E27FC236}">
                <a16:creationId xmlns:a16="http://schemas.microsoft.com/office/drawing/2014/main" id="{DB06F826-734B-4BDB-BF70-606FC801B952}"/>
              </a:ext>
            </a:extLst>
          </p:cNvPr>
          <p:cNvSpPr>
            <a:spLocks noGrp="1"/>
          </p:cNvSpPr>
          <p:nvPr>
            <p:ph idx="1"/>
          </p:nvPr>
        </p:nvSpPr>
        <p:spPr>
          <a:xfrm>
            <a:off x="838200" y="1415332"/>
            <a:ext cx="10515600" cy="4761631"/>
          </a:xfrm>
        </p:spPr>
        <p:txBody>
          <a:bodyPr>
            <a:normAutofit lnSpcReduction="10000"/>
          </a:bodyPr>
          <a:lstStyle/>
          <a:p>
            <a:pPr algn="just"/>
            <a:r>
              <a:rPr lang="en-GB" dirty="0"/>
              <a:t>Using data that matches the level of aggregation contained in the GTAP dataset we obtain long-run estimates to match the timeframe of AGE models.</a:t>
            </a:r>
          </a:p>
          <a:p>
            <a:pPr algn="just"/>
            <a:r>
              <a:rPr lang="en-GB" dirty="0"/>
              <a:t>With elasticities in the range of 0.001 to 2.69, the results of this paper suggest that the GTAP parameters of </a:t>
            </a:r>
            <a:r>
              <a:rPr lang="en-GB" dirty="0" err="1"/>
              <a:t>Armington</a:t>
            </a:r>
            <a:r>
              <a:rPr lang="en-GB" dirty="0"/>
              <a:t> elasticities are too high for an economy such as the United Kingdom. </a:t>
            </a:r>
          </a:p>
          <a:p>
            <a:pPr lvl="1" algn="just"/>
            <a:r>
              <a:rPr lang="en-GB" dirty="0"/>
              <a:t>Thus, leading us to conclude that the GTAP model, with its current parameters, may inflate the gains from trade resulting from trade liberalisation.</a:t>
            </a:r>
          </a:p>
          <a:p>
            <a:pPr algn="just"/>
            <a:r>
              <a:rPr lang="en-GB" dirty="0"/>
              <a:t>Our work, to best capture the </a:t>
            </a:r>
            <a:r>
              <a:rPr lang="en-GB" dirty="0" err="1"/>
              <a:t>Armington</a:t>
            </a:r>
            <a:r>
              <a:rPr lang="en-GB" dirty="0"/>
              <a:t> elasticities for the UK economy,  is therefore essential to ensuring the value of any analysis of trade measures in the UK.</a:t>
            </a:r>
          </a:p>
          <a:p>
            <a:endParaRPr lang="en-GB" dirty="0"/>
          </a:p>
        </p:txBody>
      </p:sp>
      <p:sp>
        <p:nvSpPr>
          <p:cNvPr id="4" name="Date Placeholder 3">
            <a:extLst>
              <a:ext uri="{FF2B5EF4-FFF2-40B4-BE49-F238E27FC236}">
                <a16:creationId xmlns:a16="http://schemas.microsoft.com/office/drawing/2014/main" id="{F0CC0EAB-BDD5-405E-A84A-D3358F50A067}"/>
              </a:ext>
            </a:extLst>
          </p:cNvPr>
          <p:cNvSpPr>
            <a:spLocks noGrp="1"/>
          </p:cNvSpPr>
          <p:nvPr>
            <p:ph type="dt" sz="half" idx="10"/>
          </p:nvPr>
        </p:nvSpPr>
        <p:spPr/>
        <p:txBody>
          <a:bodyPr/>
          <a:lstStyle/>
          <a:p>
            <a:r>
              <a:rPr lang="en-GB"/>
              <a:t>17/06/2020</a:t>
            </a:r>
          </a:p>
        </p:txBody>
      </p:sp>
      <p:sp>
        <p:nvSpPr>
          <p:cNvPr id="5" name="Slide Number Placeholder 4">
            <a:extLst>
              <a:ext uri="{FF2B5EF4-FFF2-40B4-BE49-F238E27FC236}">
                <a16:creationId xmlns:a16="http://schemas.microsoft.com/office/drawing/2014/main" id="{30F763DE-D235-4F5C-A866-1A6F24295BD0}"/>
              </a:ext>
            </a:extLst>
          </p:cNvPr>
          <p:cNvSpPr>
            <a:spLocks noGrp="1"/>
          </p:cNvSpPr>
          <p:nvPr>
            <p:ph type="sldNum" sz="quarter" idx="12"/>
          </p:nvPr>
        </p:nvSpPr>
        <p:spPr/>
        <p:txBody>
          <a:bodyPr/>
          <a:lstStyle/>
          <a:p>
            <a:fld id="{9F074633-A331-4944-AC41-93A446A51C98}" type="slidenum">
              <a:rPr lang="en-GB" smtClean="0"/>
              <a:t>22</a:t>
            </a:fld>
            <a:endParaRPr lang="en-GB"/>
          </a:p>
        </p:txBody>
      </p:sp>
    </p:spTree>
    <p:extLst>
      <p:ext uri="{BB962C8B-B14F-4D97-AF65-F5344CB8AC3E}">
        <p14:creationId xmlns:p14="http://schemas.microsoft.com/office/powerpoint/2010/main" val="169631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food&#10;&#10;Description automatically generated">
            <a:extLst>
              <a:ext uri="{FF2B5EF4-FFF2-40B4-BE49-F238E27FC236}">
                <a16:creationId xmlns:a16="http://schemas.microsoft.com/office/drawing/2014/main" id="{C2E9D13A-99FA-4C95-A4B4-23135D06229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076700" y="1333500"/>
            <a:ext cx="4038600" cy="4191000"/>
          </a:xfrm>
          <a:prstGeom prst="rect">
            <a:avLst/>
          </a:prstGeom>
        </p:spPr>
      </p:pic>
      <p:sp>
        <p:nvSpPr>
          <p:cNvPr id="3" name="Date Placeholder 2">
            <a:extLst>
              <a:ext uri="{FF2B5EF4-FFF2-40B4-BE49-F238E27FC236}">
                <a16:creationId xmlns:a16="http://schemas.microsoft.com/office/drawing/2014/main" id="{0A50C8D9-13F9-48E6-9D66-0EE9FF6AC88B}"/>
              </a:ext>
            </a:extLst>
          </p:cNvPr>
          <p:cNvSpPr>
            <a:spLocks noGrp="1"/>
          </p:cNvSpPr>
          <p:nvPr>
            <p:ph type="dt" sz="half" idx="10"/>
          </p:nvPr>
        </p:nvSpPr>
        <p:spPr/>
        <p:txBody>
          <a:bodyPr/>
          <a:lstStyle/>
          <a:p>
            <a:r>
              <a:rPr lang="en-GB"/>
              <a:t>17/06/2020</a:t>
            </a:r>
          </a:p>
        </p:txBody>
      </p:sp>
      <p:sp>
        <p:nvSpPr>
          <p:cNvPr id="4" name="Slide Number Placeholder 3">
            <a:extLst>
              <a:ext uri="{FF2B5EF4-FFF2-40B4-BE49-F238E27FC236}">
                <a16:creationId xmlns:a16="http://schemas.microsoft.com/office/drawing/2014/main" id="{32C57904-EC39-438D-BB08-93EC904ACA28}"/>
              </a:ext>
            </a:extLst>
          </p:cNvPr>
          <p:cNvSpPr>
            <a:spLocks noGrp="1"/>
          </p:cNvSpPr>
          <p:nvPr>
            <p:ph type="sldNum" sz="quarter" idx="12"/>
          </p:nvPr>
        </p:nvSpPr>
        <p:spPr/>
        <p:txBody>
          <a:bodyPr/>
          <a:lstStyle/>
          <a:p>
            <a:fld id="{9F074633-A331-4944-AC41-93A446A51C98}" type="slidenum">
              <a:rPr lang="en-GB" smtClean="0"/>
              <a:t>23</a:t>
            </a:fld>
            <a:endParaRPr lang="en-GB"/>
          </a:p>
        </p:txBody>
      </p:sp>
    </p:spTree>
    <p:extLst>
      <p:ext uri="{BB962C8B-B14F-4D97-AF65-F5344CB8AC3E}">
        <p14:creationId xmlns:p14="http://schemas.microsoft.com/office/powerpoint/2010/main" val="6654006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8695</TotalTime>
  <Words>4775</Words>
  <Application>Microsoft Office PowerPoint</Application>
  <PresentationFormat>Widescreen</PresentationFormat>
  <Paragraphs>1537</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Cambria Math</vt:lpstr>
      <vt:lpstr>Office Theme</vt:lpstr>
      <vt:lpstr>23th Annual Conference on Global Economic Analysis </vt:lpstr>
      <vt:lpstr>Introduction – Parameters and AGE</vt:lpstr>
      <vt:lpstr>Introduction (cont’d) – Armington for the UK?</vt:lpstr>
      <vt:lpstr>Literature review- The Armington assumption </vt:lpstr>
      <vt:lpstr>Literature review (cont’d)- The size of the Armington elasticities </vt:lpstr>
      <vt:lpstr>Literature review (cont’d)- The size of the Armington elasticities </vt:lpstr>
      <vt:lpstr>Methodology</vt:lpstr>
      <vt:lpstr>Estimation procedure </vt:lpstr>
      <vt:lpstr>Estimation procedure (Cont’d) - Deriving a Theoretically Consistent Form for the Estimation Equation </vt:lpstr>
      <vt:lpstr>Estimation procedure (Cont’d) - (OLS) model</vt:lpstr>
      <vt:lpstr>Estimation procedure (Cont’d) - PAM</vt:lpstr>
      <vt:lpstr>Estimation procedure (Cont’d) – ECM</vt:lpstr>
      <vt:lpstr>Data – Domestic Sales and Domestic Prices</vt:lpstr>
      <vt:lpstr>Data – Domestic Sales and Domestic Prices</vt:lpstr>
      <vt:lpstr>Data (Cont’d)  - Import Sales and Import Prices</vt:lpstr>
      <vt:lpstr>Results</vt:lpstr>
      <vt:lpstr>Results (Cont’d) – Table 1 – Agricultural Sectors</vt:lpstr>
      <vt:lpstr>Results (Cont’d) – Table 1 – Manufacturing Sectors</vt:lpstr>
      <vt:lpstr>Results (Cont’d) – Agricultural sectors</vt:lpstr>
      <vt:lpstr> Results (Cont’d) - Manufacturing sectors </vt:lpstr>
      <vt:lpstr>Conclusion</vt:lpstr>
      <vt:lpstr>Conclusion (Cont’d)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23th Annual Conference on Global Economic Analysis</dc:title>
  <dc:creator>Milot, Catherine (Trade)</dc:creator>
  <cp:lastModifiedBy>Delahaye, Elliot (Trade)</cp:lastModifiedBy>
  <cp:revision>77</cp:revision>
  <dcterms:created xsi:type="dcterms:W3CDTF">2020-05-03T16:27:52Z</dcterms:created>
  <dcterms:modified xsi:type="dcterms:W3CDTF">2020-05-18T00:00:51Z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1c05e37-788c-4c59-b50e-5c98323c0a70_Enabled">
    <vt:lpwstr>true</vt:lpwstr>
  </property>
  <property fmtid="{D5CDD505-2E9C-101B-9397-08002B2CF9AE}" pid="3" name="MSIP_Label_c1c05e37-788c-4c59-b50e-5c98323c0a70_SetDate">
    <vt:lpwstr>2020-05-03T16:31:16Z</vt:lpwstr>
  </property>
  <property fmtid="{D5CDD505-2E9C-101B-9397-08002B2CF9AE}" pid="4" name="MSIP_Label_c1c05e37-788c-4c59-b50e-5c98323c0a70_Method">
    <vt:lpwstr>Standard</vt:lpwstr>
  </property>
  <property fmtid="{D5CDD505-2E9C-101B-9397-08002B2CF9AE}" pid="5" name="MSIP_Label_c1c05e37-788c-4c59-b50e-5c98323c0a70_Name">
    <vt:lpwstr>OFFICIAL</vt:lpwstr>
  </property>
  <property fmtid="{D5CDD505-2E9C-101B-9397-08002B2CF9AE}" pid="6" name="MSIP_Label_c1c05e37-788c-4c59-b50e-5c98323c0a70_SiteId">
    <vt:lpwstr>8fa217ec-33aa-46fb-ad96-dfe68006bb86</vt:lpwstr>
  </property>
  <property fmtid="{D5CDD505-2E9C-101B-9397-08002B2CF9AE}" pid="7" name="MSIP_Label_c1c05e37-788c-4c59-b50e-5c98323c0a70_ActionId">
    <vt:lpwstr>387e7d8e-6bd2-432e-9825-0000f8d2ed89</vt:lpwstr>
  </property>
  <property fmtid="{D5CDD505-2E9C-101B-9397-08002B2CF9AE}" pid="8" name="MSIP_Label_c1c05e37-788c-4c59-b50e-5c98323c0a70_ContentBits">
    <vt:lpwstr>0</vt:lpwstr>
  </property>
</Properties>
</file>