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3" r:id="rId1"/>
    <p:sldMasterId id="2147483733" r:id="rId2"/>
    <p:sldMasterId id="2147483743" r:id="rId3"/>
  </p:sldMasterIdLst>
  <p:notesMasterIdLst>
    <p:notesMasterId r:id="rId33"/>
  </p:notesMasterIdLst>
  <p:handoutMasterIdLst>
    <p:handoutMasterId r:id="rId34"/>
  </p:handoutMasterIdLst>
  <p:sldIdLst>
    <p:sldId id="260" r:id="rId4"/>
    <p:sldId id="735" r:id="rId5"/>
    <p:sldId id="722" r:id="rId6"/>
    <p:sldId id="724" r:id="rId7"/>
    <p:sldId id="728" r:id="rId8"/>
    <p:sldId id="727" r:id="rId9"/>
    <p:sldId id="733" r:id="rId10"/>
    <p:sldId id="732" r:id="rId11"/>
    <p:sldId id="738" r:id="rId12"/>
    <p:sldId id="739" r:id="rId13"/>
    <p:sldId id="721" r:id="rId14"/>
    <p:sldId id="736" r:id="rId15"/>
    <p:sldId id="689" r:id="rId16"/>
    <p:sldId id="701" r:id="rId17"/>
    <p:sldId id="709" r:id="rId18"/>
    <p:sldId id="717" r:id="rId19"/>
    <p:sldId id="716" r:id="rId20"/>
    <p:sldId id="712" r:id="rId21"/>
    <p:sldId id="718" r:id="rId22"/>
    <p:sldId id="691" r:id="rId23"/>
    <p:sldId id="719" r:id="rId24"/>
    <p:sldId id="697" r:id="rId25"/>
    <p:sldId id="740" r:id="rId26"/>
    <p:sldId id="715" r:id="rId27"/>
    <p:sldId id="713" r:id="rId28"/>
    <p:sldId id="723" r:id="rId29"/>
    <p:sldId id="268" r:id="rId30"/>
    <p:sldId id="687" r:id="rId31"/>
    <p:sldId id="696" r:id="rId32"/>
  </p:sldIdLst>
  <p:sldSz cx="14630400" cy="8229600"/>
  <p:notesSz cx="9296400" cy="7010400"/>
  <p:defaultTextStyle>
    <a:defPPr>
      <a:defRPr lang="en-US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  <a:srgbClr val="A58AFF"/>
    <a:srgbClr val="00B6EB"/>
    <a:srgbClr val="FB61D7"/>
    <a:srgbClr val="53B400"/>
    <a:srgbClr val="F8766D"/>
    <a:srgbClr val="00C094"/>
    <a:srgbClr val="C49A00"/>
    <a:srgbClr val="FFDF7F"/>
    <a:srgbClr val="348A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3A451D-8EBB-6D4F-A4F6-F31989D33B44}" v="6" dt="2019-10-21T14:48:12.4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90309" autoAdjust="0"/>
  </p:normalViewPr>
  <p:slideViewPr>
    <p:cSldViewPr snapToGrid="0" snapToObjects="1">
      <p:cViewPr varScale="1">
        <p:scale>
          <a:sx n="78" d="100"/>
          <a:sy n="78" d="100"/>
        </p:scale>
        <p:origin x="225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microsoft.com/office/2015/10/relationships/revisionInfo" Target="revisionInfo.xml"/><Relationship Id="rId21" Type="http://schemas.openxmlformats.org/officeDocument/2006/relationships/slide" Target="slides/slide18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6A69A9C-1087-184F-8370-423E175D9D7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090E3D-F5E5-0D40-B323-A25B85CF9E8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06E50B8-2EF8-564F-AE86-D84E6C503530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E3AA97-2F38-5340-B685-1E0EA3E358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B732F3-25A6-284F-A24C-5FD21AE6BE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4078BA3-E235-9946-9A4D-07E907F68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0003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3AC8D20-1945-7145-91A2-3D134BDA25E2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6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10104DB-87CA-D64F-AB86-DB2520DDF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055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861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6% of Calories</a:t>
            </a:r>
          </a:p>
          <a:p>
            <a:r>
              <a:rPr lang="en-US" dirty="0"/>
              <a:t>~10% of corn supply is direct food consumption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10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624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Plain_Blac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36B83B-A5E4-524E-96A9-DFC12D58F12A}"/>
              </a:ext>
            </a:extLst>
          </p:cNvPr>
          <p:cNvSpPr/>
          <p:nvPr userDrawn="1"/>
        </p:nvSpPr>
        <p:spPr>
          <a:xfrm>
            <a:off x="914400" y="0"/>
            <a:ext cx="54864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1DF1AC-1D08-B945-A034-B740A35902F9}"/>
              </a:ext>
            </a:extLst>
          </p:cNvPr>
          <p:cNvSpPr txBox="1"/>
          <p:nvPr userDrawn="1"/>
        </p:nvSpPr>
        <p:spPr>
          <a:xfrm>
            <a:off x="3017837" y="7525871"/>
            <a:ext cx="3657600" cy="2286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en-US" sz="800" dirty="0">
                <a:solidFill>
                  <a:srgbClr val="616265">
                    <a:alpha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PNNL is operated by Battelle for the U.S. Department of Energy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743200"/>
            <a:ext cx="4572000" cy="18288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r">
              <a:defRPr sz="4800" b="1">
                <a:solidFill>
                  <a:srgbClr val="31B8C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061D5F4-8719-384B-945C-9A27060F99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0529" y="5669280"/>
            <a:ext cx="4572000" cy="2743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r">
              <a:buNone/>
              <a:defRPr sz="1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 dirty="0"/>
              <a:t>Click to add presenter’s name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3E2D432E-6648-6643-9C6E-38B1EFF5EE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1600" y="5983356"/>
            <a:ext cx="4572000" cy="2743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r">
              <a:buNone/>
              <a:defRPr sz="1600">
                <a:solidFill>
                  <a:srgbClr val="6162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 dirty="0"/>
              <a:t>Click to add presenter’s 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15389B-4BB4-1644-9B7E-35A85D0C1E3B}"/>
              </a:ext>
            </a:extLst>
          </p:cNvPr>
          <p:cNvSpPr txBox="1"/>
          <p:nvPr userDrawn="1"/>
        </p:nvSpPr>
        <p:spPr>
          <a:xfrm>
            <a:off x="3710609" y="-1245704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5A7D3E1-BCC3-C843-81A0-EA4EDFB445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04185" y="6522990"/>
            <a:ext cx="1141787" cy="11141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617363-F73D-B74F-9647-C9D747AC70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017837" y="7178040"/>
            <a:ext cx="824484" cy="228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290C8FB-601C-A04C-84F7-213A857D3E6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022843" y="7249637"/>
            <a:ext cx="929809" cy="155448"/>
          </a:xfrm>
          <a:prstGeom prst="rect">
            <a:avLst/>
          </a:prstGeom>
        </p:spPr>
      </p:pic>
      <p:sp>
        <p:nvSpPr>
          <p:cNvPr id="15" name="Date Placeholder 1">
            <a:extLst>
              <a:ext uri="{FF2B5EF4-FFF2-40B4-BE49-F238E27FC236}">
                <a16:creationId xmlns:a16="http://schemas.microsoft.com/office/drawing/2014/main" id="{9D9DB338-5D5C-4ACA-9ECF-C3E34C441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51641" y="4915645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4F8E3-4ED9-44B4-99E6-8A3D2CF8D415}" type="datetime4">
              <a:rPr lang="en-US" smtClean="0"/>
              <a:t>June 5, 2024</a:t>
            </a:fld>
            <a:endParaRPr lang="en-US"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F55B65E8-4040-44D0-A4FE-A050FD948A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9037" y="773011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A7DF7AD-6B72-0344-B9C6-9D90ACBD28A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89038" y="366912"/>
            <a:ext cx="3086295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30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6026595-8D7E-D24C-9263-B65316A326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0800" y="457200"/>
            <a:ext cx="7772400" cy="73152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3338E046-DF9E-FC49-A812-491AB805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D0CE8D1-2F12-5A44-A6B5-2CD466F52A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0" y="6858000"/>
            <a:ext cx="77724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99B87A2-8960-403D-AE0D-D549462722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2295525"/>
            <a:ext cx="4572001" cy="1590675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31B8C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29354FF4-9871-4E1B-A45A-ABAA2BE2B69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3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822960" indent="-274320">
              <a:buFont typeface="Wingdings" panose="05000000000000000000" pitchFamily="2" charset="2"/>
              <a:buChar char="§"/>
              <a:defRPr sz="2400"/>
            </a:lvl2pPr>
            <a:lvl3pPr marL="1371600" indent="-274320">
              <a:buFont typeface="Wingdings" panose="05000000000000000000" pitchFamily="2" charset="2"/>
              <a:buChar char="ü"/>
              <a:defRPr sz="2000"/>
            </a:lvl3pPr>
            <a:lvl4pPr>
              <a:defRPr sz="1800"/>
            </a:lvl4pPr>
            <a:lvl5pPr marL="2468880" indent="-274320"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47EFCEB6-2E27-4C42-A1E5-AC8A8BA837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6/5/2024</a:t>
            </a:fld>
            <a:endParaRPr lang="en-US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A86FAFB9-0DC0-4AB0-9E8B-6EC7C8ABAA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5E061FB-32B5-D147-964E-40A4D82EA5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70529" y="427567"/>
            <a:ext cx="2481718" cy="80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82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3338E046-DF9E-FC49-A812-491AB805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F0C408BC-A7DE-4A08-AD26-56414D2DD80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430642" y="457199"/>
            <a:ext cx="7772400" cy="73152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60" indent="-27432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274320"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80" indent="-27432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3C58F0F-5237-4527-BB8E-6EEF623543B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3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822960" indent="-274320">
              <a:buFont typeface="Wingdings" panose="05000000000000000000" pitchFamily="2" charset="2"/>
              <a:buChar char="§"/>
              <a:defRPr sz="2400"/>
            </a:lvl2pPr>
            <a:lvl3pPr marL="1371600" indent="-274320">
              <a:buFont typeface="Wingdings" panose="05000000000000000000" pitchFamily="2" charset="2"/>
              <a:buChar char="ü"/>
              <a:defRPr sz="2000"/>
            </a:lvl3pPr>
            <a:lvl4pPr>
              <a:defRPr sz="1800"/>
            </a:lvl4pPr>
            <a:lvl5pPr marL="2468880" indent="-274320"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">
            <a:extLst>
              <a:ext uri="{FF2B5EF4-FFF2-40B4-BE49-F238E27FC236}">
                <a16:creationId xmlns:a16="http://schemas.microsoft.com/office/drawing/2014/main" id="{33D0FD2D-15F4-4320-9C04-2023CAB47E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6/5/2024</a:t>
            </a:fld>
            <a:endParaRPr lang="en-US"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08FBEF60-4239-4E67-A385-B22B813AD4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77614967-FAA9-4DA9-B7DE-539AA89235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2295525"/>
            <a:ext cx="4572001" cy="1590675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31B8C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2639714-1D0B-F44A-A06E-048C4CB9DC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70529" y="427567"/>
            <a:ext cx="2481718" cy="80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34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96EEDE-6486-774B-B0E3-751BBA42CE35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C1406DC-BAEC-4717-8F68-46C92F1663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54233" y="145430"/>
            <a:ext cx="10618966" cy="1100666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31B8C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028E3363-7137-4431-9927-3AE087A5B2B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12801600" cy="5486401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60" indent="-27432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274320"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80" indent="-27432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E76F451D-D169-4CA9-91EE-97F19A35C6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6/5/2024</a:t>
            </a:fld>
            <a:endParaRPr lang="en-US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8A19F790-0343-4862-A140-1B409986B7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19D6474-85AC-4542-BDA5-213FBC636E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70530" y="427567"/>
            <a:ext cx="1964007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79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Pictur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0800" y="4572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FD00854A-4EC7-2D48-A025-5B0B48548B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515600" y="4572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67A8C708-D197-CF47-8089-89928BE1E30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00800" y="43434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C4D2EBC-B863-FD49-A9DF-1381563078D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515600" y="43434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93B472-4A32-7C41-A565-485FDC3EB8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0" y="29718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19F7807A-D120-BD49-9CBD-9174F26D79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00800" y="68580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08ED17FC-CAF8-9A40-9A88-897DEF9CFE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15600" y="29718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A16FA60-8BA9-8B4A-86AA-F8336C26C7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15600" y="68580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7DC2EC3E-C641-FD49-9F15-878B1AFFFD9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648737A-DE0E-48DB-87F0-65418715CF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2295525"/>
            <a:ext cx="4572001" cy="1590675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31B8C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21" name="Content Placeholder 13">
            <a:extLst>
              <a:ext uri="{FF2B5EF4-FFF2-40B4-BE49-F238E27FC236}">
                <a16:creationId xmlns:a16="http://schemas.microsoft.com/office/drawing/2014/main" id="{97DA340F-6103-4F2C-B3B8-8D8A524DC19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3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822960" indent="-274320">
              <a:buFont typeface="Wingdings" panose="05000000000000000000" pitchFamily="2" charset="2"/>
              <a:buChar char="§"/>
              <a:defRPr sz="2400"/>
            </a:lvl2pPr>
            <a:lvl3pPr marL="1371600" indent="-274320">
              <a:buFont typeface="Wingdings" panose="05000000000000000000" pitchFamily="2" charset="2"/>
              <a:buChar char="ü"/>
              <a:defRPr sz="2000"/>
            </a:lvl3pPr>
            <a:lvl4pPr>
              <a:defRPr sz="1800"/>
            </a:lvl4pPr>
            <a:lvl5pPr marL="2468880" indent="-274320"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Date Placeholder 1">
            <a:extLst>
              <a:ext uri="{FF2B5EF4-FFF2-40B4-BE49-F238E27FC236}">
                <a16:creationId xmlns:a16="http://schemas.microsoft.com/office/drawing/2014/main" id="{EE384947-F0AD-4E73-95AD-CAD4DEE446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6/5/2024</a:t>
            </a:fld>
            <a:endParaRPr lang="en-US" dirty="0"/>
          </a:p>
        </p:txBody>
      </p:sp>
      <p:sp>
        <p:nvSpPr>
          <p:cNvPr id="26" name="Footer Placeholder 2">
            <a:extLst>
              <a:ext uri="{FF2B5EF4-FFF2-40B4-BE49-F238E27FC236}">
                <a16:creationId xmlns:a16="http://schemas.microsoft.com/office/drawing/2014/main" id="{8259C4D6-850D-4393-9434-3F69451FBF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28A99AA-808D-2449-A850-8875AE9331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70529" y="427567"/>
            <a:ext cx="2481718" cy="80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3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Picture Grid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71600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E341CF1-EFF3-A64D-A9D4-B96C8CD8F3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71600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0629C78-28FC-874B-96C1-DFAAFF975D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37860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89EEED-3863-BD48-BCCB-4D264015DA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7860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EEF5B44F-191D-F44D-8AB3-0B9E4AF4B4E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04120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A26442AE-D905-374C-9CB4-1A1F44C08C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04120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CEBE105C-2ECB-0B46-923F-378B0A5AEB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71600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8B0900D4-1543-834B-AE27-9A72FD91B3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7160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F64FB6B4-B0C6-5949-9F2B-7BCB7B2073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37860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FDD81E0-346D-A544-A838-A6991588AE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3786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CDB91CB5-0E93-FA44-9508-60493542C7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04120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2F736B8-F799-F047-BE4E-297E64A754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0412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183198DF-9C78-DD40-9CE1-2BC11B88882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Date Placeholder 1">
            <a:extLst>
              <a:ext uri="{FF2B5EF4-FFF2-40B4-BE49-F238E27FC236}">
                <a16:creationId xmlns:a16="http://schemas.microsoft.com/office/drawing/2014/main" id="{E4CF0CE7-333F-4604-B518-6F7EE2AA8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6/5/2024</a:t>
            </a:fld>
            <a:endParaRPr lang="en-US" dirty="0"/>
          </a:p>
        </p:txBody>
      </p:sp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21303C4E-FB0C-4A46-BF34-C99D885AA3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2" name="Content Placeholder 4">
            <a:extLst>
              <a:ext uri="{FF2B5EF4-FFF2-40B4-BE49-F238E27FC236}">
                <a16:creationId xmlns:a16="http://schemas.microsoft.com/office/drawing/2014/main" id="{C14080C3-5390-4F4E-9C88-2C080B5CE5D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371600" y="2194560"/>
            <a:ext cx="12801600" cy="525886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60" indent="-27432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274320"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80" indent="-27432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F8520C0B-63E4-8146-B06F-2D4679E9C0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5834" y="145430"/>
            <a:ext cx="10067365" cy="1100666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31B8C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16DE590-41A2-5E4C-85EC-EA49DBE15D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70529" y="427567"/>
            <a:ext cx="2481718" cy="80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08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Pictur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71600" y="5060515"/>
            <a:ext cx="4069080" cy="2711885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E341CF1-EFF3-A64D-A9D4-B96C8CD8F3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71600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0629C78-28FC-874B-96C1-DFAAFF975D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37860" y="5060515"/>
            <a:ext cx="4069080" cy="2711885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89EEED-3863-BD48-BCCB-4D264015DA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7860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EEF5B44F-191D-F44D-8AB3-0B9E4AF4B4E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04120" y="5060515"/>
            <a:ext cx="4069080" cy="2711885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A26442AE-D905-374C-9CB4-1A1F44C08C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04120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CEBE105C-2ECB-0B46-923F-378B0A5AEB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71600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8B0900D4-1543-834B-AE27-9A72FD91B3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7160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F64FB6B4-B0C6-5949-9F2B-7BCB7B2073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37860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FDD81E0-346D-A544-A838-A6991588AE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3786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CDB91CB5-0E93-FA44-9508-60493542C7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04120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2F736B8-F799-F047-BE4E-297E64A754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0412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183198DF-9C78-DD40-9CE1-2BC11B88882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Date Placeholder 1">
            <a:extLst>
              <a:ext uri="{FF2B5EF4-FFF2-40B4-BE49-F238E27FC236}">
                <a16:creationId xmlns:a16="http://schemas.microsoft.com/office/drawing/2014/main" id="{68F188F7-153E-49D5-8DFC-1902520470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6/5/2024</a:t>
            </a:fld>
            <a:endParaRPr lang="en-US" dirty="0"/>
          </a:p>
        </p:txBody>
      </p:sp>
      <p:sp>
        <p:nvSpPr>
          <p:cNvPr id="29" name="Footer Placeholder 2">
            <a:extLst>
              <a:ext uri="{FF2B5EF4-FFF2-40B4-BE49-F238E27FC236}">
                <a16:creationId xmlns:a16="http://schemas.microsoft.com/office/drawing/2014/main" id="{578EF931-9BED-4D2C-8850-F588C3E360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9F80F1A3-CAFA-0B44-BCCA-72F4C1583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5834" y="145430"/>
            <a:ext cx="10067365" cy="1100666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31B8C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1600ADF-E9E7-A24B-8F96-CF45C7F5C3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70529" y="427567"/>
            <a:ext cx="2481718" cy="80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92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96EEDE-6486-774B-B0E3-751BBA42CE35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8F28E1ED-1888-403E-AAF0-8053EF9DF5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6/5/2024</a:t>
            </a:fld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227E8059-8EC0-42A2-8A9E-251427CDC0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C6B034-EB59-DD49-AAC0-5C3E3660C9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70530" y="427567"/>
            <a:ext cx="1964007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14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 /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66D1A4-6DD7-B54C-AB7B-63074374BB93}"/>
              </a:ext>
            </a:extLst>
          </p:cNvPr>
          <p:cNvSpPr txBox="1"/>
          <p:nvPr userDrawn="1"/>
        </p:nvSpPr>
        <p:spPr>
          <a:xfrm>
            <a:off x="1371600" y="2057400"/>
            <a:ext cx="4572000" cy="44655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4800" b="1" dirty="0">
                <a:solidFill>
                  <a:srgbClr val="31B8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B62A8373-42F9-431F-865E-129CCA004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7" y="7772400"/>
            <a:ext cx="5471554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4BE25C-8093-7D44-A61B-32DE6D2D27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04185" y="6522990"/>
            <a:ext cx="1141787" cy="11141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D47646-348A-4D46-BC8A-FB9C1A865B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70530" y="427567"/>
            <a:ext cx="1964007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6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Plain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21DF1AC-1D08-B945-A034-B740A35902F9}"/>
              </a:ext>
            </a:extLst>
          </p:cNvPr>
          <p:cNvSpPr txBox="1"/>
          <p:nvPr userDrawn="1"/>
        </p:nvSpPr>
        <p:spPr>
          <a:xfrm>
            <a:off x="1371600" y="7543800"/>
            <a:ext cx="3657600" cy="2286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en-US" sz="800" dirty="0">
                <a:solidFill>
                  <a:srgbClr val="040101">
                    <a:alpha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PNNL is operated by Battelle for the U.S. Department of Energy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743200"/>
            <a:ext cx="4572000" cy="18288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4800" b="1">
                <a:solidFill>
                  <a:srgbClr val="0401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061D5F4-8719-384B-945C-9A27060F99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0529" y="5669280"/>
            <a:ext cx="4572000" cy="2743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r">
              <a:buNone/>
              <a:defRPr sz="1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 dirty="0"/>
              <a:t>Click to add presenter’s name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3E2D432E-6648-6643-9C6E-38B1EFF5EE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1600" y="5983356"/>
            <a:ext cx="4572000" cy="2743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r">
              <a:buNone/>
              <a:defRPr sz="1600">
                <a:solidFill>
                  <a:srgbClr val="0401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 dirty="0"/>
              <a:t>Click to add presenter’s 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15389B-4BB4-1644-9B7E-35A85D0C1E3B}"/>
              </a:ext>
            </a:extLst>
          </p:cNvPr>
          <p:cNvSpPr txBox="1"/>
          <p:nvPr userDrawn="1"/>
        </p:nvSpPr>
        <p:spPr>
          <a:xfrm>
            <a:off x="3710609" y="-1245704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5" name="Date Placeholder 1">
            <a:extLst>
              <a:ext uri="{FF2B5EF4-FFF2-40B4-BE49-F238E27FC236}">
                <a16:creationId xmlns:a16="http://schemas.microsoft.com/office/drawing/2014/main" id="{9D9DB338-5D5C-4ACA-9ECF-C3E34C441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51641" y="4915645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040101"/>
                </a:solidFill>
              </a:defRPr>
            </a:lvl1pPr>
          </a:lstStyle>
          <a:p>
            <a:fld id="{ABD4F8E3-4ED9-44B4-99E6-8A3D2CF8D415}" type="datetime4">
              <a:rPr lang="en-US" smtClean="0"/>
              <a:pPr/>
              <a:t>June 5, 2024</a:t>
            </a:fld>
            <a:endParaRPr lang="en-US"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F55B65E8-4040-44D0-A4FE-A050FD948A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9037" y="773011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C00034D0-F9B9-EA4C-91BB-433B2A51A7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71601" y="227160"/>
            <a:ext cx="1280159" cy="125096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0E638BA-259D-9A44-A341-4E3C16BD92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26031" y="7122106"/>
            <a:ext cx="929809" cy="34867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E8F6728-7679-F242-8134-FD9762E0A97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375535" y="7244051"/>
            <a:ext cx="929809" cy="15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5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6026595-8D7E-D24C-9263-B65316A326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0800" y="457200"/>
            <a:ext cx="7772400" cy="73152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3338E046-DF9E-FC49-A812-491AB805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D0CE8D1-2F12-5A44-A6B5-2CD466F52A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0" y="6858000"/>
            <a:ext cx="77724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99B87A2-8960-403D-AE0D-D549462722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2295525"/>
            <a:ext cx="4572001" cy="1590675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04010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29354FF4-9871-4E1B-A45A-ABAA2BE2B69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3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822960" indent="-274320">
              <a:buFont typeface="Wingdings" panose="05000000000000000000" pitchFamily="2" charset="2"/>
              <a:buChar char="§"/>
              <a:defRPr sz="2400"/>
            </a:lvl2pPr>
            <a:lvl3pPr marL="1371600" indent="-274320">
              <a:buFont typeface="Wingdings" panose="05000000000000000000" pitchFamily="2" charset="2"/>
              <a:buChar char="ü"/>
              <a:defRPr sz="2000"/>
            </a:lvl3pPr>
            <a:lvl4pPr>
              <a:defRPr sz="1800"/>
            </a:lvl4pPr>
            <a:lvl5pPr marL="2468880" indent="-274320"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47EFCEB6-2E27-4C42-A1E5-AC8A8BA837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6/5/2024</a:t>
            </a:fld>
            <a:endParaRPr lang="en-US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A86FAFB9-0DC0-4AB0-9E8B-6EC7C8ABAA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69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3338E046-DF9E-FC49-A812-491AB805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F0C408BC-A7DE-4A08-AD26-56414D2DD80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430642" y="457199"/>
            <a:ext cx="7772400" cy="73152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60" indent="-27432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274320"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80" indent="-27432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3C58F0F-5237-4527-BB8E-6EEF623543B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3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822960" indent="-274320">
              <a:buFont typeface="Wingdings" panose="05000000000000000000" pitchFamily="2" charset="2"/>
              <a:buChar char="§"/>
              <a:defRPr sz="2400"/>
            </a:lvl2pPr>
            <a:lvl3pPr marL="1371600" indent="-274320">
              <a:buFont typeface="Wingdings" panose="05000000000000000000" pitchFamily="2" charset="2"/>
              <a:buChar char="ü"/>
              <a:defRPr sz="2000"/>
            </a:lvl3pPr>
            <a:lvl4pPr>
              <a:defRPr sz="1800"/>
            </a:lvl4pPr>
            <a:lvl5pPr marL="2468880" indent="-274320"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">
            <a:extLst>
              <a:ext uri="{FF2B5EF4-FFF2-40B4-BE49-F238E27FC236}">
                <a16:creationId xmlns:a16="http://schemas.microsoft.com/office/drawing/2014/main" id="{33D0FD2D-15F4-4320-9C04-2023CAB47E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6/5/2024</a:t>
            </a:fld>
            <a:endParaRPr lang="en-US"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08FBEF60-4239-4E67-A385-B22B813AD4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77614967-FAA9-4DA9-B7DE-539AA89235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2295525"/>
            <a:ext cx="4572001" cy="1590675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04010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383210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96EEDE-6486-774B-B0E3-751BBA42CE35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C1406DC-BAEC-4717-8F68-46C92F1663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0400" y="270933"/>
            <a:ext cx="10972800" cy="1310979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04010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028E3363-7137-4431-9927-3AE087A5B2B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12801600" cy="5486401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60" indent="-27432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274320"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80" indent="-27432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E76F451D-D169-4CA9-91EE-97F19A35C6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6/5/2024</a:t>
            </a:fld>
            <a:endParaRPr lang="en-US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8A19F790-0343-4862-A140-1B409986B7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1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Pictur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0800" y="4572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FD00854A-4EC7-2D48-A025-5B0B48548B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515600" y="4572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67A8C708-D197-CF47-8089-89928BE1E30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00800" y="43434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C4D2EBC-B863-FD49-A9DF-1381563078D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515600" y="43434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93B472-4A32-7C41-A565-485FDC3EB8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0" y="29718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19F7807A-D120-BD49-9CBD-9174F26D79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00800" y="68580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08ED17FC-CAF8-9A40-9A88-897DEF9CFE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15600" y="29718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A16FA60-8BA9-8B4A-86AA-F8336C26C7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15600" y="68580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7DC2EC3E-C641-FD49-9F15-878B1AFFFD9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648737A-DE0E-48DB-87F0-65418715CF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2295525"/>
            <a:ext cx="4572001" cy="1590675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04010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21" name="Content Placeholder 13">
            <a:extLst>
              <a:ext uri="{FF2B5EF4-FFF2-40B4-BE49-F238E27FC236}">
                <a16:creationId xmlns:a16="http://schemas.microsoft.com/office/drawing/2014/main" id="{97DA340F-6103-4F2C-B3B8-8D8A524DC19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3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822960" indent="-274320">
              <a:buFont typeface="Wingdings" panose="05000000000000000000" pitchFamily="2" charset="2"/>
              <a:buChar char="§"/>
              <a:defRPr sz="2400"/>
            </a:lvl2pPr>
            <a:lvl3pPr marL="1371600" indent="-274320">
              <a:buFont typeface="Wingdings" panose="05000000000000000000" pitchFamily="2" charset="2"/>
              <a:buChar char="ü"/>
              <a:defRPr sz="2000"/>
            </a:lvl3pPr>
            <a:lvl4pPr>
              <a:defRPr sz="1800"/>
            </a:lvl4pPr>
            <a:lvl5pPr marL="2468880" indent="-274320"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Date Placeholder 1">
            <a:extLst>
              <a:ext uri="{FF2B5EF4-FFF2-40B4-BE49-F238E27FC236}">
                <a16:creationId xmlns:a16="http://schemas.microsoft.com/office/drawing/2014/main" id="{EE384947-F0AD-4E73-95AD-CAD4DEE446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6/5/2024</a:t>
            </a:fld>
            <a:endParaRPr lang="en-US" dirty="0"/>
          </a:p>
        </p:txBody>
      </p:sp>
      <p:sp>
        <p:nvSpPr>
          <p:cNvPr id="26" name="Footer Placeholder 2">
            <a:extLst>
              <a:ext uri="{FF2B5EF4-FFF2-40B4-BE49-F238E27FC236}">
                <a16:creationId xmlns:a16="http://schemas.microsoft.com/office/drawing/2014/main" id="{8259C4D6-850D-4393-9434-3F69451FBF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13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Picture Grid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71600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E341CF1-EFF3-A64D-A9D4-B96C8CD8F3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71600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0629C78-28FC-874B-96C1-DFAAFF975D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37860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89EEED-3863-BD48-BCCB-4D264015DA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7860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EEF5B44F-191D-F44D-8AB3-0B9E4AF4B4E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04120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A26442AE-D905-374C-9CB4-1A1F44C08C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04120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CEBE105C-2ECB-0B46-923F-378B0A5AEB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71600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8B0900D4-1543-834B-AE27-9A72FD91B3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7160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F64FB6B4-B0C6-5949-9F2B-7BCB7B2073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37860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FDD81E0-346D-A544-A838-A6991588AE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3786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CDB91CB5-0E93-FA44-9508-60493542C7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04120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2F736B8-F799-F047-BE4E-297E64A754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0412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183198DF-9C78-DD40-9CE1-2BC11B88882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BE0A6ECC-C9D0-4240-B978-69D09F2C99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0400" y="270933"/>
            <a:ext cx="10972800" cy="1310979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04010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0" name="Date Placeholder 1">
            <a:extLst>
              <a:ext uri="{FF2B5EF4-FFF2-40B4-BE49-F238E27FC236}">
                <a16:creationId xmlns:a16="http://schemas.microsoft.com/office/drawing/2014/main" id="{E4CF0CE7-333F-4604-B518-6F7EE2AA8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6/5/2024</a:t>
            </a:fld>
            <a:endParaRPr lang="en-US" dirty="0"/>
          </a:p>
        </p:txBody>
      </p:sp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21303C4E-FB0C-4A46-BF34-C99D885AA3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2" name="Content Placeholder 4">
            <a:extLst>
              <a:ext uri="{FF2B5EF4-FFF2-40B4-BE49-F238E27FC236}">
                <a16:creationId xmlns:a16="http://schemas.microsoft.com/office/drawing/2014/main" id="{C14080C3-5390-4F4E-9C88-2C080B5CE5D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371600" y="2194560"/>
            <a:ext cx="12801600" cy="525886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60" indent="-27432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274320"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80" indent="-27432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112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Pictur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71600" y="5060515"/>
            <a:ext cx="4069080" cy="2711885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E341CF1-EFF3-A64D-A9D4-B96C8CD8F3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71600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0629C78-28FC-874B-96C1-DFAAFF975D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37860" y="5060515"/>
            <a:ext cx="4069080" cy="2711885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89EEED-3863-BD48-BCCB-4D264015DA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7860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EEF5B44F-191D-F44D-8AB3-0B9E4AF4B4E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04120" y="5060515"/>
            <a:ext cx="4069080" cy="2711885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A26442AE-D905-374C-9CB4-1A1F44C08C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04120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CEBE105C-2ECB-0B46-923F-378B0A5AEB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71600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8B0900D4-1543-834B-AE27-9A72FD91B3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7160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F64FB6B4-B0C6-5949-9F2B-7BCB7B2073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37860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FDD81E0-346D-A544-A838-A6991588AE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3786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CDB91CB5-0E93-FA44-9508-60493542C7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04120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2F736B8-F799-F047-BE4E-297E64A754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0412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183198DF-9C78-DD40-9CE1-2BC11B88882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Date Placeholder 1">
            <a:extLst>
              <a:ext uri="{FF2B5EF4-FFF2-40B4-BE49-F238E27FC236}">
                <a16:creationId xmlns:a16="http://schemas.microsoft.com/office/drawing/2014/main" id="{68F188F7-153E-49D5-8DFC-1902520470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6/5/2024</a:t>
            </a:fld>
            <a:endParaRPr lang="en-US" dirty="0"/>
          </a:p>
        </p:txBody>
      </p:sp>
      <p:sp>
        <p:nvSpPr>
          <p:cNvPr id="29" name="Footer Placeholder 2">
            <a:extLst>
              <a:ext uri="{FF2B5EF4-FFF2-40B4-BE49-F238E27FC236}">
                <a16:creationId xmlns:a16="http://schemas.microsoft.com/office/drawing/2014/main" id="{578EF931-9BED-4D2C-8850-F588C3E360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B7AD090-7EA2-424E-A15B-B80A20326A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0400" y="270933"/>
            <a:ext cx="10972800" cy="1310979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04010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426038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96EEDE-6486-774B-B0E3-751BBA42CE35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8F28E1ED-1888-403E-AAF0-8053EF9DF5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6/5/2024</a:t>
            </a:fld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227E8059-8EC0-42A2-8A9E-251427CDC0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06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 /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66D1A4-6DD7-B54C-AB7B-63074374BB93}"/>
              </a:ext>
            </a:extLst>
          </p:cNvPr>
          <p:cNvSpPr txBox="1"/>
          <p:nvPr userDrawn="1"/>
        </p:nvSpPr>
        <p:spPr>
          <a:xfrm>
            <a:off x="1371600" y="2057400"/>
            <a:ext cx="4572000" cy="54864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4800" b="1" dirty="0">
                <a:solidFill>
                  <a:srgbClr val="0401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B62A8373-42F9-431F-865E-129CCA004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7" y="7772400"/>
            <a:ext cx="5471554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13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_Plain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21DF1AC-1D08-B945-A034-B740A35902F9}"/>
              </a:ext>
            </a:extLst>
          </p:cNvPr>
          <p:cNvSpPr txBox="1"/>
          <p:nvPr/>
        </p:nvSpPr>
        <p:spPr>
          <a:xfrm>
            <a:off x="1371600" y="7543800"/>
            <a:ext cx="3657600" cy="2286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en-US" sz="800" dirty="0">
                <a:solidFill>
                  <a:srgbClr val="040101">
                    <a:alpha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PNNL is operated by Battelle for the U.S. Department of Energy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743200"/>
            <a:ext cx="4572000" cy="18288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4800" b="1">
                <a:solidFill>
                  <a:srgbClr val="0401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061D5F4-8719-384B-945C-9A27060F99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0529" y="5669280"/>
            <a:ext cx="4572000" cy="2743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r">
              <a:buNone/>
              <a:defRPr sz="1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 dirty="0"/>
              <a:t>Click to add presenter’s name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3E2D432E-6648-6643-9C6E-38B1EFF5EE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1600" y="5983356"/>
            <a:ext cx="4572000" cy="2743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r">
              <a:buNone/>
              <a:defRPr sz="1600">
                <a:solidFill>
                  <a:srgbClr val="0401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 dirty="0"/>
              <a:t>Click to add presenter’s 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15389B-4BB4-1644-9B7E-35A85D0C1E3B}"/>
              </a:ext>
            </a:extLst>
          </p:cNvPr>
          <p:cNvSpPr txBox="1"/>
          <p:nvPr/>
        </p:nvSpPr>
        <p:spPr>
          <a:xfrm>
            <a:off x="3710609" y="-1245704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5" name="Date Placeholder 1">
            <a:extLst>
              <a:ext uri="{FF2B5EF4-FFF2-40B4-BE49-F238E27FC236}">
                <a16:creationId xmlns:a16="http://schemas.microsoft.com/office/drawing/2014/main" id="{9D9DB338-5D5C-4ACA-9ECF-C3E34C441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51641" y="4915645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040101"/>
                </a:solidFill>
              </a:defRPr>
            </a:lvl1pPr>
          </a:lstStyle>
          <a:p>
            <a:fld id="{ABD4F8E3-4ED9-44B4-99E6-8A3D2CF8D415}" type="datetime4">
              <a:rPr lang="en-US" smtClean="0"/>
              <a:pPr/>
              <a:t>June 5, 2024</a:t>
            </a:fld>
            <a:endParaRPr lang="en-US"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F55B65E8-4040-44D0-A4FE-A050FD948A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9037" y="773011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C00034D0-F9B9-EA4C-91BB-433B2A51A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71601" y="227160"/>
            <a:ext cx="1280159" cy="125096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0E638BA-259D-9A44-A341-4E3C16BD92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6031" y="7122106"/>
            <a:ext cx="929809" cy="34867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E8F6728-7679-F242-8134-FD9762E0A9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5535" y="7244051"/>
            <a:ext cx="929809" cy="15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53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6026595-8D7E-D24C-9263-B65316A326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0800" y="457200"/>
            <a:ext cx="7772400" cy="73152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3338E046-DF9E-FC49-A812-491AB805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D0CE8D1-2F12-5A44-A6B5-2CD466F52A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0" y="6858000"/>
            <a:ext cx="77724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99B87A2-8960-403D-AE0D-D549462722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2295525"/>
            <a:ext cx="4572001" cy="1590675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04010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29354FF4-9871-4E1B-A45A-ABAA2BE2B69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3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822960" indent="-274320">
              <a:buFont typeface="Wingdings" panose="05000000000000000000" pitchFamily="2" charset="2"/>
              <a:buChar char="§"/>
              <a:defRPr sz="2400"/>
            </a:lvl2pPr>
            <a:lvl3pPr marL="1371600" indent="-274320">
              <a:buFont typeface="Wingdings" panose="05000000000000000000" pitchFamily="2" charset="2"/>
              <a:buChar char="ü"/>
              <a:defRPr sz="2000"/>
            </a:lvl3pPr>
            <a:lvl4pPr>
              <a:defRPr sz="1800"/>
            </a:lvl4pPr>
            <a:lvl5pPr marL="2468880" indent="-274320"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47EFCEB6-2E27-4C42-A1E5-AC8A8BA837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6/5/2024</a:t>
            </a:fld>
            <a:endParaRPr lang="en-US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A86FAFB9-0DC0-4AB0-9E8B-6EC7C8ABAA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97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3338E046-DF9E-FC49-A812-491AB805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F0C408BC-A7DE-4A08-AD26-56414D2DD80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430642" y="457199"/>
            <a:ext cx="7772400" cy="73152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60" indent="-27432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274320"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80" indent="-27432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3C58F0F-5237-4527-BB8E-6EEF623543B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3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822960" indent="-274320">
              <a:buFont typeface="Wingdings" panose="05000000000000000000" pitchFamily="2" charset="2"/>
              <a:buChar char="§"/>
              <a:defRPr sz="2400"/>
            </a:lvl2pPr>
            <a:lvl3pPr marL="1371600" indent="-274320">
              <a:buFont typeface="Wingdings" panose="05000000000000000000" pitchFamily="2" charset="2"/>
              <a:buChar char="ü"/>
              <a:defRPr sz="2000"/>
            </a:lvl3pPr>
            <a:lvl4pPr>
              <a:defRPr sz="1800"/>
            </a:lvl4pPr>
            <a:lvl5pPr marL="2468880" indent="-274320"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">
            <a:extLst>
              <a:ext uri="{FF2B5EF4-FFF2-40B4-BE49-F238E27FC236}">
                <a16:creationId xmlns:a16="http://schemas.microsoft.com/office/drawing/2014/main" id="{33D0FD2D-15F4-4320-9C04-2023CAB47E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6/5/2024</a:t>
            </a:fld>
            <a:endParaRPr lang="en-US"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08FBEF60-4239-4E67-A385-B22B813AD4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77614967-FAA9-4DA9-B7DE-539AA89235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2295525"/>
            <a:ext cx="4572001" cy="1590675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04010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280654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96EEDE-6486-774B-B0E3-751BBA42CE35}"/>
              </a:ext>
            </a:extLst>
          </p:cNvPr>
          <p:cNvSpPr/>
          <p:nvPr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C1406DC-BAEC-4717-8F68-46C92F1663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0400" y="270933"/>
            <a:ext cx="10972800" cy="1310979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04010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028E3363-7137-4431-9927-3AE087A5B2B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12801600" cy="5486401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60" indent="-27432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274320"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80" indent="-27432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E76F451D-D169-4CA9-91EE-97F19A35C6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6/5/2024</a:t>
            </a:fld>
            <a:endParaRPr lang="en-US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8A19F790-0343-4862-A140-1B409986B7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62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Pictur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0800" y="4572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FD00854A-4EC7-2D48-A025-5B0B48548B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515600" y="4572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67A8C708-D197-CF47-8089-89928BE1E30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00800" y="43434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C4D2EBC-B863-FD49-A9DF-1381563078D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515600" y="43434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93B472-4A32-7C41-A565-485FDC3EB8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0" y="29718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19F7807A-D120-BD49-9CBD-9174F26D79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00800" y="68580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08ED17FC-CAF8-9A40-9A88-897DEF9CFE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15600" y="29718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A16FA60-8BA9-8B4A-86AA-F8336C26C7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15600" y="68580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7DC2EC3E-C641-FD49-9F15-878B1AFFFD9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648737A-DE0E-48DB-87F0-65418715CF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2295525"/>
            <a:ext cx="4572001" cy="1590675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04010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21" name="Content Placeholder 13">
            <a:extLst>
              <a:ext uri="{FF2B5EF4-FFF2-40B4-BE49-F238E27FC236}">
                <a16:creationId xmlns:a16="http://schemas.microsoft.com/office/drawing/2014/main" id="{97DA340F-6103-4F2C-B3B8-8D8A524DC19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3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822960" indent="-274320">
              <a:buFont typeface="Wingdings" panose="05000000000000000000" pitchFamily="2" charset="2"/>
              <a:buChar char="§"/>
              <a:defRPr sz="2400"/>
            </a:lvl2pPr>
            <a:lvl3pPr marL="1371600" indent="-274320">
              <a:buFont typeface="Wingdings" panose="05000000000000000000" pitchFamily="2" charset="2"/>
              <a:buChar char="ü"/>
              <a:defRPr sz="2000"/>
            </a:lvl3pPr>
            <a:lvl4pPr>
              <a:defRPr sz="1800"/>
            </a:lvl4pPr>
            <a:lvl5pPr marL="2468880" indent="-274320"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Date Placeholder 1">
            <a:extLst>
              <a:ext uri="{FF2B5EF4-FFF2-40B4-BE49-F238E27FC236}">
                <a16:creationId xmlns:a16="http://schemas.microsoft.com/office/drawing/2014/main" id="{EE384947-F0AD-4E73-95AD-CAD4DEE446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6/5/2024</a:t>
            </a:fld>
            <a:endParaRPr lang="en-US" dirty="0"/>
          </a:p>
        </p:txBody>
      </p:sp>
      <p:sp>
        <p:nvSpPr>
          <p:cNvPr id="26" name="Footer Placeholder 2">
            <a:extLst>
              <a:ext uri="{FF2B5EF4-FFF2-40B4-BE49-F238E27FC236}">
                <a16:creationId xmlns:a16="http://schemas.microsoft.com/office/drawing/2014/main" id="{8259C4D6-850D-4393-9434-3F69451FBF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91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-Picture Grid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71600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E341CF1-EFF3-A64D-A9D4-B96C8CD8F3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71600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0629C78-28FC-874B-96C1-DFAAFF975D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37860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89EEED-3863-BD48-BCCB-4D264015DA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7860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EEF5B44F-191D-F44D-8AB3-0B9E4AF4B4E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04120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A26442AE-D905-374C-9CB4-1A1F44C08C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04120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CEBE105C-2ECB-0B46-923F-378B0A5AEB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71600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8B0900D4-1543-834B-AE27-9A72FD91B3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7160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F64FB6B4-B0C6-5949-9F2B-7BCB7B2073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37860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FDD81E0-346D-A544-A838-A6991588AE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3786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CDB91CB5-0E93-FA44-9508-60493542C7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04120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2F736B8-F799-F047-BE4E-297E64A754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0412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183198DF-9C78-DD40-9CE1-2BC11B88882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BE0A6ECC-C9D0-4240-B978-69D09F2C99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0400" y="270933"/>
            <a:ext cx="10972800" cy="1310979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04010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0" name="Date Placeholder 1">
            <a:extLst>
              <a:ext uri="{FF2B5EF4-FFF2-40B4-BE49-F238E27FC236}">
                <a16:creationId xmlns:a16="http://schemas.microsoft.com/office/drawing/2014/main" id="{E4CF0CE7-333F-4604-B518-6F7EE2AA8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6/5/2024</a:t>
            </a:fld>
            <a:endParaRPr lang="en-US" dirty="0"/>
          </a:p>
        </p:txBody>
      </p:sp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21303C4E-FB0C-4A46-BF34-C99D885AA3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2" name="Content Placeholder 4">
            <a:extLst>
              <a:ext uri="{FF2B5EF4-FFF2-40B4-BE49-F238E27FC236}">
                <a16:creationId xmlns:a16="http://schemas.microsoft.com/office/drawing/2014/main" id="{C14080C3-5390-4F4E-9C88-2C080B5CE5D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371600" y="2194560"/>
            <a:ext cx="12801600" cy="525886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60" indent="-27432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274320"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80" indent="-27432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323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-Pictur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71600" y="5060515"/>
            <a:ext cx="4069080" cy="2711885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E341CF1-EFF3-A64D-A9D4-B96C8CD8F3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71600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0629C78-28FC-874B-96C1-DFAAFF975D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37860" y="5060515"/>
            <a:ext cx="4069080" cy="2711885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89EEED-3863-BD48-BCCB-4D264015DA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7860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EEF5B44F-191D-F44D-8AB3-0B9E4AF4B4E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04120" y="5060515"/>
            <a:ext cx="4069080" cy="2711885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A26442AE-D905-374C-9CB4-1A1F44C08C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04120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CEBE105C-2ECB-0B46-923F-378B0A5AEB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71600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8B0900D4-1543-834B-AE27-9A72FD91B3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7160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F64FB6B4-B0C6-5949-9F2B-7BCB7B2073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37860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FDD81E0-346D-A544-A838-A6991588AE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3786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CDB91CB5-0E93-FA44-9508-60493542C7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04120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2F736B8-F799-F047-BE4E-297E64A754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0412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183198DF-9C78-DD40-9CE1-2BC11B88882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Date Placeholder 1">
            <a:extLst>
              <a:ext uri="{FF2B5EF4-FFF2-40B4-BE49-F238E27FC236}">
                <a16:creationId xmlns:a16="http://schemas.microsoft.com/office/drawing/2014/main" id="{68F188F7-153E-49D5-8DFC-1902520470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6/5/2024</a:t>
            </a:fld>
            <a:endParaRPr lang="en-US" dirty="0"/>
          </a:p>
        </p:txBody>
      </p:sp>
      <p:sp>
        <p:nvSpPr>
          <p:cNvPr id="29" name="Footer Placeholder 2">
            <a:extLst>
              <a:ext uri="{FF2B5EF4-FFF2-40B4-BE49-F238E27FC236}">
                <a16:creationId xmlns:a16="http://schemas.microsoft.com/office/drawing/2014/main" id="{578EF931-9BED-4D2C-8850-F588C3E360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B7AD090-7EA2-424E-A15B-B80A20326A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0400" y="270933"/>
            <a:ext cx="10972800" cy="1310979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04010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1630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96EEDE-6486-774B-B0E3-751BBA42CE35}"/>
              </a:ext>
            </a:extLst>
          </p:cNvPr>
          <p:cNvSpPr/>
          <p:nvPr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8F28E1ED-1888-403E-AAF0-8053EF9DF5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6/5/2024</a:t>
            </a:fld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227E8059-8EC0-42A2-8A9E-251427CDC0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34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 /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66D1A4-6DD7-B54C-AB7B-63074374BB93}"/>
              </a:ext>
            </a:extLst>
          </p:cNvPr>
          <p:cNvSpPr txBox="1"/>
          <p:nvPr/>
        </p:nvSpPr>
        <p:spPr>
          <a:xfrm>
            <a:off x="1371600" y="2057400"/>
            <a:ext cx="4572000" cy="54864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4800" b="1" dirty="0">
                <a:solidFill>
                  <a:srgbClr val="0401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B62A8373-42F9-431F-865E-129CCA004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7" y="7772400"/>
            <a:ext cx="5471554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58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8.sv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8.sv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6.jpg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729221F-20F2-144C-A638-0A6C756C26C9}"/>
              </a:ext>
            </a:extLst>
          </p:cNvPr>
          <p:cNvSpPr/>
          <p:nvPr userDrawn="1"/>
        </p:nvSpPr>
        <p:spPr>
          <a:xfrm>
            <a:off x="914400" y="0"/>
            <a:ext cx="54864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EAA279-64AD-4C24-987C-D056E5350C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9037" y="762793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107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729221F-20F2-144C-A638-0A6C756C26C9}"/>
              </a:ext>
            </a:extLst>
          </p:cNvPr>
          <p:cNvSpPr/>
          <p:nvPr userDrawn="1"/>
        </p:nvSpPr>
        <p:spPr>
          <a:xfrm>
            <a:off x="914400" y="0"/>
            <a:ext cx="54864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EAA279-64AD-4C24-987C-D056E5350C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9037" y="762793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9697F1AD-76F5-6449-99AE-02F7EAC2578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71601" y="227160"/>
            <a:ext cx="1280159" cy="125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315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729221F-20F2-144C-A638-0A6C756C26C9}"/>
              </a:ext>
            </a:extLst>
          </p:cNvPr>
          <p:cNvSpPr/>
          <p:nvPr/>
        </p:nvSpPr>
        <p:spPr>
          <a:xfrm>
            <a:off x="914400" y="0"/>
            <a:ext cx="54864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EAA279-64AD-4C24-987C-D056E5350C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9037" y="762793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9697F1AD-76F5-6449-99AE-02F7EAC2578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71601" y="227160"/>
            <a:ext cx="1280159" cy="125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83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jgcri.github.io/gcamfaostat/" TargetMode="External"/><Relationship Id="rId5" Type="http://schemas.openxmlformats.org/officeDocument/2006/relationships/hyperlink" Target="https://github.com/JGCRI/gcamfaostat" TargetMode="External"/><Relationship Id="rId4" Type="http://schemas.openxmlformats.org/officeDocument/2006/relationships/hyperlink" Target="https://joss.theoj.org/papers/10.21105/joss.06388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0.png"/><Relationship Id="rId5" Type="http://schemas.openxmlformats.org/officeDocument/2006/relationships/image" Target="../media/image330.png"/><Relationship Id="rId4" Type="http://schemas.openxmlformats.org/officeDocument/2006/relationships/image" Target="../media/image3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FD0D9-1CAC-4FBD-8120-CBD5A07EB9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3154" y="1246498"/>
            <a:ext cx="5789208" cy="3009983"/>
          </a:xfrm>
        </p:spPr>
        <p:txBody>
          <a:bodyPr/>
          <a:lstStyle/>
          <a:p>
            <a:r>
              <a:rPr lang="en-US" sz="2800" dirty="0">
                <a:solidFill>
                  <a:srgbClr val="3FA5B2"/>
                </a:solidFill>
              </a:rPr>
              <a:t>Bridging the Gap </a:t>
            </a:r>
            <a:br>
              <a:rPr lang="en-US" sz="2800" dirty="0">
                <a:solidFill>
                  <a:srgbClr val="3FA5B2"/>
                </a:solidFill>
              </a:rPr>
            </a:br>
            <a:r>
              <a:rPr lang="en-US" sz="2800" dirty="0">
                <a:solidFill>
                  <a:srgbClr val="3FA5B2"/>
                </a:solidFill>
              </a:rPr>
              <a:t>between Land and Food:</a:t>
            </a:r>
            <a:br>
              <a:rPr lang="en-US" sz="2800" dirty="0">
                <a:solidFill>
                  <a:srgbClr val="3FA5B2"/>
                </a:solidFill>
              </a:rPr>
            </a:b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Leveraging FAO</a:t>
            </a:r>
            <a:br>
              <a:rPr lang="en-US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Supply Utilization Accounts </a:t>
            </a:r>
            <a:br>
              <a:rPr lang="en-US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to Enhance </a:t>
            </a:r>
            <a:br>
              <a:rPr lang="en-US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Food System Modeling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86310-1A8B-41C6-8ABF-4E94922462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25715" y="5089574"/>
            <a:ext cx="4572000" cy="1699646"/>
          </a:xfrm>
        </p:spPr>
        <p:txBody>
          <a:bodyPr/>
          <a:lstStyle/>
          <a:p>
            <a:r>
              <a:rPr lang="en-US" b="0" dirty="0"/>
              <a:t>Xin Zhao </a:t>
            </a:r>
          </a:p>
          <a:p>
            <a:r>
              <a:rPr lang="en-US" b="0" dirty="0"/>
              <a:t>Maksym Chepeliev, Pralit Patel </a:t>
            </a:r>
          </a:p>
          <a:p>
            <a:r>
              <a:rPr lang="en-US" b="0" dirty="0"/>
              <a:t>Page Kyle, Marshall Wise</a:t>
            </a:r>
          </a:p>
          <a:p>
            <a:r>
              <a:rPr lang="en-US" dirty="0"/>
              <a:t>Joint Global Change Research Institute (JGCRI)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696A4F-5314-46CD-B205-CC2D44570D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38723" y="4494026"/>
            <a:ext cx="3290888" cy="438150"/>
          </a:xfrm>
        </p:spPr>
        <p:txBody>
          <a:bodyPr/>
          <a:lstStyle/>
          <a:p>
            <a:r>
              <a:rPr lang="en-US" dirty="0"/>
              <a:t>June 5, 2024</a:t>
            </a:r>
          </a:p>
        </p:txBody>
      </p:sp>
    </p:spTree>
    <p:extLst>
      <p:ext uri="{BB962C8B-B14F-4D97-AF65-F5344CB8AC3E}">
        <p14:creationId xmlns:p14="http://schemas.microsoft.com/office/powerpoint/2010/main" val="1152154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D92100-1486-E735-3390-A3C0B0150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9EB5BC-0068-50EA-9772-B89A47591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talk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E1DFDD-5636-44B6-1A7C-3D081B44E9B7}"/>
              </a:ext>
            </a:extLst>
          </p:cNvPr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r>
              <a:rPr lang="en-US" dirty="0"/>
              <a:t>R package: </a:t>
            </a:r>
            <a:r>
              <a:rPr lang="en-US" i="1" dirty="0" err="1"/>
              <a:t>gcamfaostat</a:t>
            </a:r>
            <a:r>
              <a:rPr lang="en-US" i="1" dirty="0"/>
              <a:t> (v1.0.0)</a:t>
            </a:r>
          </a:p>
          <a:p>
            <a:pPr lvl="1"/>
            <a:r>
              <a:rPr lang="en-US" dirty="0"/>
              <a:t>Facilitate the use of FAOSTAT data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As a function in </a:t>
            </a:r>
            <a:r>
              <a:rPr lang="en-US" dirty="0" err="1"/>
              <a:t>gcamfaostat</a:t>
            </a:r>
            <a:r>
              <a:rPr lang="en-US" dirty="0"/>
              <a:t>, we compile Food Balance Sheets using detailed FAO Supply Utilization Accounts</a:t>
            </a:r>
          </a:p>
          <a:p>
            <a:pPr lvl="1"/>
            <a:r>
              <a:rPr lang="en-US" dirty="0"/>
              <a:t>Connect land and food: a new approach for primary equivalent</a:t>
            </a:r>
          </a:p>
          <a:p>
            <a:pPr marL="548640" lvl="1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3436D8-5A6F-3D19-B630-4E7D3913F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5326" y="2182347"/>
            <a:ext cx="5221576" cy="21019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59153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F62C0E-6541-4354-2E88-97884CB2C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503858C-3EA8-6470-BD47-9F3D233E4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FAOSTAT </a:t>
            </a:r>
            <a:br>
              <a:rPr lang="en-US" dirty="0"/>
            </a:br>
            <a:r>
              <a:rPr lang="en-US" dirty="0"/>
              <a:t>(Food and Agriculture Organization Statistics)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D00EB0-ABB8-122D-C3D9-942EDC3D701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599" y="2057399"/>
            <a:ext cx="6097349" cy="6026771"/>
          </a:xfrm>
        </p:spPr>
        <p:txBody>
          <a:bodyPr/>
          <a:lstStyle/>
          <a:p>
            <a:r>
              <a:rPr lang="en-US" sz="2400" dirty="0"/>
              <a:t>FAOSTAT is the major source of data for global agroeconomic modeling.</a:t>
            </a:r>
          </a:p>
          <a:p>
            <a:pPr lvl="1"/>
            <a:r>
              <a:rPr lang="en-US" sz="2000" dirty="0"/>
              <a:t>Agriculture development, trade, food security, nutrient, dietary health, environment, etc.</a:t>
            </a:r>
          </a:p>
          <a:p>
            <a:endParaRPr lang="en-US" sz="2400" dirty="0"/>
          </a:p>
          <a:p>
            <a:r>
              <a:rPr lang="en-US" sz="2400" dirty="0"/>
              <a:t>Data need to be downloaded, cleaned, processed, and aggregated for modeling.</a:t>
            </a:r>
          </a:p>
          <a:p>
            <a:r>
              <a:rPr lang="en-US" sz="2400" dirty="0"/>
              <a:t>Every modeling team is doing this with different assumptions.</a:t>
            </a:r>
          </a:p>
          <a:p>
            <a:pPr lvl="1"/>
            <a:r>
              <a:rPr lang="en-US" sz="2000" dirty="0">
                <a:solidFill>
                  <a:schemeClr val="accent6"/>
                </a:solidFill>
              </a:rPr>
              <a:t>Check out section #41 for AgMIP</a:t>
            </a:r>
          </a:p>
          <a:p>
            <a:r>
              <a:rPr lang="en-US" sz="2400" dirty="0"/>
              <a:t>All the modeling groups can benefit from the concerted efforts of the open-source community.</a:t>
            </a:r>
          </a:p>
          <a:p>
            <a:r>
              <a:rPr lang="en-US" sz="2400" dirty="0"/>
              <a:t>Need for traceable, transparent, consistent, and easy-to-update tool.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E5D7B8-5079-DDBC-C240-F7D96B87A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7581" y="1865069"/>
            <a:ext cx="6185551" cy="6133908"/>
          </a:xfrm>
          <a:prstGeom prst="rect">
            <a:avLst/>
          </a:prstGeom>
          <a:ln>
            <a:solidFill>
              <a:srgbClr val="080808"/>
            </a:solidFill>
          </a:ln>
        </p:spPr>
      </p:pic>
    </p:spTree>
    <p:extLst>
      <p:ext uri="{BB962C8B-B14F-4D97-AF65-F5344CB8AC3E}">
        <p14:creationId xmlns:p14="http://schemas.microsoft.com/office/powerpoint/2010/main" val="1537238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6E7C1B-B33A-B9D3-E777-1F98A862B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7344DC-B973-C539-CE26-D140D485F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here is one: </a:t>
            </a:r>
            <a:r>
              <a:rPr lang="en-US" dirty="0" err="1">
                <a:solidFill>
                  <a:srgbClr val="C00000"/>
                </a:solidFill>
              </a:rPr>
              <a:t>gcam</a:t>
            </a:r>
            <a:r>
              <a:rPr lang="en-US" dirty="0" err="1">
                <a:solidFill>
                  <a:schemeClr val="accent6"/>
                </a:solidFill>
              </a:rPr>
              <a:t>faostat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6A53C-D1FB-AB79-A333-DC1892920555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6526227" cy="5486401"/>
          </a:xfrm>
        </p:spPr>
        <p:txBody>
          <a:bodyPr/>
          <a:lstStyle/>
          <a:p>
            <a:r>
              <a:rPr lang="en-US" dirty="0"/>
              <a:t>We developed an R package</a:t>
            </a:r>
          </a:p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GCAM</a:t>
            </a:r>
            <a:endParaRPr lang="en-US" dirty="0"/>
          </a:p>
          <a:p>
            <a:pPr lvl="1"/>
            <a:r>
              <a:rPr lang="en-US" dirty="0"/>
              <a:t>Widely used PE/MSD/IAM model maintained by PNNL-JGCRI</a:t>
            </a:r>
          </a:p>
          <a:p>
            <a:pPr lvl="1"/>
            <a:r>
              <a:rPr lang="en-US" dirty="0"/>
              <a:t>R package: </a:t>
            </a:r>
            <a:r>
              <a:rPr lang="en-US" dirty="0">
                <a:solidFill>
                  <a:srgbClr val="C00000"/>
                </a:solidFill>
              </a:rPr>
              <a:t>gcamdata</a:t>
            </a:r>
          </a:p>
          <a:p>
            <a:pPr lvl="2"/>
            <a:r>
              <a:rPr lang="en-US" dirty="0">
                <a:solidFill>
                  <a:schemeClr val="accent6"/>
                </a:solidFill>
              </a:rPr>
              <a:t>Translate data into formats (XMLs) GCAM needs</a:t>
            </a:r>
          </a:p>
          <a:p>
            <a:pPr lvl="2"/>
            <a:r>
              <a:rPr lang="en-US" dirty="0">
                <a:solidFill>
                  <a:schemeClr val="accent6"/>
                </a:solidFill>
              </a:rPr>
              <a:t>Cool function to trace data </a:t>
            </a:r>
            <a:r>
              <a:rPr lang="en-US" i="1" dirty="0">
                <a:solidFill>
                  <a:srgbClr val="C00000"/>
                </a:solidFill>
              </a:rPr>
              <a:t>drake</a:t>
            </a:r>
          </a:p>
          <a:p>
            <a:pPr lvl="1"/>
            <a:r>
              <a:rPr lang="en-US" dirty="0"/>
              <a:t>Will explain more later</a:t>
            </a:r>
          </a:p>
          <a:p>
            <a:endParaRPr lang="en-US" dirty="0"/>
          </a:p>
          <a:p>
            <a:r>
              <a:rPr lang="en-US" dirty="0"/>
              <a:t>But the name doesn’t matter</a:t>
            </a:r>
          </a:p>
          <a:p>
            <a:pPr lvl="1"/>
            <a:r>
              <a:rPr lang="en-US" dirty="0"/>
              <a:t>New features do</a:t>
            </a:r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accent6"/>
              </a:solidFill>
            </a:endParaRPr>
          </a:p>
          <a:p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FAD0A2-6658-B9D6-DD74-F1FA0101A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6849" y="3150345"/>
            <a:ext cx="6064309" cy="23346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77C8BA-93F6-D54C-9D66-714092595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5819" y="1891365"/>
            <a:ext cx="2681700" cy="10901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B2EF58-DA4E-AB6F-FE3A-30745D3DF0ED}"/>
              </a:ext>
            </a:extLst>
          </p:cNvPr>
          <p:cNvSpPr txBox="1"/>
          <p:nvPr/>
        </p:nvSpPr>
        <p:spPr>
          <a:xfrm>
            <a:off x="8566091" y="5812154"/>
            <a:ext cx="60643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JOSS: </a:t>
            </a:r>
            <a:r>
              <a:rPr lang="en-US" sz="1800" dirty="0">
                <a:hlinkClick r:id="rId4"/>
              </a:rPr>
              <a:t>https://joss.theoj.org/papers/10.21105/joss.06388</a:t>
            </a:r>
            <a:endParaRPr lang="en-US" sz="1800" dirty="0"/>
          </a:p>
          <a:p>
            <a:r>
              <a:rPr lang="en-US" sz="1800" dirty="0"/>
              <a:t>GitHub: </a:t>
            </a:r>
            <a:r>
              <a:rPr lang="en-US" sz="1800" dirty="0">
                <a:hlinkClick r:id="rId5"/>
              </a:rPr>
              <a:t>https://github.com/JGCRI/gcamfaostat</a:t>
            </a:r>
            <a:endParaRPr lang="en-US" sz="1800" dirty="0"/>
          </a:p>
          <a:p>
            <a:r>
              <a:rPr lang="en-US" sz="1800" dirty="0"/>
              <a:t>Website: </a:t>
            </a:r>
            <a:r>
              <a:rPr lang="en-US" sz="1800" dirty="0">
                <a:hlinkClick r:id="rId6"/>
              </a:rPr>
              <a:t>https://jgcri.github.io/gcamfaostat/</a:t>
            </a:r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63551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11D6CE-6ADA-7D4F-1B2F-8620CAF26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39D5C8-5238-D4BA-AA8C-138BDEDB5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functions</a:t>
            </a:r>
            <a:br>
              <a:rPr lang="en-US" dirty="0"/>
            </a:br>
            <a:r>
              <a:rPr lang="en-US" dirty="0"/>
              <a:t>Visualization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DB66D1-98D5-44C3-21C1-668CDA6925DE}"/>
              </a:ext>
            </a:extLst>
          </p:cNvPr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Chart, treemap chart&#10;&#10;Description automatically generated">
            <a:extLst>
              <a:ext uri="{FF2B5EF4-FFF2-40B4-BE49-F238E27FC236}">
                <a16:creationId xmlns:a16="http://schemas.microsoft.com/office/drawing/2014/main" id="{26931BB2-BF5B-528C-E766-2615A8C76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490" y="1480803"/>
            <a:ext cx="3807227" cy="2741203"/>
          </a:xfrm>
          <a:prstGeom prst="rect">
            <a:avLst/>
          </a:prstGeom>
        </p:spPr>
      </p:pic>
      <p:pic>
        <p:nvPicPr>
          <p:cNvPr id="6" name="Picture 2" descr="World bilateral trade flow in 2021. The world total trade was 199 million tonnes.">
            <a:extLst>
              <a:ext uri="{FF2B5EF4-FFF2-40B4-BE49-F238E27FC236}">
                <a16:creationId xmlns:a16="http://schemas.microsoft.com/office/drawing/2014/main" id="{1C382CC5-E834-F13D-8B9C-95AE1F1414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8" t="5927" r="9788" b="12601"/>
          <a:stretch/>
        </p:blipFill>
        <p:spPr bwMode="auto">
          <a:xfrm>
            <a:off x="1169104" y="4381759"/>
            <a:ext cx="3738521" cy="3657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Per capita food availability is highly heterogeneous across regions and commodities">
            <a:extLst>
              <a:ext uri="{FF2B5EF4-FFF2-40B4-BE49-F238E27FC236}">
                <a16:creationId xmlns:a16="http://schemas.microsoft.com/office/drawing/2014/main" id="{2058F44C-0507-1395-CB24-857C48A10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41" y="1480804"/>
            <a:ext cx="3807226" cy="274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469AF16F-2658-E37A-F349-922979721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716" y="4610611"/>
            <a:ext cx="5618925" cy="351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896EC9-A2D6-48DD-6C62-796104D250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2431" y="1480804"/>
            <a:ext cx="4111865" cy="2741243"/>
          </a:xfrm>
          <a:prstGeom prst="rect">
            <a:avLst/>
          </a:prstGeom>
        </p:spPr>
      </p:pic>
      <p:pic>
        <p:nvPicPr>
          <p:cNvPr id="8" name="Picture 7" descr="A picture containing outdoor object, web&#10;&#10;Description automatically generated">
            <a:extLst>
              <a:ext uri="{FF2B5EF4-FFF2-40B4-BE49-F238E27FC236}">
                <a16:creationId xmlns:a16="http://schemas.microsoft.com/office/drawing/2014/main" id="{1F06BAB7-1333-A3F4-89A9-6A14863DD2A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880" b="11092"/>
          <a:stretch/>
        </p:blipFill>
        <p:spPr>
          <a:xfrm>
            <a:off x="4761967" y="4279536"/>
            <a:ext cx="3920969" cy="386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006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55090A-B63B-4676-3ED6-4B28FE0C2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B39E58-1FB0-7FE6-C6DE-8F8AD08D2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functions</a:t>
            </a:r>
            <a:br>
              <a:rPr lang="en-US" dirty="0"/>
            </a:br>
            <a:r>
              <a:rPr lang="en-US" dirty="0"/>
              <a:t>Mappings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A10D33-CA80-EA3B-9F40-50E971802BF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599" y="2057399"/>
            <a:ext cx="5886957" cy="5486401"/>
          </a:xfrm>
        </p:spPr>
        <p:txBody>
          <a:bodyPr/>
          <a:lstStyle/>
          <a:p>
            <a:r>
              <a:rPr lang="en-US" dirty="0"/>
              <a:t>Still remember the pain of dealing with region/country mappings</a:t>
            </a:r>
          </a:p>
          <a:p>
            <a:endParaRPr lang="en-US" dirty="0"/>
          </a:p>
          <a:p>
            <a:r>
              <a:rPr lang="en-US" dirty="0"/>
              <a:t>Not even mentioning the name changes of countries/sector</a:t>
            </a:r>
          </a:p>
          <a:p>
            <a:pPr lvl="1"/>
            <a:r>
              <a:rPr lang="en-US" dirty="0" err="1"/>
              <a:t>area_code</a:t>
            </a:r>
            <a:r>
              <a:rPr lang="en-US" dirty="0"/>
              <a:t> &amp; </a:t>
            </a:r>
            <a:r>
              <a:rPr lang="en-US" dirty="0" err="1"/>
              <a:t>item_code</a:t>
            </a:r>
            <a:r>
              <a:rPr lang="en-US" dirty="0"/>
              <a:t> (or CPC) are prioritized</a:t>
            </a:r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187D5D0-EECA-66A7-92DF-8B44FE259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858" y="2169465"/>
            <a:ext cx="6349438" cy="526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322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65D96F7-CD9E-7980-FB85-F4A456088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D695D1-6E0B-14D3-3F68-93D486C0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FAO data currently included in </a:t>
            </a:r>
            <a:r>
              <a:rPr lang="en-US" dirty="0" err="1"/>
              <a:t>gcamfaostat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66032-22B1-BFCA-5E0E-C7D5BBD2B9CB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217851" y="1759872"/>
            <a:ext cx="6185551" cy="695915"/>
          </a:xfrm>
        </p:spPr>
        <p:txBody>
          <a:bodyPr/>
          <a:lstStyle/>
          <a:p>
            <a:r>
              <a:rPr lang="en-US" i="1" dirty="0" err="1"/>
              <a:t>gcamfaostat_metadata</a:t>
            </a:r>
            <a:r>
              <a:rPr lang="en-US" dirty="0"/>
              <a:t>()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236E50-FD7F-AE5C-B435-0F610FE64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293" y="2994053"/>
            <a:ext cx="7001977" cy="41460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C2CE8B-63B6-B6F9-F625-88B63AA59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968" y="1711320"/>
            <a:ext cx="6185551" cy="6133908"/>
          </a:xfrm>
          <a:prstGeom prst="rect">
            <a:avLst/>
          </a:prstGeom>
          <a:ln>
            <a:solidFill>
              <a:srgbClr val="080808"/>
            </a:solidFill>
          </a:ln>
        </p:spPr>
      </p:pic>
    </p:spTree>
    <p:extLst>
      <p:ext uri="{BB962C8B-B14F-4D97-AF65-F5344CB8AC3E}">
        <p14:creationId xmlns:p14="http://schemas.microsoft.com/office/powerpoint/2010/main" val="782734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65D96F7-CD9E-7980-FB85-F4A456088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D695D1-6E0B-14D3-3F68-93D486C0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FAO data currently included in </a:t>
            </a:r>
            <a:r>
              <a:rPr lang="en-US" dirty="0" err="1"/>
              <a:t>gcamfaostat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66032-22B1-BFCA-5E0E-C7D5BBD2B9CB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217851" y="1759872"/>
            <a:ext cx="6185551" cy="695915"/>
          </a:xfrm>
        </p:spPr>
        <p:txBody>
          <a:bodyPr/>
          <a:lstStyle/>
          <a:p>
            <a:r>
              <a:rPr lang="en-US" i="1" dirty="0" err="1"/>
              <a:t>gcamfaostat_metadata</a:t>
            </a:r>
            <a:r>
              <a:rPr lang="en-US" dirty="0"/>
              <a:t>()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236E50-FD7F-AE5C-B435-0F610FE64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293" y="2994053"/>
            <a:ext cx="7001977" cy="41460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C2CE8B-63B6-B6F9-F625-88B63AA59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968" y="1711320"/>
            <a:ext cx="6185551" cy="6133908"/>
          </a:xfrm>
          <a:prstGeom prst="rect">
            <a:avLst/>
          </a:prstGeom>
          <a:ln>
            <a:solidFill>
              <a:srgbClr val="080808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3B9DF03-4502-9BC0-4E8C-9BBFBB676AA0}"/>
              </a:ext>
            </a:extLst>
          </p:cNvPr>
          <p:cNvSpPr/>
          <p:nvPr/>
        </p:nvSpPr>
        <p:spPr>
          <a:xfrm>
            <a:off x="8261968" y="4499171"/>
            <a:ext cx="2945501" cy="2172561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46F893-B9AF-2DFB-AB80-EAFA0A32E2A6}"/>
              </a:ext>
            </a:extLst>
          </p:cNvPr>
          <p:cNvSpPr/>
          <p:nvPr/>
        </p:nvSpPr>
        <p:spPr>
          <a:xfrm>
            <a:off x="11421329" y="4450288"/>
            <a:ext cx="3026190" cy="384179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92C04C-28E4-1242-1912-CB29D29419E9}"/>
              </a:ext>
            </a:extLst>
          </p:cNvPr>
          <p:cNvSpPr/>
          <p:nvPr/>
        </p:nvSpPr>
        <p:spPr>
          <a:xfrm>
            <a:off x="11421329" y="3664803"/>
            <a:ext cx="3026190" cy="384179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D1DC1C-113E-9B52-9E9F-3799865B767B}"/>
              </a:ext>
            </a:extLst>
          </p:cNvPr>
          <p:cNvSpPr/>
          <p:nvPr/>
        </p:nvSpPr>
        <p:spPr>
          <a:xfrm>
            <a:off x="11421329" y="5805914"/>
            <a:ext cx="3026190" cy="384179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0F3625-0E8D-A1A0-46CD-75C111E1A729}"/>
              </a:ext>
            </a:extLst>
          </p:cNvPr>
          <p:cNvSpPr/>
          <p:nvPr/>
        </p:nvSpPr>
        <p:spPr>
          <a:xfrm>
            <a:off x="8261967" y="3565291"/>
            <a:ext cx="2945501" cy="483692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0D94A7-C704-6797-1EA4-61D42B6E8A5E}"/>
              </a:ext>
            </a:extLst>
          </p:cNvPr>
          <p:cNvSpPr/>
          <p:nvPr/>
        </p:nvSpPr>
        <p:spPr>
          <a:xfrm>
            <a:off x="8261968" y="7501467"/>
            <a:ext cx="2945501" cy="343761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835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9FDBC3-DD3D-AA7D-9BE8-07B8BDE5B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7BAF71-6061-D8DA-0EC5-AB397DCB6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processing modules (functions)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8224A4-D3E3-F97A-B48F-96C3EA17EFB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4681242" cy="5486401"/>
          </a:xfrm>
        </p:spPr>
        <p:txBody>
          <a:bodyPr/>
          <a:lstStyle/>
          <a:p>
            <a:r>
              <a:rPr lang="en-US" i="1" dirty="0" err="1"/>
              <a:t>driver_drake</a:t>
            </a:r>
            <a:r>
              <a:rPr lang="en-US" i="1" dirty="0"/>
              <a:t>()</a:t>
            </a:r>
          </a:p>
          <a:p>
            <a:pPr lvl="1"/>
            <a:r>
              <a:rPr lang="en-US" dirty="0"/>
              <a:t>Runs data processing modules sequentially to generate intermediate data outputs and final output</a:t>
            </a:r>
          </a:p>
          <a:p>
            <a:pPr lvl="1"/>
            <a:r>
              <a:rPr lang="en-US" dirty="0"/>
              <a:t>Trace data flow</a:t>
            </a:r>
          </a:p>
        </p:txBody>
      </p:sp>
      <p:pic>
        <p:nvPicPr>
          <p:cNvPr id="5" name="Content Placeholder 5" descr="Table&#10;&#10;Description automatically generated with low confidence">
            <a:extLst>
              <a:ext uri="{FF2B5EF4-FFF2-40B4-BE49-F238E27FC236}">
                <a16:creationId xmlns:a16="http://schemas.microsoft.com/office/drawing/2014/main" id="{4565BE60-B056-B84E-20FA-2ECAEC5A2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788" y="2122759"/>
            <a:ext cx="8318612" cy="587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3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9FDBC3-DD3D-AA7D-9BE8-07B8BDE5B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7BAF71-6061-D8DA-0EC5-AB397DCB6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processing modules (functions)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8224A4-D3E3-F97A-B48F-96C3EA17EFB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4681242" cy="5486401"/>
          </a:xfrm>
        </p:spPr>
        <p:txBody>
          <a:bodyPr/>
          <a:lstStyle/>
          <a:p>
            <a:r>
              <a:rPr lang="en-US" i="1" dirty="0" err="1"/>
              <a:t>driver_drake</a:t>
            </a:r>
            <a:r>
              <a:rPr lang="en-US" i="1" dirty="0"/>
              <a:t>()</a:t>
            </a:r>
          </a:p>
          <a:p>
            <a:pPr lvl="1"/>
            <a:r>
              <a:rPr lang="en-US" dirty="0"/>
              <a:t>Runs data processing modules sequentially to generate intermediate data outputs and final output</a:t>
            </a:r>
          </a:p>
          <a:p>
            <a:pPr lvl="1"/>
            <a:r>
              <a:rPr lang="en-US" dirty="0"/>
              <a:t>Trace data flow</a:t>
            </a:r>
          </a:p>
        </p:txBody>
      </p:sp>
      <p:pic>
        <p:nvPicPr>
          <p:cNvPr id="5" name="Content Placeholder 5" descr="Table&#10;&#10;Description automatically generated with low confidence">
            <a:extLst>
              <a:ext uri="{FF2B5EF4-FFF2-40B4-BE49-F238E27FC236}">
                <a16:creationId xmlns:a16="http://schemas.microsoft.com/office/drawing/2014/main" id="{4565BE60-B056-B84E-20FA-2ECAEC5A2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788" y="2122759"/>
            <a:ext cx="8318612" cy="587824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593221-9740-9CFF-9ED9-FBD214230330}"/>
              </a:ext>
            </a:extLst>
          </p:cNvPr>
          <p:cNvSpPr/>
          <p:nvPr/>
        </p:nvSpPr>
        <p:spPr>
          <a:xfrm>
            <a:off x="6311788" y="4868333"/>
            <a:ext cx="8253876" cy="3296531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4D7A79-495F-7C28-31F1-4D6D90C8178E}"/>
              </a:ext>
            </a:extLst>
          </p:cNvPr>
          <p:cNvSpPr/>
          <p:nvPr/>
        </p:nvSpPr>
        <p:spPr>
          <a:xfrm>
            <a:off x="6311788" y="2057400"/>
            <a:ext cx="8253876" cy="2556934"/>
          </a:xfrm>
          <a:prstGeom prst="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360B4A-D643-3B69-9155-B87C1ABAB00D}"/>
              </a:ext>
            </a:extLst>
          </p:cNvPr>
          <p:cNvSpPr txBox="1"/>
          <p:nvPr/>
        </p:nvSpPr>
        <p:spPr>
          <a:xfrm>
            <a:off x="6247052" y="1632668"/>
            <a:ext cx="304888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Common modules: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1E1ED3-10E3-F068-7E24-86479397BEFC}"/>
              </a:ext>
            </a:extLst>
          </p:cNvPr>
          <p:cNvSpPr txBox="1"/>
          <p:nvPr/>
        </p:nvSpPr>
        <p:spPr>
          <a:xfrm>
            <a:off x="3867499" y="6596932"/>
            <a:ext cx="30488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GCAM-specific data/modules: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6"/>
                </a:solidFill>
              </a:rPr>
              <a:t>Aggregation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6"/>
                </a:solidFill>
              </a:rPr>
              <a:t>Average</a:t>
            </a:r>
          </a:p>
          <a:p>
            <a:endParaRPr lang="en-US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44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F62C0E-6541-4354-2E88-97884CB2C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503858C-3EA8-6470-BD47-9F3D233E4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gcamfaostat</a:t>
            </a:r>
            <a:r>
              <a:rPr lang="en-US" dirty="0"/>
              <a:t> goals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D00EB0-ABB8-122D-C3D9-942EDC3D701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599" y="2057399"/>
            <a:ext cx="11726334" cy="5486401"/>
          </a:xfrm>
        </p:spPr>
        <p:txBody>
          <a:bodyPr/>
          <a:lstStyle/>
          <a:p>
            <a:r>
              <a:rPr lang="en-US" sz="2400" dirty="0"/>
              <a:t>Encourage community collaboration and improve efficiency</a:t>
            </a:r>
          </a:p>
          <a:p>
            <a:pPr lvl="1"/>
            <a:r>
              <a:rPr lang="en-US" sz="2000" dirty="0"/>
              <a:t>Reduce the effort required for data processing.</a:t>
            </a:r>
          </a:p>
          <a:p>
            <a:pPr lvl="1"/>
            <a:endParaRPr lang="en-US" sz="2000" dirty="0"/>
          </a:p>
          <a:p>
            <a:r>
              <a:rPr lang="en-US" sz="2400" dirty="0"/>
              <a:t>Facilitate FAOSTAT data use in global economic and multisector dynamic models </a:t>
            </a:r>
          </a:p>
          <a:p>
            <a:pPr lvl="1"/>
            <a:r>
              <a:rPr lang="en-US" sz="2000" dirty="0"/>
              <a:t>Ensure transparency, traceability, and reproducibility.</a:t>
            </a:r>
          </a:p>
          <a:p>
            <a:endParaRPr lang="en-US" sz="2400" dirty="0"/>
          </a:p>
          <a:p>
            <a:r>
              <a:rPr lang="en-US" sz="2400" dirty="0"/>
              <a:t>Enhance the quality and accessibility of data for the global agroeconomic modeling community</a:t>
            </a:r>
          </a:p>
          <a:p>
            <a:pPr lvl="1"/>
            <a:r>
              <a:rPr lang="en-US" sz="2000" dirty="0"/>
              <a:t>Reduce model uncertainty</a:t>
            </a:r>
          </a:p>
          <a:p>
            <a:pPr lvl="1"/>
            <a:r>
              <a:rPr lang="en-US" sz="2000" dirty="0"/>
              <a:t>Foster more robust and harmonized outcomes in a collaborative, efficient, and open-source framework.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79643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FAC9DD-7272-0E52-C11E-6159E3328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5B477F1-9609-E692-EE04-82C8EC762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module_xfaostat_L105_DataConnectionToSUA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CBDBFD-679C-C5DC-3D54-A3D5BB299D95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253068" y="2057399"/>
            <a:ext cx="5799666" cy="5486401"/>
          </a:xfrm>
        </p:spPr>
        <p:txBody>
          <a:bodyPr/>
          <a:lstStyle/>
          <a:p>
            <a:r>
              <a:rPr lang="en-US" sz="2000" dirty="0"/>
              <a:t>Harmonize various FAOSTAT datasets to generate a consistent set of agricultural supply and utilization accounts (SUA) data</a:t>
            </a:r>
          </a:p>
          <a:p>
            <a:pPr lvl="1"/>
            <a:r>
              <a:rPr lang="en-US" sz="1800" dirty="0"/>
              <a:t>Over 500 commodities</a:t>
            </a:r>
          </a:p>
          <a:p>
            <a:pPr lvl="1"/>
            <a:r>
              <a:rPr lang="en-US" sz="1800" dirty="0"/>
              <a:t>With different quality/assumptions</a:t>
            </a:r>
          </a:p>
          <a:p>
            <a:endParaRPr lang="en-US" sz="2200" dirty="0"/>
          </a:p>
          <a:p>
            <a:r>
              <a:rPr lang="en-US" sz="2200" dirty="0"/>
              <a:t>In comparison, FBS (food balance sheet) had ~100 aggregated commodities</a:t>
            </a:r>
          </a:p>
          <a:p>
            <a:pPr lvl="1"/>
            <a:r>
              <a:rPr lang="en-US" sz="1800" dirty="0"/>
              <a:t>Lack of connections to bilateral trade and stocks</a:t>
            </a:r>
          </a:p>
          <a:p>
            <a:pPr lvl="1"/>
            <a:r>
              <a:rPr lang="en-US" sz="1800" dirty="0"/>
              <a:t>With no detailed documentation</a:t>
            </a:r>
          </a:p>
          <a:p>
            <a:endParaRPr lang="en-US" sz="2000" dirty="0"/>
          </a:p>
          <a:p>
            <a:r>
              <a:rPr lang="en-US" sz="2000" dirty="0"/>
              <a:t>There will be another common module for the new primary equivalent approach</a:t>
            </a:r>
          </a:p>
          <a:p>
            <a:pPr lvl="1"/>
            <a:r>
              <a:rPr lang="en-US" sz="1600" dirty="0"/>
              <a:t>Aggregation across region/sector</a:t>
            </a:r>
          </a:p>
          <a:p>
            <a:pPr lvl="1"/>
            <a:r>
              <a:rPr lang="en-US" sz="1600" dirty="0"/>
              <a:t>Aggregation vertically along supply chains</a:t>
            </a:r>
          </a:p>
          <a:p>
            <a:pPr marL="0" indent="0">
              <a:buNone/>
            </a:pPr>
            <a:r>
              <a:rPr lang="en-US" sz="2000" dirty="0"/>
              <a:t>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B6EC4C8-CB52-F244-A208-97AB9276E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372" y="2895599"/>
            <a:ext cx="7022199" cy="386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290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026145-6FDC-E3B4-310C-F2D237B79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840B100-BCD3-20FB-D3A3-02BF8FE45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4233" y="145430"/>
            <a:ext cx="11076168" cy="1100666"/>
          </a:xfrm>
        </p:spPr>
        <p:txBody>
          <a:bodyPr/>
          <a:lstStyle/>
          <a:p>
            <a:r>
              <a:rPr lang="en-US" dirty="0"/>
              <a:t>Harvested area: </a:t>
            </a:r>
            <a:br>
              <a:rPr lang="en-US" dirty="0"/>
            </a:br>
            <a:r>
              <a:rPr lang="en-US" sz="3200" dirty="0"/>
              <a:t>Mapping 176 FAO crops to 17 GCAM commodities</a:t>
            </a:r>
            <a:endParaRPr lang="en-US" dirty="0"/>
          </a:p>
        </p:txBody>
      </p:sp>
      <p:pic>
        <p:nvPicPr>
          <p:cNvPr id="7" name="Picture 6" descr="Chart, treemap chart&#10;&#10;Description automatically generated">
            <a:extLst>
              <a:ext uri="{FF2B5EF4-FFF2-40B4-BE49-F238E27FC236}">
                <a16:creationId xmlns:a16="http://schemas.microsoft.com/office/drawing/2014/main" id="{EB3EE59C-F341-3779-4C81-7E6A4F96C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12" y="1822704"/>
            <a:ext cx="8128002" cy="5852160"/>
          </a:xfrm>
          <a:prstGeom prst="rect">
            <a:avLst/>
          </a:prstGeom>
        </p:spPr>
      </p:pic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320291B7-BE6A-DF1F-FFE1-A1D55AD99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8590" y="1822704"/>
            <a:ext cx="4876801" cy="58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938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934045-6877-33C5-5360-4DBD0F3E8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EEE5EE0-AEB7-8A54-CB8A-98183EC33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 Calories:</a:t>
            </a:r>
            <a:br>
              <a:rPr lang="en-US" dirty="0"/>
            </a:br>
            <a:r>
              <a:rPr lang="en-US" sz="3200" dirty="0"/>
              <a:t>Mapping 444 FAO food items to 21 GCAM items</a:t>
            </a:r>
            <a:endParaRPr lang="en-US" dirty="0"/>
          </a:p>
        </p:txBody>
      </p:sp>
      <p:pic>
        <p:nvPicPr>
          <p:cNvPr id="5" name="Content Placeholder 5" descr="Chart, treemap chart&#10;&#10;Description automatically generated">
            <a:extLst>
              <a:ext uri="{FF2B5EF4-FFF2-40B4-BE49-F238E27FC236}">
                <a16:creationId xmlns:a16="http://schemas.microsoft.com/office/drawing/2014/main" id="{3BF3DAEE-C322-78DB-9557-C69929CB5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104" y="1805607"/>
            <a:ext cx="8127999" cy="5852160"/>
          </a:xfrm>
          <a:prstGeom prst="rect">
            <a:avLst/>
          </a:prstGeom>
        </p:spPr>
      </p:pic>
      <p:pic>
        <p:nvPicPr>
          <p:cNvPr id="6" name="Picture 5" descr="Chart, bar chart&#10;&#10;Description automatically generated">
            <a:extLst>
              <a:ext uri="{FF2B5EF4-FFF2-40B4-BE49-F238E27FC236}">
                <a16:creationId xmlns:a16="http://schemas.microsoft.com/office/drawing/2014/main" id="{3C9086B8-9B37-96E4-6E82-50E46BAEE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4072" y="1805607"/>
            <a:ext cx="4876800" cy="58521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33ED2E-D199-2EBB-1102-6B3D9F8C3240}"/>
              </a:ext>
            </a:extLst>
          </p:cNvPr>
          <p:cNvSpPr txBox="1"/>
          <p:nvPr/>
        </p:nvSpPr>
        <p:spPr>
          <a:xfrm>
            <a:off x="1207008" y="1416778"/>
            <a:ext cx="768096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</a:rPr>
              <a:t>World food consumption: </a:t>
            </a:r>
          </a:p>
          <a:p>
            <a:pPr algn="ctr"/>
            <a:r>
              <a:rPr lang="en-US" sz="2000" b="1" dirty="0">
                <a:solidFill>
                  <a:srgbClr val="000000"/>
                </a:solidFill>
              </a:rPr>
              <a:t>7770 Peta-Kcal per year or ~2900 Kcal/ca./day</a:t>
            </a:r>
          </a:p>
        </p:txBody>
      </p:sp>
    </p:spTree>
    <p:extLst>
      <p:ext uri="{BB962C8B-B14F-4D97-AF65-F5344CB8AC3E}">
        <p14:creationId xmlns:p14="http://schemas.microsoft.com/office/powerpoint/2010/main" val="4259945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56803B-C28C-607B-7CFF-374CF067C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CA538BA-6C97-9FCA-781C-6FA371924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4232" y="145430"/>
            <a:ext cx="10618967" cy="1100666"/>
          </a:xfrm>
        </p:spPr>
        <p:txBody>
          <a:bodyPr/>
          <a:lstStyle/>
          <a:p>
            <a:r>
              <a:rPr lang="en-US" dirty="0"/>
              <a:t>Challenges in connecting land to food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108FFF-A3C6-1B2B-ED12-3B0991E939E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690578" y="2057399"/>
            <a:ext cx="12482622" cy="5486401"/>
          </a:xfrm>
        </p:spPr>
        <p:txBody>
          <a:bodyPr/>
          <a:lstStyle/>
          <a:p>
            <a:r>
              <a:rPr lang="en-US" dirty="0"/>
              <a:t>Primary land-based output is usually further processed</a:t>
            </a:r>
          </a:p>
          <a:p>
            <a:r>
              <a:rPr lang="en-US" dirty="0"/>
              <a:t>Models do not include the full processing chain</a:t>
            </a:r>
          </a:p>
          <a:p>
            <a:endParaRPr lang="en-US" dirty="0"/>
          </a:p>
          <a:p>
            <a:r>
              <a:rPr lang="en-US" dirty="0"/>
              <a:t>Supply utilization accounting: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28BF6C-5741-DB62-83AA-85C14F3E0D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655" b="1"/>
          <a:stretch/>
        </p:blipFill>
        <p:spPr>
          <a:xfrm>
            <a:off x="9433831" y="4515632"/>
            <a:ext cx="1338939" cy="2950547"/>
          </a:xfrm>
          <a:prstGeom prst="rect">
            <a:avLst/>
          </a:prstGeom>
        </p:spPr>
      </p:pic>
      <p:sp>
        <p:nvSpPr>
          <p:cNvPr id="7" name="Right Brace 6">
            <a:extLst>
              <a:ext uri="{FF2B5EF4-FFF2-40B4-BE49-F238E27FC236}">
                <a16:creationId xmlns:a16="http://schemas.microsoft.com/office/drawing/2014/main" id="{F142E07E-01A6-9588-5A7D-792118DE766B}"/>
              </a:ext>
            </a:extLst>
          </p:cNvPr>
          <p:cNvSpPr/>
          <p:nvPr/>
        </p:nvSpPr>
        <p:spPr>
          <a:xfrm>
            <a:off x="5256049" y="4601775"/>
            <a:ext cx="213721" cy="2778261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877B9E5B-B3E1-96DE-8542-261BF0F93BC1}"/>
              </a:ext>
            </a:extLst>
          </p:cNvPr>
          <p:cNvSpPr/>
          <p:nvPr/>
        </p:nvSpPr>
        <p:spPr>
          <a:xfrm flipH="1">
            <a:off x="9168458" y="4601775"/>
            <a:ext cx="213721" cy="2778261"/>
          </a:xfrm>
          <a:prstGeom prst="righ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4C69F1-3974-1F1C-179E-D0891901901F}"/>
              </a:ext>
            </a:extLst>
          </p:cNvPr>
          <p:cNvSpPr txBox="1"/>
          <p:nvPr/>
        </p:nvSpPr>
        <p:spPr>
          <a:xfrm>
            <a:off x="5540088" y="5716585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Supply</a:t>
            </a:r>
            <a:endParaRPr lang="en-US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3B87C3-8613-7657-30DC-19E42930D5A6}"/>
              </a:ext>
            </a:extLst>
          </p:cNvPr>
          <p:cNvSpPr txBox="1"/>
          <p:nvPr/>
        </p:nvSpPr>
        <p:spPr>
          <a:xfrm>
            <a:off x="7151818" y="5729295"/>
            <a:ext cx="21793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Utilization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D05D0B-BFB1-47D2-B81B-056A861806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290"/>
          <a:stretch/>
        </p:blipFill>
        <p:spPr>
          <a:xfrm>
            <a:off x="3883522" y="4534230"/>
            <a:ext cx="1338939" cy="291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018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56803B-C28C-607B-7CFF-374CF067C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CA538BA-6C97-9FCA-781C-6FA371924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4232" y="145430"/>
            <a:ext cx="10618967" cy="1100666"/>
          </a:xfrm>
        </p:spPr>
        <p:txBody>
          <a:bodyPr/>
          <a:lstStyle/>
          <a:p>
            <a:r>
              <a:rPr lang="en-US" dirty="0"/>
              <a:t>Challenges in connecting land to food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108FFF-A3C6-1B2B-ED12-3B0991E939E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690578" y="2057399"/>
            <a:ext cx="12482622" cy="5486401"/>
          </a:xfrm>
        </p:spPr>
        <p:txBody>
          <a:bodyPr/>
          <a:lstStyle/>
          <a:p>
            <a:r>
              <a:rPr lang="en-US" dirty="0"/>
              <a:t>Primary land-based output is usually further processed</a:t>
            </a:r>
          </a:p>
          <a:p>
            <a:r>
              <a:rPr lang="en-US" dirty="0"/>
              <a:t>Models do not include the full processing chain</a:t>
            </a:r>
          </a:p>
          <a:p>
            <a:endParaRPr lang="en-US" dirty="0"/>
          </a:p>
          <a:p>
            <a:r>
              <a:rPr lang="en-US" dirty="0"/>
              <a:t>Supply utilization accounting: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28BF6C-5741-DB62-83AA-85C14F3E0D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655" b="1"/>
          <a:stretch/>
        </p:blipFill>
        <p:spPr>
          <a:xfrm>
            <a:off x="9433831" y="4515632"/>
            <a:ext cx="1338939" cy="2950547"/>
          </a:xfrm>
          <a:prstGeom prst="rect">
            <a:avLst/>
          </a:prstGeom>
        </p:spPr>
      </p:pic>
      <p:sp>
        <p:nvSpPr>
          <p:cNvPr id="7" name="Right Brace 6">
            <a:extLst>
              <a:ext uri="{FF2B5EF4-FFF2-40B4-BE49-F238E27FC236}">
                <a16:creationId xmlns:a16="http://schemas.microsoft.com/office/drawing/2014/main" id="{F142E07E-01A6-9588-5A7D-792118DE766B}"/>
              </a:ext>
            </a:extLst>
          </p:cNvPr>
          <p:cNvSpPr/>
          <p:nvPr/>
        </p:nvSpPr>
        <p:spPr>
          <a:xfrm>
            <a:off x="5256049" y="4601775"/>
            <a:ext cx="213721" cy="2778261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877B9E5B-B3E1-96DE-8542-261BF0F93BC1}"/>
              </a:ext>
            </a:extLst>
          </p:cNvPr>
          <p:cNvSpPr/>
          <p:nvPr/>
        </p:nvSpPr>
        <p:spPr>
          <a:xfrm flipH="1">
            <a:off x="9168458" y="4601775"/>
            <a:ext cx="213721" cy="2778261"/>
          </a:xfrm>
          <a:prstGeom prst="righ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4C69F1-3974-1F1C-179E-D0891901901F}"/>
              </a:ext>
            </a:extLst>
          </p:cNvPr>
          <p:cNvSpPr txBox="1"/>
          <p:nvPr/>
        </p:nvSpPr>
        <p:spPr>
          <a:xfrm>
            <a:off x="5540088" y="5716585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Supply</a:t>
            </a:r>
            <a:endParaRPr lang="en-US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3B87C3-8613-7657-30DC-19E42930D5A6}"/>
              </a:ext>
            </a:extLst>
          </p:cNvPr>
          <p:cNvSpPr txBox="1"/>
          <p:nvPr/>
        </p:nvSpPr>
        <p:spPr>
          <a:xfrm>
            <a:off x="7151818" y="5729295"/>
            <a:ext cx="21793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Utilization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D05D0B-BFB1-47D2-B81B-056A861806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290"/>
          <a:stretch/>
        </p:blipFill>
        <p:spPr>
          <a:xfrm>
            <a:off x="3883522" y="4534230"/>
            <a:ext cx="1338939" cy="2913350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477B7696-39C7-8ECC-4DE6-765148115052}"/>
              </a:ext>
            </a:extLst>
          </p:cNvPr>
          <p:cNvSpPr/>
          <p:nvPr/>
        </p:nvSpPr>
        <p:spPr>
          <a:xfrm>
            <a:off x="3166351" y="5304563"/>
            <a:ext cx="574643" cy="424732"/>
          </a:xfrm>
          <a:prstGeom prst="rightArrow">
            <a:avLst/>
          </a:prstGeom>
          <a:solidFill>
            <a:srgbClr val="FFC00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9130C8-5C42-3730-F333-11E335ED119D}"/>
              </a:ext>
            </a:extLst>
          </p:cNvPr>
          <p:cNvSpPr/>
          <p:nvPr/>
        </p:nvSpPr>
        <p:spPr>
          <a:xfrm>
            <a:off x="1467293" y="5120429"/>
            <a:ext cx="1523712" cy="792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808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rgbClr val="C00000"/>
                </a:solidFill>
              </a:rPr>
              <a:t>Land &amp; </a:t>
            </a:r>
          </a:p>
          <a:p>
            <a:pPr algn="ctr"/>
            <a:r>
              <a:rPr lang="en-US" sz="2000" i="1" dirty="0">
                <a:solidFill>
                  <a:srgbClr val="C00000"/>
                </a:solidFill>
              </a:rPr>
              <a:t>other inputs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5840D7-9856-28EA-473B-2948C9E19A9C}"/>
              </a:ext>
            </a:extLst>
          </p:cNvPr>
          <p:cNvSpPr/>
          <p:nvPr/>
        </p:nvSpPr>
        <p:spPr>
          <a:xfrm>
            <a:off x="11689311" y="6258988"/>
            <a:ext cx="1523712" cy="792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808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rgbClr val="C00000"/>
                </a:solidFill>
              </a:rPr>
              <a:t>Food Tons to Calories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139508C3-8684-4634-41B8-B8A7430D0D67}"/>
              </a:ext>
            </a:extLst>
          </p:cNvPr>
          <p:cNvSpPr/>
          <p:nvPr/>
        </p:nvSpPr>
        <p:spPr>
          <a:xfrm>
            <a:off x="10933020" y="6443122"/>
            <a:ext cx="574643" cy="424732"/>
          </a:xfrm>
          <a:prstGeom prst="rightArrow">
            <a:avLst/>
          </a:prstGeom>
          <a:solidFill>
            <a:srgbClr val="FFC00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860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56803B-C28C-607B-7CFF-374CF067C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CA538BA-6C97-9FCA-781C-6FA371924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4232" y="145430"/>
            <a:ext cx="10618967" cy="1100666"/>
          </a:xfrm>
        </p:spPr>
        <p:txBody>
          <a:bodyPr/>
          <a:lstStyle/>
          <a:p>
            <a:r>
              <a:rPr lang="en-US" dirty="0"/>
              <a:t>Challenges in connecting land to food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108FFF-A3C6-1B2B-ED12-3B0991E939E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690578" y="2057399"/>
            <a:ext cx="12482622" cy="5486401"/>
          </a:xfrm>
        </p:spPr>
        <p:txBody>
          <a:bodyPr/>
          <a:lstStyle/>
          <a:p>
            <a:r>
              <a:rPr lang="en-US" dirty="0"/>
              <a:t>Primary land-based output is usually further processed</a:t>
            </a:r>
          </a:p>
          <a:p>
            <a:r>
              <a:rPr lang="en-US" dirty="0"/>
              <a:t>Models do not include the full processing chain</a:t>
            </a:r>
          </a:p>
          <a:p>
            <a:endParaRPr lang="en-US" dirty="0"/>
          </a:p>
          <a:p>
            <a:r>
              <a:rPr lang="en-US" dirty="0"/>
              <a:t>Supply utilization accounting: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28BF6C-5741-DB62-83AA-85C14F3E0D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655" b="1"/>
          <a:stretch/>
        </p:blipFill>
        <p:spPr>
          <a:xfrm>
            <a:off x="9433831" y="4515632"/>
            <a:ext cx="1338939" cy="2950547"/>
          </a:xfrm>
          <a:prstGeom prst="rect">
            <a:avLst/>
          </a:prstGeom>
        </p:spPr>
      </p:pic>
      <p:sp>
        <p:nvSpPr>
          <p:cNvPr id="7" name="Right Brace 6">
            <a:extLst>
              <a:ext uri="{FF2B5EF4-FFF2-40B4-BE49-F238E27FC236}">
                <a16:creationId xmlns:a16="http://schemas.microsoft.com/office/drawing/2014/main" id="{F142E07E-01A6-9588-5A7D-792118DE766B}"/>
              </a:ext>
            </a:extLst>
          </p:cNvPr>
          <p:cNvSpPr/>
          <p:nvPr/>
        </p:nvSpPr>
        <p:spPr>
          <a:xfrm>
            <a:off x="5256049" y="4601775"/>
            <a:ext cx="213721" cy="2778261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877B9E5B-B3E1-96DE-8542-261BF0F93BC1}"/>
              </a:ext>
            </a:extLst>
          </p:cNvPr>
          <p:cNvSpPr/>
          <p:nvPr/>
        </p:nvSpPr>
        <p:spPr>
          <a:xfrm flipH="1">
            <a:off x="9168458" y="4601775"/>
            <a:ext cx="213721" cy="2778261"/>
          </a:xfrm>
          <a:prstGeom prst="rightBrac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4C69F1-3974-1F1C-179E-D0891901901F}"/>
              </a:ext>
            </a:extLst>
          </p:cNvPr>
          <p:cNvSpPr txBox="1"/>
          <p:nvPr/>
        </p:nvSpPr>
        <p:spPr>
          <a:xfrm>
            <a:off x="5540088" y="5716585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Supply</a:t>
            </a:r>
            <a:endParaRPr lang="en-US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3B87C3-8613-7657-30DC-19E42930D5A6}"/>
              </a:ext>
            </a:extLst>
          </p:cNvPr>
          <p:cNvSpPr txBox="1"/>
          <p:nvPr/>
        </p:nvSpPr>
        <p:spPr>
          <a:xfrm>
            <a:off x="7151818" y="5729295"/>
            <a:ext cx="21793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Utilization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D05D0B-BFB1-47D2-B81B-056A861806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290"/>
          <a:stretch/>
        </p:blipFill>
        <p:spPr>
          <a:xfrm>
            <a:off x="3883522" y="4534230"/>
            <a:ext cx="1338939" cy="2913350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477B7696-39C7-8ECC-4DE6-765148115052}"/>
              </a:ext>
            </a:extLst>
          </p:cNvPr>
          <p:cNvSpPr/>
          <p:nvPr/>
        </p:nvSpPr>
        <p:spPr>
          <a:xfrm>
            <a:off x="3166351" y="5304563"/>
            <a:ext cx="574643" cy="424732"/>
          </a:xfrm>
          <a:prstGeom prst="rightArrow">
            <a:avLst/>
          </a:prstGeom>
          <a:solidFill>
            <a:srgbClr val="FFC00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9130C8-5C42-3730-F333-11E335ED119D}"/>
              </a:ext>
            </a:extLst>
          </p:cNvPr>
          <p:cNvSpPr/>
          <p:nvPr/>
        </p:nvSpPr>
        <p:spPr>
          <a:xfrm>
            <a:off x="1467293" y="5120429"/>
            <a:ext cx="1523712" cy="792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808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rgbClr val="C00000"/>
                </a:solidFill>
              </a:rPr>
              <a:t>Land &amp; </a:t>
            </a:r>
          </a:p>
          <a:p>
            <a:pPr algn="ctr"/>
            <a:r>
              <a:rPr lang="en-US" sz="2000" i="1" dirty="0">
                <a:solidFill>
                  <a:srgbClr val="C00000"/>
                </a:solidFill>
              </a:rPr>
              <a:t>other inputs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371D10-A012-09BA-25A1-54DBBD39B105}"/>
              </a:ext>
            </a:extLst>
          </p:cNvPr>
          <p:cNvSpPr/>
          <p:nvPr/>
        </p:nvSpPr>
        <p:spPr>
          <a:xfrm>
            <a:off x="11689311" y="5120429"/>
            <a:ext cx="1523712" cy="792999"/>
          </a:xfrm>
          <a:prstGeom prst="rect">
            <a:avLst/>
          </a:prstGeom>
          <a:solidFill>
            <a:srgbClr val="FFDF7F">
              <a:alpha val="50000"/>
            </a:srgbClr>
          </a:solidFill>
          <a:ln>
            <a:solidFill>
              <a:srgbClr val="0808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rgbClr val="C00000"/>
                </a:solidFill>
              </a:rPr>
              <a:t>Processed Food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87D27105-4294-A5CB-3CF7-9402048FBEAB}"/>
              </a:ext>
            </a:extLst>
          </p:cNvPr>
          <p:cNvSpPr/>
          <p:nvPr/>
        </p:nvSpPr>
        <p:spPr>
          <a:xfrm>
            <a:off x="10933020" y="5304563"/>
            <a:ext cx="574643" cy="424732"/>
          </a:xfrm>
          <a:prstGeom prst="rightArrow">
            <a:avLst/>
          </a:prstGeom>
          <a:solidFill>
            <a:srgbClr val="FFC00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5840D7-9856-28EA-473B-2948C9E19A9C}"/>
              </a:ext>
            </a:extLst>
          </p:cNvPr>
          <p:cNvSpPr/>
          <p:nvPr/>
        </p:nvSpPr>
        <p:spPr>
          <a:xfrm>
            <a:off x="11689311" y="6258988"/>
            <a:ext cx="1523712" cy="792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808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rgbClr val="C00000"/>
                </a:solidFill>
              </a:rPr>
              <a:t>Food Tons to Calories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139508C3-8684-4634-41B8-B8A7430D0D67}"/>
              </a:ext>
            </a:extLst>
          </p:cNvPr>
          <p:cNvSpPr/>
          <p:nvPr/>
        </p:nvSpPr>
        <p:spPr>
          <a:xfrm>
            <a:off x="10933020" y="6443122"/>
            <a:ext cx="574643" cy="424732"/>
          </a:xfrm>
          <a:prstGeom prst="rightArrow">
            <a:avLst/>
          </a:prstGeom>
          <a:solidFill>
            <a:srgbClr val="FFC00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828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AC7994-498F-2862-852C-D5A5D5026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CC7796-6E5A-E3FC-1DAA-D2F361D27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Maize example:</a:t>
            </a:r>
            <a:br>
              <a:rPr lang="en-US" dirty="0"/>
            </a:br>
            <a:r>
              <a:rPr lang="en-US" dirty="0"/>
              <a:t>Showing the depth of agri-food sectors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18E7C7B9-F0EC-9404-D5C0-BA5E3AD7524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7268849"/>
            <a:ext cx="12801600" cy="701749"/>
          </a:xfrm>
        </p:spPr>
        <p:txBody>
          <a:bodyPr/>
          <a:lstStyle/>
          <a:p>
            <a:r>
              <a:rPr lang="en-US" dirty="0"/>
              <a:t>Supply utilization account (SUA) balances for all commodities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47AFC30-8A27-1852-06B7-05B2035C3F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15879" y="1638910"/>
            <a:ext cx="10765465" cy="598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262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68823C-4F96-7AE2-DF29-94EAAB563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192F2B-CBDB-485D-9649-C7F660F0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705" y="1591383"/>
            <a:ext cx="4325417" cy="1434772"/>
          </a:xfrm>
        </p:spPr>
        <p:txBody>
          <a:bodyPr/>
          <a:lstStyle/>
          <a:p>
            <a:r>
              <a:rPr lang="en-US" sz="3200" dirty="0"/>
              <a:t>Vertical aggregation:</a:t>
            </a:r>
            <a:br>
              <a:rPr lang="en-US" sz="3200" dirty="0"/>
            </a:br>
            <a:r>
              <a:rPr lang="en-US" sz="3200" dirty="0"/>
              <a:t>Primary Commodity Equivalent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4C3C012-D3F8-4671-CA6E-7906C99444F0}"/>
              </a:ext>
            </a:extLst>
          </p:cNvPr>
          <p:cNvGrpSpPr/>
          <p:nvPr/>
        </p:nvGrpSpPr>
        <p:grpSpPr>
          <a:xfrm>
            <a:off x="5410068" y="277140"/>
            <a:ext cx="4341921" cy="7693519"/>
            <a:chOff x="4320572" y="310835"/>
            <a:chExt cx="4341921" cy="769351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1EC60BF-A630-D7D0-0510-FC1202C92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00870" y="310835"/>
              <a:ext cx="1015063" cy="438912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CC6CD11-920D-3F64-93C0-1646AF9DA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51170" y="2656640"/>
              <a:ext cx="888180" cy="384048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4D97FCC-2340-0869-42D0-E0D8DFB96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94290" y="4712514"/>
              <a:ext cx="760749" cy="329184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A670F02-C072-F21B-D06A-B66AE63E648F}"/>
                </a:ext>
              </a:extLst>
            </p:cNvPr>
            <p:cNvSpPr txBox="1"/>
            <p:nvPr/>
          </p:nvSpPr>
          <p:spPr>
            <a:xfrm>
              <a:off x="4320572" y="5060363"/>
              <a:ext cx="1175658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Maize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1A98156-F705-CDFD-C489-D6F5CDC2EC4E}"/>
                </a:ext>
              </a:extLst>
            </p:cNvPr>
            <p:cNvSpPr txBox="1"/>
            <p:nvPr/>
          </p:nvSpPr>
          <p:spPr>
            <a:xfrm>
              <a:off x="6001912" y="6717336"/>
              <a:ext cx="1175658" cy="1089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Flour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Germ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Bran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630EB12-03B0-B5A2-12A3-1F03F8F37386}"/>
                </a:ext>
              </a:extLst>
            </p:cNvPr>
            <p:cNvSpPr txBox="1"/>
            <p:nvPr/>
          </p:nvSpPr>
          <p:spPr>
            <a:xfrm>
              <a:off x="7486835" y="3814977"/>
              <a:ext cx="11756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Starch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Gluten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00" b="1" kern="0" dirty="0">
                  <a:solidFill>
                    <a:prstClr val="black"/>
                  </a:solidFill>
                </a:rPr>
                <a:t>Etc.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00E1C36A-F975-48AC-3B09-02E2BA389EA3}"/>
                </a:ext>
              </a:extLst>
            </p:cNvPr>
            <p:cNvSpPr/>
            <p:nvPr/>
          </p:nvSpPr>
          <p:spPr>
            <a:xfrm>
              <a:off x="5496230" y="3054953"/>
              <a:ext cx="574512" cy="424732"/>
            </a:xfrm>
            <a:prstGeom prst="rightArrow">
              <a:avLst/>
            </a:prstGeom>
            <a:solidFill>
              <a:srgbClr val="FFC000">
                <a:alpha val="5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81C0FB86-D6EB-5AE9-8E61-32F9FC393EDF}"/>
                </a:ext>
              </a:extLst>
            </p:cNvPr>
            <p:cNvSpPr/>
            <p:nvPr/>
          </p:nvSpPr>
          <p:spPr>
            <a:xfrm>
              <a:off x="7079473" y="5060825"/>
              <a:ext cx="548640" cy="424732"/>
            </a:xfrm>
            <a:prstGeom prst="rightArrow">
              <a:avLst/>
            </a:prstGeom>
            <a:solidFill>
              <a:srgbClr val="FFC000">
                <a:alpha val="5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DC41C18-F832-D426-9084-2C2460D245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2700000">
            <a:off x="8148300" y="1885429"/>
            <a:ext cx="7664361" cy="42579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CCADEA-563C-78D5-5C3C-EF13A022A64F}"/>
              </a:ext>
            </a:extLst>
          </p:cNvPr>
          <p:cNvSpPr txBox="1"/>
          <p:nvPr/>
        </p:nvSpPr>
        <p:spPr>
          <a:xfrm>
            <a:off x="6040004" y="2142991"/>
            <a:ext cx="1700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6"/>
                </a:solidFill>
              </a:rPr>
              <a:t>Extraction</a:t>
            </a:r>
          </a:p>
          <a:p>
            <a:pPr algn="ctr"/>
            <a:r>
              <a:rPr lang="en-US" sz="2000" dirty="0">
                <a:solidFill>
                  <a:schemeClr val="accent6"/>
                </a:solidFill>
              </a:rPr>
              <a:t>rate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9E052B-7DC7-BBED-28F7-D2B4EAA78F99}"/>
              </a:ext>
            </a:extLst>
          </p:cNvPr>
          <p:cNvSpPr txBox="1"/>
          <p:nvPr/>
        </p:nvSpPr>
        <p:spPr>
          <a:xfrm>
            <a:off x="7688426" y="5452772"/>
            <a:ext cx="1700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6"/>
                </a:solidFill>
              </a:rPr>
              <a:t>Extraction</a:t>
            </a:r>
          </a:p>
          <a:p>
            <a:pPr algn="ctr"/>
            <a:r>
              <a:rPr lang="en-US" sz="2000" dirty="0">
                <a:solidFill>
                  <a:schemeClr val="accent6"/>
                </a:solidFill>
              </a:rPr>
              <a:t>rate</a:t>
            </a:r>
          </a:p>
        </p:txBody>
      </p:sp>
    </p:spTree>
    <p:extLst>
      <p:ext uri="{BB962C8B-B14F-4D97-AF65-F5344CB8AC3E}">
        <p14:creationId xmlns:p14="http://schemas.microsoft.com/office/powerpoint/2010/main" val="1818747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68823C-4F96-7AE2-DF29-94EAAB563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192F2B-CBDB-485D-9649-C7F660F0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705" y="1591383"/>
            <a:ext cx="4325417" cy="1434772"/>
          </a:xfrm>
        </p:spPr>
        <p:txBody>
          <a:bodyPr/>
          <a:lstStyle/>
          <a:p>
            <a:r>
              <a:rPr lang="en-US" sz="3200" dirty="0"/>
              <a:t>Vertical aggregation:</a:t>
            </a:r>
            <a:br>
              <a:rPr lang="en-US" sz="3200" dirty="0"/>
            </a:br>
            <a:r>
              <a:rPr lang="en-US" sz="3200" dirty="0"/>
              <a:t>Primary Commodity Equivalent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4C3C012-D3F8-4671-CA6E-7906C99444F0}"/>
              </a:ext>
            </a:extLst>
          </p:cNvPr>
          <p:cNvGrpSpPr/>
          <p:nvPr/>
        </p:nvGrpSpPr>
        <p:grpSpPr>
          <a:xfrm>
            <a:off x="5410068" y="277140"/>
            <a:ext cx="4341921" cy="7693519"/>
            <a:chOff x="4320572" y="310835"/>
            <a:chExt cx="4341921" cy="769351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1EC60BF-A630-D7D0-0510-FC1202C92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00870" y="310835"/>
              <a:ext cx="1015063" cy="438912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CC6CD11-920D-3F64-93C0-1646AF9DA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51170" y="2656640"/>
              <a:ext cx="888180" cy="384048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4D97FCC-2340-0869-42D0-E0D8DFB96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94290" y="4712514"/>
              <a:ext cx="760749" cy="329184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A670F02-C072-F21B-D06A-B66AE63E648F}"/>
                </a:ext>
              </a:extLst>
            </p:cNvPr>
            <p:cNvSpPr txBox="1"/>
            <p:nvPr/>
          </p:nvSpPr>
          <p:spPr>
            <a:xfrm>
              <a:off x="4320572" y="5060363"/>
              <a:ext cx="1175658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Maize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1A98156-F705-CDFD-C489-D6F5CDC2EC4E}"/>
                </a:ext>
              </a:extLst>
            </p:cNvPr>
            <p:cNvSpPr txBox="1"/>
            <p:nvPr/>
          </p:nvSpPr>
          <p:spPr>
            <a:xfrm>
              <a:off x="6001912" y="6717336"/>
              <a:ext cx="1175658" cy="1089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Flour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Germ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Bran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630EB12-03B0-B5A2-12A3-1F03F8F37386}"/>
                </a:ext>
              </a:extLst>
            </p:cNvPr>
            <p:cNvSpPr txBox="1"/>
            <p:nvPr/>
          </p:nvSpPr>
          <p:spPr>
            <a:xfrm>
              <a:off x="7486835" y="3814977"/>
              <a:ext cx="11756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Starch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Gluten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00" b="1" kern="0" dirty="0">
                  <a:solidFill>
                    <a:prstClr val="black"/>
                  </a:solidFill>
                </a:rPr>
                <a:t>Etc.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00E1C36A-F975-48AC-3B09-02E2BA389EA3}"/>
                </a:ext>
              </a:extLst>
            </p:cNvPr>
            <p:cNvSpPr/>
            <p:nvPr/>
          </p:nvSpPr>
          <p:spPr>
            <a:xfrm flipH="1">
              <a:off x="5461209" y="3054953"/>
              <a:ext cx="548640" cy="424732"/>
            </a:xfrm>
            <a:prstGeom prst="rightArrow">
              <a:avLst/>
            </a:prstGeom>
            <a:solidFill>
              <a:srgbClr val="FF0000">
                <a:alpha val="5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81C0FB86-D6EB-5AE9-8E61-32F9FC393EDF}"/>
                </a:ext>
              </a:extLst>
            </p:cNvPr>
            <p:cNvSpPr/>
            <p:nvPr/>
          </p:nvSpPr>
          <p:spPr>
            <a:xfrm flipH="1">
              <a:off x="7053753" y="5060825"/>
              <a:ext cx="548640" cy="424732"/>
            </a:xfrm>
            <a:prstGeom prst="rightArrow">
              <a:avLst/>
            </a:prstGeom>
            <a:solidFill>
              <a:srgbClr val="FF0000">
                <a:alpha val="5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DC41C18-F832-D426-9084-2C2460D245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2700000">
            <a:off x="8148300" y="1885429"/>
            <a:ext cx="7664361" cy="4257978"/>
          </a:xfrm>
          <a:prstGeom prst="rect">
            <a:avLst/>
          </a:prstGeom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072A375D-F4CF-A53D-1520-094511166F0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011332" y="4065628"/>
            <a:ext cx="3706609" cy="3223444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Consistency: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Space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Time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Supply - Utilization</a:t>
            </a:r>
          </a:p>
          <a:p>
            <a:r>
              <a:rPr lang="en-US" dirty="0">
                <a:solidFill>
                  <a:srgbClr val="BE0F34"/>
                </a:solidFill>
              </a:rPr>
              <a:t>Preserve:</a:t>
            </a:r>
          </a:p>
          <a:p>
            <a:pPr lvl="1"/>
            <a:r>
              <a:rPr lang="en-US" dirty="0">
                <a:solidFill>
                  <a:srgbClr val="BE0F34"/>
                </a:solidFill>
              </a:rPr>
              <a:t>Yield</a:t>
            </a:r>
            <a:endParaRPr lang="en-US" sz="2400" dirty="0">
              <a:solidFill>
                <a:srgbClr val="BE0F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400" dirty="0">
                <a:solidFill>
                  <a:srgbClr val="BE0F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Macronutrients</a:t>
            </a:r>
            <a:endParaRPr lang="en-US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75332F-A083-303D-3991-F49B6500D740}"/>
              </a:ext>
            </a:extLst>
          </p:cNvPr>
          <p:cNvSpPr txBox="1"/>
          <p:nvPr/>
        </p:nvSpPr>
        <p:spPr>
          <a:xfrm>
            <a:off x="6040004" y="2142991"/>
            <a:ext cx="1700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6"/>
                </a:solidFill>
              </a:rPr>
              <a:t>Extraction</a:t>
            </a:r>
          </a:p>
          <a:p>
            <a:pPr algn="ctr"/>
            <a:r>
              <a:rPr lang="en-US" sz="2000" dirty="0">
                <a:solidFill>
                  <a:schemeClr val="accent6"/>
                </a:solidFill>
              </a:rPr>
              <a:t>rate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73D229-BA67-5C30-FA63-6D9684B5331B}"/>
              </a:ext>
            </a:extLst>
          </p:cNvPr>
          <p:cNvSpPr txBox="1"/>
          <p:nvPr/>
        </p:nvSpPr>
        <p:spPr>
          <a:xfrm>
            <a:off x="7688426" y="5452772"/>
            <a:ext cx="1700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6"/>
                </a:solidFill>
              </a:rPr>
              <a:t>Extraction</a:t>
            </a:r>
          </a:p>
          <a:p>
            <a:pPr algn="ctr"/>
            <a:r>
              <a:rPr lang="en-US" sz="2000" dirty="0">
                <a:solidFill>
                  <a:schemeClr val="accent6"/>
                </a:solidFill>
              </a:rPr>
              <a:t>rate</a:t>
            </a:r>
          </a:p>
        </p:txBody>
      </p:sp>
    </p:spTree>
    <p:extLst>
      <p:ext uri="{BB962C8B-B14F-4D97-AF65-F5344CB8AC3E}">
        <p14:creationId xmlns:p14="http://schemas.microsoft.com/office/powerpoint/2010/main" val="280815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BDDFAA-F60A-0AA1-A8A9-312390A34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D59F485-E68C-97CC-7DCD-C26EB7AAC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Implications: Corn supply utilization balance</a:t>
            </a:r>
          </a:p>
        </p:txBody>
      </p:sp>
      <p:pic>
        <p:nvPicPr>
          <p:cNvPr id="7" name="Content Placeholder 6" descr="Chart, bar chart&#10;&#10;Description automatically generated">
            <a:extLst>
              <a:ext uri="{FF2B5EF4-FFF2-40B4-BE49-F238E27FC236}">
                <a16:creationId xmlns:a16="http://schemas.microsoft.com/office/drawing/2014/main" id="{71973D45-3A38-E566-70A8-0782C90A5C92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 rotWithShape="1">
          <a:blip r:embed="rId3"/>
          <a:srcRect r="21897"/>
          <a:stretch/>
        </p:blipFill>
        <p:spPr>
          <a:xfrm>
            <a:off x="970516" y="2131112"/>
            <a:ext cx="9014732" cy="5771025"/>
          </a:xfr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B543F6-6449-A0C7-22B8-48ED52A6A500}"/>
              </a:ext>
            </a:extLst>
          </p:cNvPr>
          <p:cNvCxnSpPr>
            <a:cxnSpLocks/>
          </p:cNvCxnSpPr>
          <p:nvPr/>
        </p:nvCxnSpPr>
        <p:spPr>
          <a:xfrm flipV="1">
            <a:off x="4898678" y="2809590"/>
            <a:ext cx="2416522" cy="124087"/>
          </a:xfrm>
          <a:prstGeom prst="line">
            <a:avLst/>
          </a:prstGeom>
          <a:ln w="19050">
            <a:solidFill>
              <a:srgbClr val="C49A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60DEC57-B59D-6421-4125-198F9EADBA6B}"/>
              </a:ext>
            </a:extLst>
          </p:cNvPr>
          <p:cNvCxnSpPr>
            <a:cxnSpLocks/>
          </p:cNvCxnSpPr>
          <p:nvPr/>
        </p:nvCxnSpPr>
        <p:spPr>
          <a:xfrm>
            <a:off x="4906109" y="3592577"/>
            <a:ext cx="2409091" cy="219390"/>
          </a:xfrm>
          <a:prstGeom prst="line">
            <a:avLst/>
          </a:prstGeom>
          <a:ln w="19050">
            <a:solidFill>
              <a:srgbClr val="C49A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366D776-A3DA-0B63-FB21-33F3E5A3A395}"/>
              </a:ext>
            </a:extLst>
          </p:cNvPr>
          <p:cNvCxnSpPr>
            <a:cxnSpLocks/>
          </p:cNvCxnSpPr>
          <p:nvPr/>
        </p:nvCxnSpPr>
        <p:spPr>
          <a:xfrm>
            <a:off x="4906109" y="3811967"/>
            <a:ext cx="2390538" cy="233710"/>
          </a:xfrm>
          <a:prstGeom prst="line">
            <a:avLst/>
          </a:prstGeom>
          <a:ln w="19050">
            <a:solidFill>
              <a:srgbClr val="00C0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7723595-1FDC-238F-3958-560B476E6EF1}"/>
              </a:ext>
            </a:extLst>
          </p:cNvPr>
          <p:cNvCxnSpPr>
            <a:cxnSpLocks/>
          </p:cNvCxnSpPr>
          <p:nvPr/>
        </p:nvCxnSpPr>
        <p:spPr>
          <a:xfrm flipV="1">
            <a:off x="4906109" y="4306957"/>
            <a:ext cx="2390538" cy="117114"/>
          </a:xfrm>
          <a:prstGeom prst="line">
            <a:avLst/>
          </a:prstGeom>
          <a:ln w="19050">
            <a:solidFill>
              <a:srgbClr val="00C0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71490EB-F121-A888-5786-D05DA35B6CBC}"/>
              </a:ext>
            </a:extLst>
          </p:cNvPr>
          <p:cNvSpPr txBox="1"/>
          <p:nvPr/>
        </p:nvSpPr>
        <p:spPr>
          <a:xfrm>
            <a:off x="5597119" y="3034052"/>
            <a:ext cx="1436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C49A00"/>
                </a:solidFill>
              </a:rPr>
              <a:t>Feed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E731A7-AE34-0BD2-F55C-9108E0DDE040}"/>
              </a:ext>
            </a:extLst>
          </p:cNvPr>
          <p:cNvSpPr txBox="1"/>
          <p:nvPr/>
        </p:nvSpPr>
        <p:spPr>
          <a:xfrm>
            <a:off x="5511415" y="3900356"/>
            <a:ext cx="1436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00C094"/>
                </a:solidFill>
              </a:rPr>
              <a:t>Others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BB314B-2966-B425-FA1C-47DDA57ED2F4}"/>
              </a:ext>
            </a:extLst>
          </p:cNvPr>
          <p:cNvSpPr txBox="1"/>
          <p:nvPr/>
        </p:nvSpPr>
        <p:spPr>
          <a:xfrm>
            <a:off x="8359626" y="2408950"/>
            <a:ext cx="2077564" cy="4616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8766D"/>
                </a:solidFill>
              </a:rPr>
              <a:t>Bioenergy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C289A4-9132-A460-B5CA-A498F63A9180}"/>
              </a:ext>
            </a:extLst>
          </p:cNvPr>
          <p:cNvSpPr txBox="1"/>
          <p:nvPr/>
        </p:nvSpPr>
        <p:spPr>
          <a:xfrm>
            <a:off x="8359626" y="3700930"/>
            <a:ext cx="2077564" cy="4616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53B400"/>
                </a:solidFill>
              </a:rPr>
              <a:t>Food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F6E55C9-7FEF-691B-F98F-427476C68C34}"/>
              </a:ext>
            </a:extLst>
          </p:cNvPr>
          <p:cNvSpPr txBox="1"/>
          <p:nvPr/>
        </p:nvSpPr>
        <p:spPr>
          <a:xfrm>
            <a:off x="8359626" y="5287238"/>
            <a:ext cx="2077564" cy="4616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B61D7"/>
                </a:solidFill>
              </a:rPr>
              <a:t>Production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630C4D-7448-5BCD-E8FB-5A8FF7FAA73C}"/>
              </a:ext>
            </a:extLst>
          </p:cNvPr>
          <p:cNvSpPr txBox="1"/>
          <p:nvPr/>
        </p:nvSpPr>
        <p:spPr>
          <a:xfrm>
            <a:off x="8359626" y="4249495"/>
            <a:ext cx="2077564" cy="4616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6EB"/>
                </a:solidFill>
              </a:rPr>
              <a:t>Export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4BFDBB5-B79E-F9A1-2EC6-2D8DB50BD08F}"/>
              </a:ext>
            </a:extLst>
          </p:cNvPr>
          <p:cNvSpPr txBox="1"/>
          <p:nvPr/>
        </p:nvSpPr>
        <p:spPr>
          <a:xfrm>
            <a:off x="8359626" y="6324982"/>
            <a:ext cx="2077564" cy="4616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A58AFF"/>
                </a:solidFill>
              </a:rPr>
              <a:t>Import</a:t>
            </a:r>
          </a:p>
        </p:txBody>
      </p:sp>
      <p:sp>
        <p:nvSpPr>
          <p:cNvPr id="29" name="Right Brace 28">
            <a:extLst>
              <a:ext uri="{FF2B5EF4-FFF2-40B4-BE49-F238E27FC236}">
                <a16:creationId xmlns:a16="http://schemas.microsoft.com/office/drawing/2014/main" id="{F8A8D097-F624-2EAA-E21A-B75B8A9BD973}"/>
              </a:ext>
            </a:extLst>
          </p:cNvPr>
          <p:cNvSpPr/>
          <p:nvPr/>
        </p:nvSpPr>
        <p:spPr>
          <a:xfrm flipH="1">
            <a:off x="3594528" y="2645878"/>
            <a:ext cx="213721" cy="1920240"/>
          </a:xfrm>
          <a:prstGeom prst="rightBrac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9050">
                <a:solidFill>
                  <a:schemeClr val="tx1"/>
                </a:solidFill>
              </a:ln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88C1CD2-863F-1F41-EF62-9ECB40EA0EE1}"/>
              </a:ext>
            </a:extLst>
          </p:cNvPr>
          <p:cNvSpPr txBox="1"/>
          <p:nvPr/>
        </p:nvSpPr>
        <p:spPr>
          <a:xfrm rot="16200000">
            <a:off x="2204774" y="5364861"/>
            <a:ext cx="20116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Supply</a:t>
            </a:r>
            <a:endParaRPr lang="en-US" sz="2400" dirty="0">
              <a:solidFill>
                <a:schemeClr val="accent6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536E3C6-D6CA-BB60-ADD7-3A3C6CE417E5}"/>
              </a:ext>
            </a:extLst>
          </p:cNvPr>
          <p:cNvSpPr txBox="1"/>
          <p:nvPr/>
        </p:nvSpPr>
        <p:spPr>
          <a:xfrm rot="16200000">
            <a:off x="2204774" y="3329445"/>
            <a:ext cx="20116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Utilization</a:t>
            </a:r>
            <a:endParaRPr lang="en-US" sz="2400" dirty="0">
              <a:solidFill>
                <a:schemeClr val="accent6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F9D0C77-EAE3-FD2F-3789-764513E14F22}"/>
              </a:ext>
            </a:extLst>
          </p:cNvPr>
          <p:cNvSpPr txBox="1"/>
          <p:nvPr/>
        </p:nvSpPr>
        <p:spPr>
          <a:xfrm>
            <a:off x="1719071" y="1609716"/>
            <a:ext cx="71764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80808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GCAM base data: Corn SUA</a:t>
            </a:r>
            <a:endParaRPr lang="en-US" sz="2800" dirty="0">
              <a:solidFill>
                <a:srgbClr val="080808"/>
              </a:solidFill>
            </a:endParaRPr>
          </a:p>
        </p:txBody>
      </p:sp>
      <p:sp>
        <p:nvSpPr>
          <p:cNvPr id="56" name="Right Brace 55">
            <a:extLst>
              <a:ext uri="{FF2B5EF4-FFF2-40B4-BE49-F238E27FC236}">
                <a16:creationId xmlns:a16="http://schemas.microsoft.com/office/drawing/2014/main" id="{5FE7FEF2-1689-92D5-032A-798883111542}"/>
              </a:ext>
            </a:extLst>
          </p:cNvPr>
          <p:cNvSpPr/>
          <p:nvPr/>
        </p:nvSpPr>
        <p:spPr>
          <a:xfrm flipH="1">
            <a:off x="3610005" y="4635574"/>
            <a:ext cx="213721" cy="1920240"/>
          </a:xfrm>
          <a:prstGeom prst="rightBrac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9050">
                <a:solidFill>
                  <a:schemeClr val="tx1"/>
                </a:solidFill>
              </a:ln>
            </a:endParaRPr>
          </a:p>
        </p:txBody>
      </p:sp>
      <p:sp>
        <p:nvSpPr>
          <p:cNvPr id="57" name="Content Placeholder 3">
            <a:extLst>
              <a:ext uri="{FF2B5EF4-FFF2-40B4-BE49-F238E27FC236}">
                <a16:creationId xmlns:a16="http://schemas.microsoft.com/office/drawing/2014/main" id="{B2F2214C-2925-0B12-5650-7A54EFA7C3D5}"/>
              </a:ext>
            </a:extLst>
          </p:cNvPr>
          <p:cNvSpPr txBox="1">
            <a:spLocks/>
          </p:cNvSpPr>
          <p:nvPr/>
        </p:nvSpPr>
        <p:spPr>
          <a:xfrm>
            <a:off x="10211480" y="2132936"/>
            <a:ext cx="4034871" cy="5474661"/>
          </a:xfrm>
          <a:prstGeom prst="rect">
            <a:avLst/>
          </a:prstGeom>
        </p:spPr>
        <p:txBody>
          <a:bodyPr/>
          <a:lstStyle>
            <a:lvl1pPr marL="274320" indent="-27432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Feed-use is larger (+60%) </a:t>
            </a:r>
          </a:p>
          <a:p>
            <a:endParaRPr lang="en-US" sz="1800" dirty="0"/>
          </a:p>
          <a:p>
            <a:r>
              <a:rPr lang="en-US" dirty="0"/>
              <a:t>Other-use is much smaller (-50%)</a:t>
            </a:r>
          </a:p>
          <a:p>
            <a:endParaRPr lang="en-US" sz="1800" dirty="0"/>
          </a:p>
          <a:p>
            <a:r>
              <a:rPr lang="en-US" dirty="0"/>
              <a:t>Similar patterns for other commodities</a:t>
            </a:r>
          </a:p>
          <a:p>
            <a:endParaRPr lang="en-US" sz="1800" dirty="0"/>
          </a:p>
          <a:p>
            <a:r>
              <a:rPr lang="en-US" dirty="0"/>
              <a:t>Direct food: 165 kcal/ca/day</a:t>
            </a:r>
          </a:p>
        </p:txBody>
      </p:sp>
    </p:spTree>
    <p:extLst>
      <p:ext uri="{BB962C8B-B14F-4D97-AF65-F5344CB8AC3E}">
        <p14:creationId xmlns:p14="http://schemas.microsoft.com/office/powerpoint/2010/main" val="1569648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C799A5-8E73-B341-5CD3-7B4490228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1536014-2765-55DF-832C-8B8FB5DE0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Nested mapping structure</a:t>
            </a:r>
          </a:p>
        </p:txBody>
      </p:sp>
      <p:pic>
        <p:nvPicPr>
          <p:cNvPr id="5" name="Picture 4" descr="A picture containing outdoor object, web&#10;&#10;Description automatically generated">
            <a:extLst>
              <a:ext uri="{FF2B5EF4-FFF2-40B4-BE49-F238E27FC236}">
                <a16:creationId xmlns:a16="http://schemas.microsoft.com/office/drawing/2014/main" id="{5A68E532-1100-8B04-AEF5-675FE8DB2A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8473" y="1617508"/>
            <a:ext cx="5846727" cy="7380768"/>
          </a:xfrm>
          <a:prstGeom prst="rect">
            <a:avLst/>
          </a:prstGeom>
        </p:spPr>
      </p:pic>
      <p:pic>
        <p:nvPicPr>
          <p:cNvPr id="6" name="Picture 5" descr="Diagram, schematic&#10;&#10;Description automatically generated">
            <a:extLst>
              <a:ext uri="{FF2B5EF4-FFF2-40B4-BE49-F238E27FC236}">
                <a16:creationId xmlns:a16="http://schemas.microsoft.com/office/drawing/2014/main" id="{7DEAA34B-0FCD-9247-4322-0165A0704A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179" b="9013"/>
          <a:stretch/>
        </p:blipFill>
        <p:spPr>
          <a:xfrm>
            <a:off x="8148405" y="2348207"/>
            <a:ext cx="5335948" cy="5780609"/>
          </a:xfrm>
          <a:prstGeom prst="rect">
            <a:avLst/>
          </a:prstGeom>
        </p:spPr>
      </p:pic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72C82A35-9D56-90E5-0C47-4569215C7253}"/>
              </a:ext>
            </a:extLst>
          </p:cNvPr>
          <p:cNvSpPr txBox="1">
            <a:spLocks/>
          </p:cNvSpPr>
          <p:nvPr/>
        </p:nvSpPr>
        <p:spPr>
          <a:xfrm>
            <a:off x="2444464" y="1762449"/>
            <a:ext cx="3998002" cy="749411"/>
          </a:xfrm>
          <a:prstGeom prst="rect">
            <a:avLst/>
          </a:prstGeom>
        </p:spPr>
        <p:txBody>
          <a:bodyPr/>
          <a:lstStyle>
            <a:lvl1pPr marL="274320" indent="-27432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17 GCAM crop commodities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1317C16-A1D7-4669-5DA3-8576C74FCC7C}"/>
              </a:ext>
            </a:extLst>
          </p:cNvPr>
          <p:cNvSpPr txBox="1">
            <a:spLocks/>
          </p:cNvSpPr>
          <p:nvPr/>
        </p:nvSpPr>
        <p:spPr>
          <a:xfrm>
            <a:off x="8734528" y="1762449"/>
            <a:ext cx="4163702" cy="904386"/>
          </a:xfrm>
          <a:prstGeom prst="rect">
            <a:avLst/>
          </a:prstGeom>
        </p:spPr>
        <p:txBody>
          <a:bodyPr/>
          <a:lstStyle>
            <a:lvl1pPr marL="274320" indent="-27432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6 GCAM livestock commodities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91DFCAB9-6899-50B7-7C5D-A3855213317C}"/>
              </a:ext>
            </a:extLst>
          </p:cNvPr>
          <p:cNvSpPr txBox="1">
            <a:spLocks/>
          </p:cNvSpPr>
          <p:nvPr/>
        </p:nvSpPr>
        <p:spPr>
          <a:xfrm>
            <a:off x="2196172" y="6612092"/>
            <a:ext cx="3998002" cy="749411"/>
          </a:xfrm>
          <a:prstGeom prst="rect">
            <a:avLst/>
          </a:prstGeom>
        </p:spPr>
        <p:txBody>
          <a:bodyPr/>
          <a:lstStyle>
            <a:lvl1pPr marL="274320" indent="-27432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7030A0"/>
                </a:solidFill>
              </a:rPr>
              <a:t>Fruits</a:t>
            </a:r>
          </a:p>
        </p:txBody>
      </p:sp>
    </p:spTree>
    <p:extLst>
      <p:ext uri="{BB962C8B-B14F-4D97-AF65-F5344CB8AC3E}">
        <p14:creationId xmlns:p14="http://schemas.microsoft.com/office/powerpoint/2010/main" val="3393044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48425D-9C18-B739-C184-8D1000E16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A0A8F6-231F-97C7-9AE2-E0155396D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additional </a:t>
            </a:r>
            <a:r>
              <a:rPr lang="en-US" dirty="0" err="1"/>
              <a:t>gcamfaostat</a:t>
            </a:r>
            <a:r>
              <a:rPr lang="en-US" dirty="0"/>
              <a:t> features/functions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1CB0F6-9FE4-0794-CF19-1D5747E4B8E7}"/>
              </a:ext>
            </a:extLst>
          </p:cNvPr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r>
              <a:rPr lang="en-US" dirty="0"/>
              <a:t>Balanced Supply Utilization Accounting (SUA)  dataset of over 500 agricultural and food commodities</a:t>
            </a:r>
          </a:p>
          <a:p>
            <a:r>
              <a:rPr lang="en-US" dirty="0"/>
              <a:t>A nested commodity mapping to understand the relationship across all the commodities. </a:t>
            </a:r>
          </a:p>
          <a:p>
            <a:r>
              <a:rPr lang="en-US" dirty="0"/>
              <a:t>A Primary Equivalent function that allows aggregating agriculture and food commodities along the supply chain. </a:t>
            </a:r>
          </a:p>
          <a:p>
            <a:r>
              <a:rPr lang="en-US" dirty="0"/>
              <a:t>The approach is transparent, reproducible, consistent, and flexible.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499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B5002B-4E73-239E-FD55-07057C39D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836C7D1-4DCB-BA26-76FA-3EC420C31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the new data approach important?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9A4419-AC2D-3ACF-C097-135A6229F1F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1818167"/>
            <a:ext cx="12801600" cy="6266003"/>
          </a:xfrm>
        </p:spPr>
        <p:txBody>
          <a:bodyPr/>
          <a:lstStyle/>
          <a:p>
            <a:r>
              <a:rPr lang="en-US" dirty="0">
                <a:solidFill>
                  <a:srgbClr val="348A97"/>
                </a:solidFill>
              </a:rPr>
              <a:t>Bridges the gap between agricultural inputs (e.g., land) and final consumptions (e.g., food)</a:t>
            </a:r>
          </a:p>
          <a:p>
            <a:r>
              <a:rPr lang="en-US" dirty="0">
                <a:solidFill>
                  <a:srgbClr val="348A97"/>
                </a:solidFill>
              </a:rPr>
              <a:t>Enhances data quality and scientific robustness in multisector global economic modeling</a:t>
            </a:r>
          </a:p>
          <a:p>
            <a:r>
              <a:rPr lang="en-US" dirty="0">
                <a:solidFill>
                  <a:srgbClr val="348A97"/>
                </a:solidFill>
              </a:rPr>
              <a:t>Enables further disaggregation of additional regions, agricultural commodities, and processing sectors 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959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B5002B-4E73-239E-FD55-07057C39D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836C7D1-4DCB-BA26-76FA-3EC420C31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the new data approach important?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9A4419-AC2D-3ACF-C097-135A6229F1F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1818167"/>
            <a:ext cx="12801600" cy="6266003"/>
          </a:xfrm>
        </p:spPr>
        <p:txBody>
          <a:bodyPr/>
          <a:lstStyle/>
          <a:p>
            <a:r>
              <a:rPr lang="en-US" dirty="0">
                <a:solidFill>
                  <a:srgbClr val="348A97"/>
                </a:solidFill>
              </a:rPr>
              <a:t>Bridges the gap between agricultural inputs (e.g., land) and final consumptions (e.g., food)</a:t>
            </a:r>
          </a:p>
          <a:p>
            <a:r>
              <a:rPr lang="en-US" dirty="0">
                <a:solidFill>
                  <a:srgbClr val="348A97"/>
                </a:solidFill>
              </a:rPr>
              <a:t>Enhances data quality and scientific robustness in multisector global economic modeling</a:t>
            </a:r>
          </a:p>
          <a:p>
            <a:r>
              <a:rPr lang="en-US" dirty="0">
                <a:solidFill>
                  <a:srgbClr val="348A97"/>
                </a:solidFill>
              </a:rPr>
              <a:t>Enables further disaggregation of additional regions, agricultural commodities, and processing sectors </a:t>
            </a:r>
          </a:p>
          <a:p>
            <a:r>
              <a:rPr lang="en-US" dirty="0">
                <a:solidFill>
                  <a:schemeClr val="accent4"/>
                </a:solidFill>
              </a:rPr>
              <a:t>Accounts for storage and trade in secondary products</a:t>
            </a:r>
          </a:p>
          <a:p>
            <a:r>
              <a:rPr lang="en-US" dirty="0">
                <a:solidFill>
                  <a:schemeClr val="accent4"/>
                </a:solidFill>
              </a:rPr>
              <a:t>Food is more than food calories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Macronutrients (protein and fat)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May include micronutrients in future work </a:t>
            </a:r>
          </a:p>
          <a:p>
            <a:r>
              <a:rPr lang="en-US" dirty="0">
                <a:solidFill>
                  <a:schemeClr val="accent4"/>
                </a:solidFill>
              </a:rPr>
              <a:t>Improves the tracing of monetary and physical flows along supply chains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Value-added (labor &amp; capital)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Water, nutrients, emissions, etc.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887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783B9A-087E-295F-C3CD-E7D0CE732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8F0FAA-6A27-6E18-B112-60A078ED6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 and contribution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FAE2F0-50C0-F5ED-A001-57DDFD9CFD91}"/>
              </a:ext>
            </a:extLst>
          </p:cNvPr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r>
              <a:rPr lang="en-US" dirty="0"/>
              <a:t>More developments</a:t>
            </a:r>
          </a:p>
          <a:p>
            <a:pPr lvl="1"/>
            <a:r>
              <a:rPr lang="en-US" dirty="0"/>
              <a:t>Revise assumptions in low-quality data zones</a:t>
            </a:r>
          </a:p>
          <a:p>
            <a:pPr lvl="1"/>
            <a:r>
              <a:rPr lang="en-US" dirty="0"/>
              <a:t>Incorporate more data areas into the framework</a:t>
            </a:r>
          </a:p>
          <a:p>
            <a:pPr lvl="1"/>
            <a:endParaRPr lang="en-US" dirty="0"/>
          </a:p>
          <a:p>
            <a:r>
              <a:rPr lang="en-US" dirty="0"/>
              <a:t>Data development is never a once-and-for-all task</a:t>
            </a:r>
          </a:p>
          <a:p>
            <a:pPr lvl="1"/>
            <a:r>
              <a:rPr lang="en-US" dirty="0"/>
              <a:t>Continued efforts are needed to sustain and improve the processing procedures</a:t>
            </a:r>
          </a:p>
          <a:p>
            <a:endParaRPr lang="en-US" dirty="0"/>
          </a:p>
          <a:p>
            <a:r>
              <a:rPr lang="en-US" dirty="0"/>
              <a:t>Promoting broader applications</a:t>
            </a:r>
          </a:p>
          <a:p>
            <a:endParaRPr lang="en-US" dirty="0"/>
          </a:p>
          <a:p>
            <a:r>
              <a:rPr lang="en-US" dirty="0"/>
              <a:t>We welcome and value community contributions to </a:t>
            </a:r>
            <a:r>
              <a:rPr lang="en-US" i="1" dirty="0" err="1"/>
              <a:t>gcamfaostat</a:t>
            </a:r>
            <a:endParaRPr lang="en-US" i="1" dirty="0"/>
          </a:p>
          <a:p>
            <a:pPr lvl="1"/>
            <a:r>
              <a:rPr lang="en-US" dirty="0"/>
              <a:t>Decentralized development by users</a:t>
            </a:r>
          </a:p>
        </p:txBody>
      </p:sp>
    </p:spTree>
    <p:extLst>
      <p:ext uri="{BB962C8B-B14F-4D97-AF65-F5344CB8AC3E}">
        <p14:creationId xmlns:p14="http://schemas.microsoft.com/office/powerpoint/2010/main" val="249570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433BB6-ACB2-4953-9ADC-C0F78F3BD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0B6BE1-CC4C-A88F-EE6D-7F6BCAC48276}"/>
              </a:ext>
            </a:extLst>
          </p:cNvPr>
          <p:cNvSpPr txBox="1"/>
          <p:nvPr/>
        </p:nvSpPr>
        <p:spPr>
          <a:xfrm>
            <a:off x="996593" y="1192947"/>
            <a:ext cx="535283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We acknowledge the support from the U.S. Department of Energy, Office of Science, as part of research in the Multi-Sector Dynamics, Earth and Environmental System Modeling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395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370331-7C2A-5CC5-F7E8-76A6EB847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ADDAAE-AFBC-1322-DACF-B5A293509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GCAM represents all land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228D53-B5DF-AFFA-F6BD-F932F2467BF5}"/>
              </a:ext>
            </a:extLst>
          </p:cNvPr>
          <p:cNvSpPr/>
          <p:nvPr/>
        </p:nvSpPr>
        <p:spPr>
          <a:xfrm>
            <a:off x="3191947" y="1850067"/>
            <a:ext cx="8869680" cy="822960"/>
          </a:xfrm>
          <a:prstGeom prst="rect">
            <a:avLst/>
          </a:prstGeom>
          <a:solidFill>
            <a:srgbClr val="CEA375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Land 29% (14.9 Bha)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46172F-2536-602F-99A4-A37D52742AD7}"/>
              </a:ext>
            </a:extLst>
          </p:cNvPr>
          <p:cNvSpPr/>
          <p:nvPr/>
        </p:nvSpPr>
        <p:spPr>
          <a:xfrm>
            <a:off x="12067632" y="1850067"/>
            <a:ext cx="1786218" cy="822960"/>
          </a:xfrm>
          <a:prstGeom prst="rect">
            <a:avLst/>
          </a:prstGeom>
          <a:gradFill>
            <a:gsLst>
              <a:gs pos="0">
                <a:srgbClr val="D9DDD6"/>
              </a:gs>
              <a:gs pos="31000">
                <a:srgbClr val="D9DDD6">
                  <a:alpha val="80000"/>
                </a:srgbClr>
              </a:gs>
              <a:gs pos="60000">
                <a:srgbClr val="D9DDD6">
                  <a:alpha val="60000"/>
                </a:srgbClr>
              </a:gs>
              <a:gs pos="100000">
                <a:srgbClr val="D9DDD6">
                  <a:alpha val="10000"/>
                </a:srgb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Ocean 71%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6E8C60-CE6D-0CA8-43D3-D72811F3F73C}"/>
              </a:ext>
            </a:extLst>
          </p:cNvPr>
          <p:cNvSpPr txBox="1"/>
          <p:nvPr/>
        </p:nvSpPr>
        <p:spPr>
          <a:xfrm>
            <a:off x="1409433" y="1855568"/>
            <a:ext cx="1444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Earth’s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surface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198553E-9759-CDD2-6735-76E380AB073F}"/>
              </a:ext>
            </a:extLst>
          </p:cNvPr>
          <p:cNvCxnSpPr>
            <a:cxnSpLocks/>
          </p:cNvCxnSpPr>
          <p:nvPr/>
        </p:nvCxnSpPr>
        <p:spPr>
          <a:xfrm>
            <a:off x="12055134" y="1851280"/>
            <a:ext cx="1792322" cy="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D89181-725F-C8F1-7B96-8AC84D86E3B9}"/>
              </a:ext>
            </a:extLst>
          </p:cNvPr>
          <p:cNvCxnSpPr>
            <a:cxnSpLocks/>
          </p:cNvCxnSpPr>
          <p:nvPr/>
        </p:nvCxnSpPr>
        <p:spPr>
          <a:xfrm>
            <a:off x="12055134" y="2673027"/>
            <a:ext cx="1792322" cy="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6E66FE-B49F-C7F3-5665-13CCB69C2B65}"/>
              </a:ext>
            </a:extLst>
          </p:cNvPr>
          <p:cNvGrpSpPr/>
          <p:nvPr/>
        </p:nvGrpSpPr>
        <p:grpSpPr>
          <a:xfrm>
            <a:off x="1409433" y="2985631"/>
            <a:ext cx="10658199" cy="822960"/>
            <a:chOff x="994756" y="2789065"/>
            <a:chExt cx="10658199" cy="82296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3C77B09-CEAC-688B-8403-4CF9365EBDB3}"/>
                </a:ext>
              </a:extLst>
            </p:cNvPr>
            <p:cNvSpPr txBox="1"/>
            <p:nvPr/>
          </p:nvSpPr>
          <p:spPr>
            <a:xfrm>
              <a:off x="994756" y="2938917"/>
              <a:ext cx="1444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Land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7F747D4-E589-E3F0-6D22-6E1C9972CFF5}"/>
                </a:ext>
              </a:extLst>
            </p:cNvPr>
            <p:cNvSpPr/>
            <p:nvPr/>
          </p:nvSpPr>
          <p:spPr>
            <a:xfrm>
              <a:off x="2770776" y="2789065"/>
              <a:ext cx="6321853" cy="822960"/>
            </a:xfrm>
            <a:prstGeom prst="rect">
              <a:avLst/>
            </a:prstGeom>
            <a:solidFill>
              <a:srgbClr val="CEA375">
                <a:alpha val="5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Habitable Land (10.6 Bha)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3344C60-56DF-2E83-D81C-83D9AFAA1767}"/>
                </a:ext>
              </a:extLst>
            </p:cNvPr>
            <p:cNvSpPr/>
            <p:nvPr/>
          </p:nvSpPr>
          <p:spPr>
            <a:xfrm>
              <a:off x="9092635" y="2789065"/>
              <a:ext cx="2560320" cy="822960"/>
            </a:xfrm>
            <a:prstGeom prst="rect">
              <a:avLst/>
            </a:prstGeom>
            <a:solidFill>
              <a:srgbClr val="D9E9EC">
                <a:alpha val="7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30% Barren &amp; Glaciers &amp; Water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2C75F2F-B0C6-7FF0-6717-A3D7F731FA04}"/>
              </a:ext>
            </a:extLst>
          </p:cNvPr>
          <p:cNvGrpSpPr/>
          <p:nvPr/>
        </p:nvGrpSpPr>
        <p:grpSpPr>
          <a:xfrm>
            <a:off x="1409433" y="6876362"/>
            <a:ext cx="2742635" cy="830997"/>
            <a:chOff x="994756" y="6092230"/>
            <a:chExt cx="2742635" cy="83099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87D5CD6-20F9-CFF9-C00B-B8BC6B41754B}"/>
                </a:ext>
              </a:extLst>
            </p:cNvPr>
            <p:cNvSpPr txBox="1"/>
            <p:nvPr/>
          </p:nvSpPr>
          <p:spPr>
            <a:xfrm>
              <a:off x="994756" y="6092230"/>
              <a:ext cx="168474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Harvested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area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51F9568-38A0-A09D-69FD-61C6BC1CCFD0}"/>
                </a:ext>
              </a:extLst>
            </p:cNvPr>
            <p:cNvSpPr/>
            <p:nvPr/>
          </p:nvSpPr>
          <p:spPr>
            <a:xfrm>
              <a:off x="2777271" y="6096248"/>
              <a:ext cx="960120" cy="822960"/>
            </a:xfrm>
            <a:prstGeom prst="rect">
              <a:avLst/>
            </a:prstGeom>
            <a:solidFill>
              <a:srgbClr val="DE6E2B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Area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1.57</a:t>
              </a:r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DCE1586-3AC5-6B53-A603-1CA54627BCA7}"/>
              </a:ext>
            </a:extLst>
          </p:cNvPr>
          <p:cNvCxnSpPr>
            <a:cxnSpLocks/>
          </p:cNvCxnSpPr>
          <p:nvPr/>
        </p:nvCxnSpPr>
        <p:spPr>
          <a:xfrm>
            <a:off x="3186631" y="1730770"/>
            <a:ext cx="0" cy="6309360"/>
          </a:xfrm>
          <a:prstGeom prst="line">
            <a:avLst/>
          </a:prstGeom>
          <a:noFill/>
          <a:ln w="12700" cap="flat" cmpd="sng" algn="ctr">
            <a:solidFill>
              <a:srgbClr val="002060"/>
            </a:solidFill>
            <a:prstDash val="solid"/>
            <a:miter lim="800000"/>
          </a:ln>
          <a:effectLst/>
        </p:spPr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50AB9F4-7135-D822-9622-1F7012C36D88}"/>
              </a:ext>
            </a:extLst>
          </p:cNvPr>
          <p:cNvGrpSpPr/>
          <p:nvPr/>
        </p:nvGrpSpPr>
        <p:grpSpPr>
          <a:xfrm>
            <a:off x="1409432" y="4074855"/>
            <a:ext cx="11343081" cy="822960"/>
            <a:chOff x="994755" y="3846487"/>
            <a:chExt cx="11343081" cy="82296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281B84A-2327-788B-183C-DC054EE8ABF4}"/>
                </a:ext>
              </a:extLst>
            </p:cNvPr>
            <p:cNvSpPr/>
            <p:nvPr/>
          </p:nvSpPr>
          <p:spPr>
            <a:xfrm>
              <a:off x="8077811" y="3846487"/>
              <a:ext cx="914400" cy="822960"/>
            </a:xfrm>
            <a:prstGeom prst="rect">
              <a:avLst/>
            </a:prstGeom>
            <a:solidFill>
              <a:srgbClr val="85A77B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Other </a:t>
              </a:r>
              <a:r>
                <a:rPr lang="en-US" sz="1800" kern="0" dirty="0">
                  <a:solidFill>
                    <a:prstClr val="black"/>
                  </a:solidFill>
                  <a:latin typeface="Arial"/>
                </a:rPr>
                <a:t>Nature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4EB51D8-AFFB-B829-EE42-4F86B00DE584}"/>
                </a:ext>
              </a:extLst>
            </p:cNvPr>
            <p:cNvSpPr/>
            <p:nvPr/>
          </p:nvSpPr>
          <p:spPr>
            <a:xfrm>
              <a:off x="5883251" y="3846487"/>
              <a:ext cx="2194560" cy="822960"/>
            </a:xfrm>
            <a:prstGeom prst="rect">
              <a:avLst/>
            </a:prstGeom>
            <a:solidFill>
              <a:srgbClr val="00B050">
                <a:alpha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Natural Forest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3.8 Bha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8B25758-0086-A30E-284A-2BCDF0FF1A9D}"/>
                </a:ext>
              </a:extLst>
            </p:cNvPr>
            <p:cNvSpPr/>
            <p:nvPr/>
          </p:nvSpPr>
          <p:spPr>
            <a:xfrm>
              <a:off x="2780261" y="3846487"/>
              <a:ext cx="3108960" cy="822960"/>
            </a:xfrm>
            <a:prstGeom prst="rect">
              <a:avLst/>
            </a:prstGeom>
            <a:solidFill>
              <a:srgbClr val="FFC000">
                <a:alpha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Agriculture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5.1 Bha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F53CA7E-60BF-5016-FD6F-78BAA1F7C192}"/>
                </a:ext>
              </a:extLst>
            </p:cNvPr>
            <p:cNvSpPr txBox="1"/>
            <p:nvPr/>
          </p:nvSpPr>
          <p:spPr>
            <a:xfrm>
              <a:off x="994755" y="4027135"/>
              <a:ext cx="15542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Habitable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4E92594-6777-651E-6AC8-635BA381690B}"/>
                </a:ext>
              </a:extLst>
            </p:cNvPr>
            <p:cNvSpPr/>
            <p:nvPr/>
          </p:nvSpPr>
          <p:spPr>
            <a:xfrm>
              <a:off x="8995873" y="3846487"/>
              <a:ext cx="91440" cy="822960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21E054A-033C-4BE5-D18D-EFF3F8EF2125}"/>
                </a:ext>
              </a:extLst>
            </p:cNvPr>
            <p:cNvCxnSpPr>
              <a:cxnSpLocks/>
              <a:stCxn id="23" idx="3"/>
              <a:endCxn id="25" idx="1"/>
            </p:cNvCxnSpPr>
            <p:nvPr/>
          </p:nvCxnSpPr>
          <p:spPr>
            <a:xfrm>
              <a:off x="9087313" y="4257967"/>
              <a:ext cx="252430" cy="13887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5CA6A44-D81C-36F3-E2FE-D006FD4BDC59}"/>
                </a:ext>
              </a:extLst>
            </p:cNvPr>
            <p:cNvSpPr txBox="1"/>
            <p:nvPr/>
          </p:nvSpPr>
          <p:spPr>
            <a:xfrm>
              <a:off x="9339743" y="4212175"/>
              <a:ext cx="2998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Urban &amp; Built-Up (1%)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B78BB7B-E2B3-23FD-CB88-2ED74D183A11}"/>
              </a:ext>
            </a:extLst>
          </p:cNvPr>
          <p:cNvGrpSpPr/>
          <p:nvPr/>
        </p:nvGrpSpPr>
        <p:grpSpPr>
          <a:xfrm>
            <a:off x="1409433" y="5172116"/>
            <a:ext cx="8144988" cy="822960"/>
            <a:chOff x="994756" y="4911939"/>
            <a:chExt cx="8144988" cy="82296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1AB8732-F73B-0A34-2E74-024BF3E596C3}"/>
                </a:ext>
              </a:extLst>
            </p:cNvPr>
            <p:cNvSpPr txBox="1"/>
            <p:nvPr/>
          </p:nvSpPr>
          <p:spPr>
            <a:xfrm>
              <a:off x="994756" y="5092587"/>
              <a:ext cx="1444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Ag-Land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EAA4224-F640-B616-E42A-39F5210BEBEC}"/>
                </a:ext>
              </a:extLst>
            </p:cNvPr>
            <p:cNvSpPr/>
            <p:nvPr/>
          </p:nvSpPr>
          <p:spPr>
            <a:xfrm>
              <a:off x="2770777" y="4911939"/>
              <a:ext cx="1005840" cy="822960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Crops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1.6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2D88A64-3B08-9CE0-22A4-97284943E9CA}"/>
                </a:ext>
              </a:extLst>
            </p:cNvPr>
            <p:cNvSpPr/>
            <p:nvPr/>
          </p:nvSpPr>
          <p:spPr>
            <a:xfrm>
              <a:off x="3777338" y="4911939"/>
              <a:ext cx="1920240" cy="822960"/>
            </a:xfrm>
            <a:prstGeom prst="rect">
              <a:avLst/>
            </a:prstGeom>
            <a:solidFill>
              <a:srgbClr val="92D05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Grazing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3.2 Bha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7A64E2A-0507-5B0B-4B67-BBCB15A7F79F}"/>
                </a:ext>
              </a:extLst>
            </p:cNvPr>
            <p:cNvSpPr/>
            <p:nvPr/>
          </p:nvSpPr>
          <p:spPr>
            <a:xfrm>
              <a:off x="5700371" y="4911939"/>
              <a:ext cx="182880" cy="822960"/>
            </a:xfrm>
            <a:prstGeom prst="rect">
              <a:avLst/>
            </a:prstGeom>
            <a:solidFill>
              <a:srgbClr val="5A7B9B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F22B505-0DB5-DD2E-243C-58BD1D8057FE}"/>
                </a:ext>
              </a:extLst>
            </p:cNvPr>
            <p:cNvCxnSpPr>
              <a:cxnSpLocks/>
              <a:stCxn id="30" idx="3"/>
              <a:endCxn id="32" idx="1"/>
            </p:cNvCxnSpPr>
            <p:nvPr/>
          </p:nvCxnSpPr>
          <p:spPr>
            <a:xfrm>
              <a:off x="5883251" y="5323419"/>
              <a:ext cx="258400" cy="16771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9ABB910-AC18-5BA5-603A-DABB364993E6}"/>
                </a:ext>
              </a:extLst>
            </p:cNvPr>
            <p:cNvSpPr txBox="1"/>
            <p:nvPr/>
          </p:nvSpPr>
          <p:spPr>
            <a:xfrm>
              <a:off x="6141651" y="5278765"/>
              <a:ext cx="2998093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</a:rPr>
                <a:t>Planted forest (3%)</a:t>
              </a: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B01B059-AB49-F4B8-EDF6-EC0485431659}"/>
              </a:ext>
            </a:extLst>
          </p:cNvPr>
          <p:cNvCxnSpPr>
            <a:cxnSpLocks/>
          </p:cNvCxnSpPr>
          <p:nvPr/>
        </p:nvCxnSpPr>
        <p:spPr>
          <a:xfrm>
            <a:off x="12067216" y="1598531"/>
            <a:ext cx="0" cy="2321740"/>
          </a:xfrm>
          <a:prstGeom prst="line">
            <a:avLst/>
          </a:prstGeom>
          <a:noFill/>
          <a:ln w="12700" cap="flat" cmpd="sng" algn="ctr">
            <a:solidFill>
              <a:srgbClr val="B2B2B2"/>
            </a:solidFill>
            <a:prstDash val="sysDash"/>
            <a:miter lim="800000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22CBC88-50B3-9A99-38AF-F35D714AA314}"/>
              </a:ext>
            </a:extLst>
          </p:cNvPr>
          <p:cNvCxnSpPr>
            <a:cxnSpLocks/>
          </p:cNvCxnSpPr>
          <p:nvPr/>
        </p:nvCxnSpPr>
        <p:spPr>
          <a:xfrm>
            <a:off x="9507312" y="2812565"/>
            <a:ext cx="0" cy="2321740"/>
          </a:xfrm>
          <a:prstGeom prst="line">
            <a:avLst/>
          </a:prstGeom>
          <a:noFill/>
          <a:ln w="12700" cap="flat" cmpd="sng" algn="ctr">
            <a:solidFill>
              <a:srgbClr val="B2B2B2"/>
            </a:solidFill>
            <a:prstDash val="sysDash"/>
            <a:miter lim="800000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AA9A2C6-7A12-CA8D-9DB6-0B053EC779B1}"/>
              </a:ext>
            </a:extLst>
          </p:cNvPr>
          <p:cNvCxnSpPr>
            <a:cxnSpLocks/>
          </p:cNvCxnSpPr>
          <p:nvPr/>
        </p:nvCxnSpPr>
        <p:spPr>
          <a:xfrm>
            <a:off x="6299923" y="3923366"/>
            <a:ext cx="0" cy="2321740"/>
          </a:xfrm>
          <a:prstGeom prst="line">
            <a:avLst/>
          </a:prstGeom>
          <a:noFill/>
          <a:ln w="12700" cap="flat" cmpd="sng" algn="ctr">
            <a:solidFill>
              <a:srgbClr val="B2B2B2"/>
            </a:solidFill>
            <a:prstDash val="sysDash"/>
            <a:miter lim="800000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57A1119-24D6-2223-4A75-D7E9A4D3F728}"/>
              </a:ext>
            </a:extLst>
          </p:cNvPr>
          <p:cNvCxnSpPr>
            <a:cxnSpLocks/>
          </p:cNvCxnSpPr>
          <p:nvPr/>
        </p:nvCxnSpPr>
        <p:spPr>
          <a:xfrm>
            <a:off x="3909562" y="6112336"/>
            <a:ext cx="242506" cy="764026"/>
          </a:xfrm>
          <a:prstGeom prst="line">
            <a:avLst/>
          </a:prstGeom>
          <a:noFill/>
          <a:ln w="12700" cap="flat" cmpd="sng" algn="ctr">
            <a:solidFill>
              <a:srgbClr val="DE6E2B"/>
            </a:solidFill>
            <a:prstDash val="sysDash"/>
            <a:miter lim="800000"/>
          </a:ln>
          <a:effectLst/>
        </p:spPr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B6C0B91-278E-522F-8E9F-FC0EBADAB187}"/>
              </a:ext>
            </a:extLst>
          </p:cNvPr>
          <p:cNvGrpSpPr/>
          <p:nvPr/>
        </p:nvGrpSpPr>
        <p:grpSpPr>
          <a:xfrm>
            <a:off x="3196053" y="5172116"/>
            <a:ext cx="4205227" cy="1697821"/>
            <a:chOff x="2781376" y="5023258"/>
            <a:chExt cx="4205227" cy="1697821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A224A7E-B92A-9D82-F73C-868CB09DF1A2}"/>
                </a:ext>
              </a:extLst>
            </p:cNvPr>
            <p:cNvCxnSpPr>
              <a:cxnSpLocks/>
            </p:cNvCxnSpPr>
            <p:nvPr/>
          </p:nvCxnSpPr>
          <p:spPr>
            <a:xfrm>
              <a:off x="3482474" y="5023258"/>
              <a:ext cx="0" cy="822960"/>
            </a:xfrm>
            <a:prstGeom prst="line">
              <a:avLst/>
            </a:prstGeom>
            <a:noFill/>
            <a:ln w="19050" cap="flat" cmpd="sng" algn="ctr">
              <a:solidFill>
                <a:srgbClr val="DE6E2B"/>
              </a:solidFill>
              <a:prstDash val="sysDash"/>
              <a:miter lim="800000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DAE493E-15DF-5F45-3191-471E7DC823DA}"/>
                </a:ext>
              </a:extLst>
            </p:cNvPr>
            <p:cNvCxnSpPr>
              <a:cxnSpLocks/>
              <a:endCxn id="40" idx="1"/>
            </p:cNvCxnSpPr>
            <p:nvPr/>
          </p:nvCxnSpPr>
          <p:spPr>
            <a:xfrm>
              <a:off x="3104981" y="5870489"/>
              <a:ext cx="883529" cy="63822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63E742A-E04E-0E36-B21D-4427B7CB7614}"/>
                </a:ext>
              </a:extLst>
            </p:cNvPr>
            <p:cNvSpPr txBox="1"/>
            <p:nvPr/>
          </p:nvSpPr>
          <p:spPr>
            <a:xfrm>
              <a:off x="3988510" y="6296347"/>
              <a:ext cx="2998093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Planted area (1.2 Bha)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0231D30-C318-C191-19D6-B92DEAEF367E}"/>
                </a:ext>
              </a:extLst>
            </p:cNvPr>
            <p:cNvSpPr/>
            <p:nvPr/>
          </p:nvSpPr>
          <p:spPr>
            <a:xfrm>
              <a:off x="2781376" y="5852886"/>
              <a:ext cx="704088" cy="91440"/>
            </a:xfrm>
            <a:prstGeom prst="rect">
              <a:avLst/>
            </a:prstGeom>
            <a:solidFill>
              <a:srgbClr val="DE6E2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92E4815-ADA3-0880-C5C9-6E9B2CEB749D}"/>
              </a:ext>
            </a:extLst>
          </p:cNvPr>
          <p:cNvGrpSpPr/>
          <p:nvPr/>
        </p:nvGrpSpPr>
        <p:grpSpPr>
          <a:xfrm>
            <a:off x="3897492" y="6001744"/>
            <a:ext cx="4460602" cy="484127"/>
            <a:chOff x="3482815" y="5852886"/>
            <a:chExt cx="4460602" cy="48412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47FBB25-90B3-F37D-6D16-1F7AEA5E4A82}"/>
                </a:ext>
              </a:extLst>
            </p:cNvPr>
            <p:cNvSpPr txBox="1"/>
            <p:nvPr/>
          </p:nvSpPr>
          <p:spPr>
            <a:xfrm>
              <a:off x="3991913" y="5912281"/>
              <a:ext cx="3951504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</a:rPr>
                <a:t>Other arable land (0.4 Bha)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428C8B9-EC0C-3AD6-D240-665261AF8513}"/>
                </a:ext>
              </a:extLst>
            </p:cNvPr>
            <p:cNvCxnSpPr>
              <a:cxnSpLocks/>
              <a:endCxn id="43" idx="1"/>
            </p:cNvCxnSpPr>
            <p:nvPr/>
          </p:nvCxnSpPr>
          <p:spPr>
            <a:xfrm>
              <a:off x="3644706" y="5890167"/>
              <a:ext cx="347207" cy="23448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9A6F1A9-833A-7C75-608E-4F0B707119CD}"/>
                </a:ext>
              </a:extLst>
            </p:cNvPr>
            <p:cNvSpPr/>
            <p:nvPr/>
          </p:nvSpPr>
          <p:spPr>
            <a:xfrm>
              <a:off x="3482815" y="5852886"/>
              <a:ext cx="294556" cy="91440"/>
            </a:xfrm>
            <a:prstGeom prst="rect">
              <a:avLst/>
            </a:prstGeom>
            <a:solidFill>
              <a:srgbClr val="6637A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F6C58A68-4D9F-90FD-51D5-586F519ABB2C}"/>
              </a:ext>
            </a:extLst>
          </p:cNvPr>
          <p:cNvSpPr txBox="1"/>
          <p:nvPr/>
        </p:nvSpPr>
        <p:spPr>
          <a:xfrm>
            <a:off x="4397115" y="7070036"/>
            <a:ext cx="2998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176 crops (FAO) </a:t>
            </a:r>
          </a:p>
        </p:txBody>
      </p:sp>
    </p:spTree>
    <p:extLst>
      <p:ext uri="{BB962C8B-B14F-4D97-AF65-F5344CB8AC3E}">
        <p14:creationId xmlns:p14="http://schemas.microsoft.com/office/powerpoint/2010/main" val="1607694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C96039-3E5A-5794-E8CF-9F0A2FAA3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0EC7B3-FE7B-81F4-1969-E88D90F77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Balancing data across all dimensions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E66A13B-E7C4-0EF3-BAC1-FBC3FBE584F7}"/>
                  </a:ext>
                </a:extLst>
              </p:cNvPr>
              <p:cNvSpPr txBox="1"/>
              <p:nvPr/>
            </p:nvSpPr>
            <p:spPr>
              <a:xfrm>
                <a:off x="1433648" y="5112879"/>
                <a:ext cx="12208558" cy="11316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Balance across time </a:t>
                </a:r>
              </a:p>
              <a:p>
                <a:pPr marL="89154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𝑂𝑝𝑒𝑛</m:t>
                            </m:r>
                            <m:r>
                              <a:rPr lang="en-US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𝑖𝑛𝑔</m:t>
                            </m:r>
                            <m:r>
                              <a:rPr lang="en-US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𝑠𝑡𝑜𝑐𝑘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𝐶𝑙𝑜𝑠𝑖𝑛𝑔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𝑠𝑡𝑜𝑐𝑘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en-US" sz="20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89154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𝑂𝑝𝑒𝑛</m:t>
                            </m:r>
                            <m:r>
                              <a:rPr lang="en-US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𝑖𝑛𝑔</m:t>
                            </m:r>
                            <m:r>
                              <a:rPr lang="en-US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𝑠𝑡𝑜𝑐𝑘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𝑆𝑡𝑜𝑐𝑘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𝑣𝑎𝑟𝑖𝑎𝑡𝑖𝑜</m:t>
                        </m:r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=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𝐶𝑙𝑜𝑠𝑖𝑛𝑔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𝑠𝑡𝑜𝑐𝑘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E66A13B-E7C4-0EF3-BAC1-FBC3FBE584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3648" y="5112879"/>
                <a:ext cx="12208558" cy="1131656"/>
              </a:xfrm>
              <a:prstGeom prst="rect">
                <a:avLst/>
              </a:prstGeom>
              <a:blipFill>
                <a:blip r:embed="rId2"/>
                <a:stretch>
                  <a:fillRect l="-999" t="-5946"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968F276-E483-6BA2-82E3-B0A20A9E5788}"/>
                  </a:ext>
                </a:extLst>
              </p:cNvPr>
              <p:cNvSpPr txBox="1"/>
              <p:nvPr/>
            </p:nvSpPr>
            <p:spPr>
              <a:xfrm>
                <a:off x="1433648" y="2560553"/>
                <a:ext cx="12208558" cy="11886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Balance across space </a:t>
                </a:r>
              </a:p>
              <a:p>
                <a:pPr marL="89154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𝑒𝑔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𝐼𝑚𝑝𝑜𝑟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𝑟𝑒𝑔</m:t>
                            </m:r>
                          </m:sub>
                        </m:sSub>
                      </m:e>
                    </m:nary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𝐸𝑥𝑝𝑜𝑟𝑡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𝑟𝑒𝑔</m:t>
                            </m:r>
                          </m:sub>
                        </m:sSub>
                      </m:e>
                    </m:nary>
                  </m:oMath>
                </a14:m>
                <a:endPara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89154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𝑒𝑔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𝑁𝑒𝑡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𝑡𝑟𝑎𝑑𝑒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𝑟𝑒𝑔</m:t>
                            </m:r>
                          </m:sub>
                        </m:sSub>
                      </m:e>
                    </m:nary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b="0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968F276-E483-6BA2-82E3-B0A20A9E5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3648" y="2560553"/>
                <a:ext cx="12208558" cy="1188659"/>
              </a:xfrm>
              <a:prstGeom prst="rect">
                <a:avLst/>
              </a:prstGeom>
              <a:blipFill>
                <a:blip r:embed="rId3"/>
                <a:stretch>
                  <a:fillRect l="-999" t="-5128" b="-59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546B0C0-2AF8-5BBC-8F62-B9920341A998}"/>
                  </a:ext>
                </a:extLst>
              </p:cNvPr>
              <p:cNvSpPr txBox="1"/>
              <p:nvPr/>
            </p:nvSpPr>
            <p:spPr>
              <a:xfrm>
                <a:off x="1433648" y="1682833"/>
                <a:ext cx="12208558" cy="822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US" sz="2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Balance across supply – utilization (market clearing)</a:t>
                </a:r>
              </a:p>
              <a:p>
                <a:pPr marL="89154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𝑂𝑝𝑒𝑛</m:t>
                            </m:r>
                            <m:r>
                              <a:rPr lang="en-US" sz="18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𝑖𝑛𝑔</m:t>
                            </m:r>
                            <m:r>
                              <a:rPr lang="en-US" sz="18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𝑠𝑡𝑜𝑐𝑘</m:t>
                            </m:r>
                          </m:e>
                          <m:sub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𝑟𝑒𝑔</m:t>
                            </m:r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𝑃𝑟𝑜𝑑𝑢𝑐𝑡𝑖𝑜</m:t>
                            </m:r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𝑟𝑒𝑔</m:t>
                            </m:r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𝐼𝑚𝑝𝑜𝑟</m:t>
                        </m:r>
                        <m:sSub>
                          <m:sSubPr>
                            <m:ctrlP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𝑟𝑒𝑔</m:t>
                            </m:r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𝐶𝑙𝑜𝑠𝑖𝑛𝑔</m:t>
                        </m:r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𝑠𝑡𝑜𝑐𝑘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𝑟𝑒𝑔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𝐶𝑜𝑛𝑠𝑢𝑚𝑝𝑡𝑖𝑜𝑛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𝑟𝑒𝑔</m:t>
                        </m:r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𝐸𝑥𝑝𝑜𝑟𝑡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𝑅𝑒𝑔</m:t>
                        </m:r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sz="18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546B0C0-2AF8-5BBC-8F62-B9920341A9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3648" y="1682833"/>
                <a:ext cx="12208558" cy="822789"/>
              </a:xfrm>
              <a:prstGeom prst="rect">
                <a:avLst/>
              </a:prstGeom>
              <a:blipFill>
                <a:blip r:embed="rId4"/>
                <a:stretch>
                  <a:fillRect l="-999" t="-7407" b="-5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881D9CD-3492-39D6-1F59-8F3CCBF63B41}"/>
                  </a:ext>
                </a:extLst>
              </p:cNvPr>
              <p:cNvSpPr txBox="1"/>
              <p:nvPr/>
            </p:nvSpPr>
            <p:spPr>
              <a:xfrm>
                <a:off x="1433648" y="6299466"/>
                <a:ext cx="12208558" cy="9079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US" sz="2800" dirty="0">
                    <a:solidFill>
                      <a:srgbClr val="BE0F3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Balance along supply chains</a:t>
                </a:r>
              </a:p>
              <a:p>
                <a:pPr marL="89154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𝑒𝑥𝑡𝑟𝑎𝑐𝑡𝑖𝑜𝑛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𝑟𝑎𝑡𝑒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𝑠𝑒𝑛𝑜𝑛𝑑𝑎𝑟𝑦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𝑝𝑟𝑜𝑑𝑢𝑐𝑡𝑖𝑜𝑛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𝑝𝑟𝑖𝑚𝑎𝑟𝑦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𝑝𝑟𝑜𝑐𝑒𝑠𝑠𝑒𝑑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𝑢𝑠𝑒𝑑</m:t>
                        </m:r>
                      </m:den>
                    </m:f>
                  </m:oMath>
                </a14:m>
                <a:endParaRPr lang="en-US" sz="1800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881D9CD-3492-39D6-1F59-8F3CCBF63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3648" y="6299466"/>
                <a:ext cx="12208558" cy="907941"/>
              </a:xfrm>
              <a:prstGeom prst="rect">
                <a:avLst/>
              </a:prstGeom>
              <a:blipFill>
                <a:blip r:embed="rId5"/>
                <a:stretch>
                  <a:fillRect l="-999" t="-22148" b="-104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70902DB-82E3-2148-B4FF-058293DBF66F}"/>
                  </a:ext>
                </a:extLst>
              </p:cNvPr>
              <p:cNvSpPr txBox="1"/>
              <p:nvPr/>
            </p:nvSpPr>
            <p:spPr>
              <a:xfrm>
                <a:off x="1433648" y="3804143"/>
                <a:ext cx="12208558" cy="12538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US" sz="2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Balance in primary production input to output</a:t>
                </a:r>
              </a:p>
              <a:p>
                <a:pPr marL="89154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𝐶𝑟𝑜𝑝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𝑦𝑖𝑒𝑙𝑑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𝑝𝑟𝑖𝑚𝑎𝑟𝑦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𝑜𝑢𝑡𝑝𝑢𝑡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h𝑎𝑟𝑣𝑒𝑠𝑡𝑒𝑑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𝑎𝑟𝑒𝑎</m:t>
                        </m:r>
                      </m:den>
                    </m:f>
                  </m:oMath>
                </a14:m>
                <a:endParaRPr lang="en-US" sz="20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89154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𝐹𝑒𝑒𝑑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𝑐𝑜𝑛𝑣𝑒𝑟𝑠𝑖𝑜𝑛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𝑟𝑎𝑡𝑒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𝑓𝑒𝑒𝑑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𝑖𝑛𝑝𝑢𝑡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𝑙𝑖𝑣𝑒𝑠𝑡𝑜𝑐𝑘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𝑝𝑟𝑜𝑑𝑢𝑐𝑡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𝑜𝑢𝑡𝑝𝑢𝑡</m:t>
                        </m:r>
                      </m:den>
                    </m:f>
                  </m:oMath>
                </a14:m>
                <a:endParaRPr lang="en-US" sz="18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70902DB-82E3-2148-B4FF-058293DBF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3648" y="3804143"/>
                <a:ext cx="12208558" cy="1253805"/>
              </a:xfrm>
              <a:prstGeom prst="rect">
                <a:avLst/>
              </a:prstGeom>
              <a:blipFill>
                <a:blip r:embed="rId6"/>
                <a:stretch>
                  <a:fillRect l="-999" t="-17476" b="-74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5972F9B8-BD96-274A-5ADF-0C735B590169}"/>
              </a:ext>
            </a:extLst>
          </p:cNvPr>
          <p:cNvSpPr txBox="1"/>
          <p:nvPr/>
        </p:nvSpPr>
        <p:spPr>
          <a:xfrm>
            <a:off x="1433648" y="7262336"/>
            <a:ext cx="122085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BE0F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 in food availability and macronutrients</a:t>
            </a:r>
          </a:p>
          <a:p>
            <a:pPr marL="891540" lvl="1" indent="-342900">
              <a:buFont typeface="Arial" panose="020B0604020202020204" pitchFamily="34" charset="0"/>
              <a:buChar char="•"/>
            </a:pPr>
            <a:r>
              <a:rPr lang="en-US" sz="2000" b="0" i="1" dirty="0">
                <a:latin typeface="Arial" panose="020B0604020202020204" pitchFamily="34" charset="0"/>
                <a:cs typeface="Arial" panose="020B0604020202020204" pitchFamily="34" charset="0"/>
              </a:rPr>
              <a:t>Tracing for calories, protein, and fat in food tonnes</a:t>
            </a:r>
          </a:p>
        </p:txBody>
      </p:sp>
    </p:spTree>
    <p:extLst>
      <p:ext uri="{BB962C8B-B14F-4D97-AF65-F5344CB8AC3E}">
        <p14:creationId xmlns:p14="http://schemas.microsoft.com/office/powerpoint/2010/main" val="1488361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heme/theme1.xml><?xml version="1.0" encoding="utf-8"?>
<a:theme xmlns:a="http://schemas.openxmlformats.org/drawingml/2006/main" name="PNNL_Option_4">
  <a:themeElements>
    <a:clrScheme name="PNNL">
      <a:dk1>
        <a:srgbClr val="616265"/>
      </a:dk1>
      <a:lt1>
        <a:srgbClr val="FFFFFF"/>
      </a:lt1>
      <a:dk2>
        <a:srgbClr val="D77600"/>
      </a:dk2>
      <a:lt2>
        <a:srgbClr val="B3B3B3"/>
      </a:lt2>
      <a:accent1>
        <a:srgbClr val="A63F1E"/>
      </a:accent1>
      <a:accent2>
        <a:srgbClr val="191C1F"/>
      </a:accent2>
      <a:accent3>
        <a:srgbClr val="F4AA00"/>
      </a:accent3>
      <a:accent4>
        <a:srgbClr val="007836"/>
      </a:accent4>
      <a:accent5>
        <a:srgbClr val="C10435"/>
      </a:accent5>
      <a:accent6>
        <a:srgbClr val="00338E"/>
      </a:accent6>
      <a:hlink>
        <a:srgbClr val="003698"/>
      </a:hlink>
      <a:folHlink>
        <a:srgbClr val="8A0752"/>
      </a:folHlink>
    </a:clrScheme>
    <a:fontScheme name="PNNL_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NNL_Plain.potx" id="{0782FAF7-70BE-4A7B-A9AB-04CE0CD8A8DE}" vid="{2CD97732-1318-4B64-80C1-95496D5ABA22}"/>
    </a:ext>
  </a:extLst>
</a:theme>
</file>

<file path=ppt/theme/theme2.xml><?xml version="1.0" encoding="utf-8"?>
<a:theme xmlns:a="http://schemas.openxmlformats.org/drawingml/2006/main" name="1_PNNL_Option_4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NNL_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NNL_White.potx" id="{EA137702-F2AD-4159-86D4-C342BE8A6920}" vid="{17B647B9-5C79-490E-B863-9773E180CF9C}"/>
    </a:ext>
  </a:extLst>
</a:theme>
</file>

<file path=ppt/theme/theme3.xml><?xml version="1.0" encoding="utf-8"?>
<a:theme xmlns:a="http://schemas.openxmlformats.org/drawingml/2006/main" name="pnnl1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NNL_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nnl1" id="{80ED462F-96BF-4DF0-8D86-652FDBA4A066}" vid="{FEE537DE-B4AE-4EC1-BD54-BB454D28ECD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PNNL_Option_4</Template>
  <TotalTime>4089</TotalTime>
  <Words>1329</Words>
  <Application>Microsoft Office PowerPoint</Application>
  <PresentationFormat>Custom</PresentationFormat>
  <Paragraphs>283</Paragraphs>
  <Slides>29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Cambria Math</vt:lpstr>
      <vt:lpstr>Wingdings</vt:lpstr>
      <vt:lpstr>PNNL_Option_4</vt:lpstr>
      <vt:lpstr>1_PNNL_Option_4</vt:lpstr>
      <vt:lpstr>pnnl1</vt:lpstr>
      <vt:lpstr>Bridging the Gap  between Land and Food: Leveraging FAO Supply Utilization Accounts  to Enhance  Food System Modeling</vt:lpstr>
      <vt:lpstr>Today’s talk</vt:lpstr>
      <vt:lpstr>FAOSTAT  (Food and Agriculture Organization Statistics)</vt:lpstr>
      <vt:lpstr>And here is one: gcamfaostat</vt:lpstr>
      <vt:lpstr>Some functions Visualization </vt:lpstr>
      <vt:lpstr>Some functions Mappings</vt:lpstr>
      <vt:lpstr>FAO data currently included in gcamfaostat</vt:lpstr>
      <vt:lpstr>FAO data currently included in gcamfaostat</vt:lpstr>
      <vt:lpstr>Data processing modules (functions)</vt:lpstr>
      <vt:lpstr>Data processing modules (functions)</vt:lpstr>
      <vt:lpstr>gcamfaostat goals</vt:lpstr>
      <vt:lpstr>module_xfaostat_L105_DataConnectionToSUA</vt:lpstr>
      <vt:lpstr>Harvested area:  Mapping 176 FAO crops to 17 GCAM commodities</vt:lpstr>
      <vt:lpstr>Food Calories: Mapping 444 FAO food items to 21 GCAM items</vt:lpstr>
      <vt:lpstr>Challenges in connecting land to food</vt:lpstr>
      <vt:lpstr>Challenges in connecting land to food</vt:lpstr>
      <vt:lpstr>Challenges in connecting land to food</vt:lpstr>
      <vt:lpstr>Maize example: Showing the depth of agri-food sectors</vt:lpstr>
      <vt:lpstr>Vertical aggregation: Primary Commodity Equivalent</vt:lpstr>
      <vt:lpstr>Vertical aggregation: Primary Commodity Equivalent</vt:lpstr>
      <vt:lpstr>Implications: Corn supply utilization balance</vt:lpstr>
      <vt:lpstr>Nested mapping structure</vt:lpstr>
      <vt:lpstr>Summary of additional gcamfaostat features/functions</vt:lpstr>
      <vt:lpstr>Why is the new data approach important?</vt:lpstr>
      <vt:lpstr>Why is the new data approach important?</vt:lpstr>
      <vt:lpstr>Next steps and contribution</vt:lpstr>
      <vt:lpstr>PowerPoint Presentation</vt:lpstr>
      <vt:lpstr>GCAM represents all land</vt:lpstr>
      <vt:lpstr>Balancing data across all dimensions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Holland, Timothy</dc:creator>
  <cp:lastModifiedBy>Zhao, Xin</cp:lastModifiedBy>
  <cp:revision>88</cp:revision>
  <cp:lastPrinted>2023-06-04T17:04:33Z</cp:lastPrinted>
  <dcterms:created xsi:type="dcterms:W3CDTF">2019-10-01T15:57:21Z</dcterms:created>
  <dcterms:modified xsi:type="dcterms:W3CDTF">2024-06-05T13:07:25Z</dcterms:modified>
</cp:coreProperties>
</file>