
<file path=[Content_Types].xml><?xml version="1.0" encoding="utf-8"?>
<Types xmlns="http://schemas.openxmlformats.org/package/2006/content-types">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3" r:id="rId3"/>
    <p:sldId id="264" r:id="rId4"/>
    <p:sldId id="266" r:id="rId5"/>
    <p:sldId id="265" r:id="rId6"/>
    <p:sldId id="267" r:id="rId7"/>
    <p:sldId id="268" r:id="rId8"/>
    <p:sldId id="273" r:id="rId9"/>
    <p:sldId id="258" r:id="rId10"/>
    <p:sldId id="260" r:id="rId11"/>
    <p:sldId id="261" r:id="rId12"/>
    <p:sldId id="269" r:id="rId13"/>
    <p:sldId id="270" r:id="rId14"/>
    <p:sldId id="271" r:id="rId15"/>
    <p:sldId id="272" r:id="rId16"/>
    <p:sldId id="262" r:id="rId17"/>
    <p:sldId id="274" r:id="rId18"/>
    <p:sldId id="275"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11"/>
    <p:restoredTop sz="94630"/>
  </p:normalViewPr>
  <p:slideViewPr>
    <p:cSldViewPr snapToGrid="0">
      <p:cViewPr varScale="1">
        <p:scale>
          <a:sx n="71" d="100"/>
          <a:sy n="71" d="100"/>
        </p:scale>
        <p:origin x="464" y="2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4E9459-3486-C54C-13D4-C99D7E3FA2A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CF0A6E41-07BD-3D12-3807-29C603756EF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2D7BBFB5-4FFD-11ED-5107-4457ED4FF092}"/>
              </a:ext>
            </a:extLst>
          </p:cNvPr>
          <p:cNvSpPr>
            <a:spLocks noGrp="1"/>
          </p:cNvSpPr>
          <p:nvPr>
            <p:ph type="dt" sz="half" idx="10"/>
          </p:nvPr>
        </p:nvSpPr>
        <p:spPr/>
        <p:txBody>
          <a:bodyPr/>
          <a:lstStyle/>
          <a:p>
            <a:fld id="{F7E73C99-246D-4451-8B61-18CD8093305E}" type="datetimeFigureOut">
              <a:rPr lang="en-US" smtClean="0"/>
              <a:t>6/9/2026</a:t>
            </a:fld>
            <a:endParaRPr lang="en-US"/>
          </a:p>
        </p:txBody>
      </p:sp>
      <p:sp>
        <p:nvSpPr>
          <p:cNvPr id="5" name="Footer Placeholder 4">
            <a:extLst>
              <a:ext uri="{FF2B5EF4-FFF2-40B4-BE49-F238E27FC236}">
                <a16:creationId xmlns:a16="http://schemas.microsoft.com/office/drawing/2014/main" id="{2BF95C28-3945-7954-5DF6-9C2308B797A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1C965CC-87F4-BA67-2455-AE7FA073D1ED}"/>
              </a:ext>
            </a:extLst>
          </p:cNvPr>
          <p:cNvSpPr>
            <a:spLocks noGrp="1"/>
          </p:cNvSpPr>
          <p:nvPr>
            <p:ph type="sldNum" sz="quarter" idx="12"/>
          </p:nvPr>
        </p:nvSpPr>
        <p:spPr/>
        <p:txBody>
          <a:bodyPr/>
          <a:lstStyle/>
          <a:p>
            <a:fld id="{4AFE85A2-8F35-4C03-80C3-DAA6E42FA946}" type="slidenum">
              <a:rPr lang="en-US" smtClean="0"/>
              <a:t>‹#›</a:t>
            </a:fld>
            <a:endParaRPr lang="en-US"/>
          </a:p>
        </p:txBody>
      </p:sp>
    </p:spTree>
    <p:extLst>
      <p:ext uri="{BB962C8B-B14F-4D97-AF65-F5344CB8AC3E}">
        <p14:creationId xmlns:p14="http://schemas.microsoft.com/office/powerpoint/2010/main" val="18297834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165D80-DA35-5E56-9E4F-95104E94FE7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71DE46D-44F0-A9DE-AFEE-B06D41530629}"/>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0B227D5-56FA-DB6E-1EC4-AA7C59D0D90D}"/>
              </a:ext>
            </a:extLst>
          </p:cNvPr>
          <p:cNvSpPr>
            <a:spLocks noGrp="1"/>
          </p:cNvSpPr>
          <p:nvPr>
            <p:ph type="dt" sz="half" idx="10"/>
          </p:nvPr>
        </p:nvSpPr>
        <p:spPr/>
        <p:txBody>
          <a:bodyPr/>
          <a:lstStyle/>
          <a:p>
            <a:fld id="{F7E73C99-246D-4451-8B61-18CD8093305E}" type="datetimeFigureOut">
              <a:rPr lang="en-US" smtClean="0"/>
              <a:t>6/9/2026</a:t>
            </a:fld>
            <a:endParaRPr lang="en-US"/>
          </a:p>
        </p:txBody>
      </p:sp>
      <p:sp>
        <p:nvSpPr>
          <p:cNvPr id="5" name="Footer Placeholder 4">
            <a:extLst>
              <a:ext uri="{FF2B5EF4-FFF2-40B4-BE49-F238E27FC236}">
                <a16:creationId xmlns:a16="http://schemas.microsoft.com/office/drawing/2014/main" id="{CC20A836-5307-BEDB-A470-86C0A15C677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29E5803-08A2-6331-ADE9-6993F7C2CAC7}"/>
              </a:ext>
            </a:extLst>
          </p:cNvPr>
          <p:cNvSpPr>
            <a:spLocks noGrp="1"/>
          </p:cNvSpPr>
          <p:nvPr>
            <p:ph type="sldNum" sz="quarter" idx="12"/>
          </p:nvPr>
        </p:nvSpPr>
        <p:spPr/>
        <p:txBody>
          <a:bodyPr/>
          <a:lstStyle/>
          <a:p>
            <a:fld id="{4AFE85A2-8F35-4C03-80C3-DAA6E42FA946}" type="slidenum">
              <a:rPr lang="en-US" smtClean="0"/>
              <a:t>‹#›</a:t>
            </a:fld>
            <a:endParaRPr lang="en-US"/>
          </a:p>
        </p:txBody>
      </p:sp>
    </p:spTree>
    <p:extLst>
      <p:ext uri="{BB962C8B-B14F-4D97-AF65-F5344CB8AC3E}">
        <p14:creationId xmlns:p14="http://schemas.microsoft.com/office/powerpoint/2010/main" val="23137390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236086-2B64-48B2-E47C-0FAE0F0A934D}"/>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549DE36A-C10F-12C6-0371-F03F65D9084A}"/>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BEFCAD8-E989-BCFB-4540-7B3E48326CEE}"/>
              </a:ext>
            </a:extLst>
          </p:cNvPr>
          <p:cNvSpPr>
            <a:spLocks noGrp="1"/>
          </p:cNvSpPr>
          <p:nvPr>
            <p:ph type="dt" sz="half" idx="10"/>
          </p:nvPr>
        </p:nvSpPr>
        <p:spPr/>
        <p:txBody>
          <a:bodyPr/>
          <a:lstStyle/>
          <a:p>
            <a:fld id="{F7E73C99-246D-4451-8B61-18CD8093305E}" type="datetimeFigureOut">
              <a:rPr lang="en-US" smtClean="0"/>
              <a:t>6/9/2026</a:t>
            </a:fld>
            <a:endParaRPr lang="en-US"/>
          </a:p>
        </p:txBody>
      </p:sp>
      <p:sp>
        <p:nvSpPr>
          <p:cNvPr id="5" name="Footer Placeholder 4">
            <a:extLst>
              <a:ext uri="{FF2B5EF4-FFF2-40B4-BE49-F238E27FC236}">
                <a16:creationId xmlns:a16="http://schemas.microsoft.com/office/drawing/2014/main" id="{243DD6E8-E8C4-F9E9-3E7E-DD17E211899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D5A3650-5CEE-458E-8800-2F88C3982E88}"/>
              </a:ext>
            </a:extLst>
          </p:cNvPr>
          <p:cNvSpPr>
            <a:spLocks noGrp="1"/>
          </p:cNvSpPr>
          <p:nvPr>
            <p:ph type="sldNum" sz="quarter" idx="12"/>
          </p:nvPr>
        </p:nvSpPr>
        <p:spPr/>
        <p:txBody>
          <a:bodyPr/>
          <a:lstStyle/>
          <a:p>
            <a:fld id="{4AFE85A2-8F35-4C03-80C3-DAA6E42FA946}" type="slidenum">
              <a:rPr lang="en-US" smtClean="0"/>
              <a:t>‹#›</a:t>
            </a:fld>
            <a:endParaRPr lang="en-US"/>
          </a:p>
        </p:txBody>
      </p:sp>
    </p:spTree>
    <p:extLst>
      <p:ext uri="{BB962C8B-B14F-4D97-AF65-F5344CB8AC3E}">
        <p14:creationId xmlns:p14="http://schemas.microsoft.com/office/powerpoint/2010/main" val="1494284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923421-3CA5-8A17-88EF-1C5DCD0BF34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9F6827B-0651-2BFC-1EA2-F6F6DDACF6C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3651283-BA70-436B-85E9-CF8FC8063D3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E62A6784-0A14-EC1C-9D54-ABBDB440D868}"/>
              </a:ext>
            </a:extLst>
          </p:cNvPr>
          <p:cNvSpPr>
            <a:spLocks noGrp="1"/>
          </p:cNvSpPr>
          <p:nvPr>
            <p:ph type="dt" sz="half" idx="10"/>
          </p:nvPr>
        </p:nvSpPr>
        <p:spPr/>
        <p:txBody>
          <a:bodyPr/>
          <a:lstStyle/>
          <a:p>
            <a:fld id="{F7E73C99-246D-4451-8B61-18CD8093305E}" type="datetimeFigureOut">
              <a:rPr lang="en-US" smtClean="0"/>
              <a:t>6/9/2026</a:t>
            </a:fld>
            <a:endParaRPr lang="en-US"/>
          </a:p>
        </p:txBody>
      </p:sp>
      <p:sp>
        <p:nvSpPr>
          <p:cNvPr id="6" name="Footer Placeholder 5">
            <a:extLst>
              <a:ext uri="{FF2B5EF4-FFF2-40B4-BE49-F238E27FC236}">
                <a16:creationId xmlns:a16="http://schemas.microsoft.com/office/drawing/2014/main" id="{84730FBB-CD36-D2B4-899E-9FE840CFD97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63B50A3-FC67-4B75-AB3D-D3A964645CE2}"/>
              </a:ext>
            </a:extLst>
          </p:cNvPr>
          <p:cNvSpPr>
            <a:spLocks noGrp="1"/>
          </p:cNvSpPr>
          <p:nvPr>
            <p:ph type="sldNum" sz="quarter" idx="12"/>
          </p:nvPr>
        </p:nvSpPr>
        <p:spPr/>
        <p:txBody>
          <a:bodyPr/>
          <a:lstStyle/>
          <a:p>
            <a:fld id="{4AFE85A2-8F35-4C03-80C3-DAA6E42FA946}" type="slidenum">
              <a:rPr lang="en-US" smtClean="0"/>
              <a:t>‹#›</a:t>
            </a:fld>
            <a:endParaRPr lang="en-US"/>
          </a:p>
        </p:txBody>
      </p:sp>
    </p:spTree>
    <p:extLst>
      <p:ext uri="{BB962C8B-B14F-4D97-AF65-F5344CB8AC3E}">
        <p14:creationId xmlns:p14="http://schemas.microsoft.com/office/powerpoint/2010/main" val="10578298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1550F5-934A-70B1-6A53-8E017A397AB3}"/>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B6887198-0EFA-0017-69FA-B4A74E5AEB0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240B883-0C4B-715A-7207-94ACDD4014E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A30923AC-365B-4A44-E2AA-051EFA861C7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C8D3916-3084-79F0-34B2-1C8AEC527F0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86879729-9997-97B5-EEC3-9A2DE56FE819}"/>
              </a:ext>
            </a:extLst>
          </p:cNvPr>
          <p:cNvSpPr>
            <a:spLocks noGrp="1"/>
          </p:cNvSpPr>
          <p:nvPr>
            <p:ph type="dt" sz="half" idx="10"/>
          </p:nvPr>
        </p:nvSpPr>
        <p:spPr/>
        <p:txBody>
          <a:bodyPr/>
          <a:lstStyle/>
          <a:p>
            <a:fld id="{F7E73C99-246D-4451-8B61-18CD8093305E}" type="datetimeFigureOut">
              <a:rPr lang="en-US" smtClean="0"/>
              <a:t>6/9/2026</a:t>
            </a:fld>
            <a:endParaRPr lang="en-US"/>
          </a:p>
        </p:txBody>
      </p:sp>
      <p:sp>
        <p:nvSpPr>
          <p:cNvPr id="8" name="Footer Placeholder 7">
            <a:extLst>
              <a:ext uri="{FF2B5EF4-FFF2-40B4-BE49-F238E27FC236}">
                <a16:creationId xmlns:a16="http://schemas.microsoft.com/office/drawing/2014/main" id="{8EC59826-9D3F-FD13-8801-FCEB89707D3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4438FF89-A9C9-C5E3-D6C9-27A04228C603}"/>
              </a:ext>
            </a:extLst>
          </p:cNvPr>
          <p:cNvSpPr>
            <a:spLocks noGrp="1"/>
          </p:cNvSpPr>
          <p:nvPr>
            <p:ph type="sldNum" sz="quarter" idx="12"/>
          </p:nvPr>
        </p:nvSpPr>
        <p:spPr/>
        <p:txBody>
          <a:bodyPr/>
          <a:lstStyle/>
          <a:p>
            <a:fld id="{4AFE85A2-8F35-4C03-80C3-DAA6E42FA946}" type="slidenum">
              <a:rPr lang="en-US" smtClean="0"/>
              <a:t>‹#›</a:t>
            </a:fld>
            <a:endParaRPr lang="en-US"/>
          </a:p>
        </p:txBody>
      </p:sp>
    </p:spTree>
    <p:extLst>
      <p:ext uri="{BB962C8B-B14F-4D97-AF65-F5344CB8AC3E}">
        <p14:creationId xmlns:p14="http://schemas.microsoft.com/office/powerpoint/2010/main" val="16231801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803E67-6791-BC1A-7F11-353B4EA636E3}"/>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D2333F7B-66CD-0D3D-E6B6-BC35323DAD76}"/>
              </a:ext>
            </a:extLst>
          </p:cNvPr>
          <p:cNvSpPr>
            <a:spLocks noGrp="1"/>
          </p:cNvSpPr>
          <p:nvPr>
            <p:ph type="dt" sz="half" idx="10"/>
          </p:nvPr>
        </p:nvSpPr>
        <p:spPr/>
        <p:txBody>
          <a:bodyPr/>
          <a:lstStyle/>
          <a:p>
            <a:fld id="{F7E73C99-246D-4451-8B61-18CD8093305E}" type="datetimeFigureOut">
              <a:rPr lang="en-US" smtClean="0"/>
              <a:t>6/9/2026</a:t>
            </a:fld>
            <a:endParaRPr lang="en-US"/>
          </a:p>
        </p:txBody>
      </p:sp>
      <p:sp>
        <p:nvSpPr>
          <p:cNvPr id="4" name="Footer Placeholder 3">
            <a:extLst>
              <a:ext uri="{FF2B5EF4-FFF2-40B4-BE49-F238E27FC236}">
                <a16:creationId xmlns:a16="http://schemas.microsoft.com/office/drawing/2014/main" id="{6545B261-D670-A1B4-B4D6-29E060CD7D4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2DF965D-BC32-549D-1E60-17994BB20637}"/>
              </a:ext>
            </a:extLst>
          </p:cNvPr>
          <p:cNvSpPr>
            <a:spLocks noGrp="1"/>
          </p:cNvSpPr>
          <p:nvPr>
            <p:ph type="sldNum" sz="quarter" idx="12"/>
          </p:nvPr>
        </p:nvSpPr>
        <p:spPr/>
        <p:txBody>
          <a:bodyPr/>
          <a:lstStyle/>
          <a:p>
            <a:fld id="{4AFE85A2-8F35-4C03-80C3-DAA6E42FA946}" type="slidenum">
              <a:rPr lang="en-US" smtClean="0"/>
              <a:t>‹#›</a:t>
            </a:fld>
            <a:endParaRPr lang="en-US"/>
          </a:p>
        </p:txBody>
      </p:sp>
    </p:spTree>
    <p:extLst>
      <p:ext uri="{BB962C8B-B14F-4D97-AF65-F5344CB8AC3E}">
        <p14:creationId xmlns:p14="http://schemas.microsoft.com/office/powerpoint/2010/main" val="34393495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3E20B87-0383-DB85-8AC2-11E9F0C167B8}"/>
              </a:ext>
            </a:extLst>
          </p:cNvPr>
          <p:cNvSpPr>
            <a:spLocks noGrp="1"/>
          </p:cNvSpPr>
          <p:nvPr>
            <p:ph type="dt" sz="half" idx="10"/>
          </p:nvPr>
        </p:nvSpPr>
        <p:spPr/>
        <p:txBody>
          <a:bodyPr/>
          <a:lstStyle/>
          <a:p>
            <a:fld id="{F7E73C99-246D-4451-8B61-18CD8093305E}" type="datetimeFigureOut">
              <a:rPr lang="en-US" smtClean="0"/>
              <a:t>6/9/2026</a:t>
            </a:fld>
            <a:endParaRPr lang="en-US"/>
          </a:p>
        </p:txBody>
      </p:sp>
      <p:sp>
        <p:nvSpPr>
          <p:cNvPr id="3" name="Footer Placeholder 2">
            <a:extLst>
              <a:ext uri="{FF2B5EF4-FFF2-40B4-BE49-F238E27FC236}">
                <a16:creationId xmlns:a16="http://schemas.microsoft.com/office/drawing/2014/main" id="{48571FFB-4FBB-9970-0000-B0F32FCCB93B}"/>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A8E091F9-A9E5-4CFA-B2CD-770EEE72172E}"/>
              </a:ext>
            </a:extLst>
          </p:cNvPr>
          <p:cNvSpPr>
            <a:spLocks noGrp="1"/>
          </p:cNvSpPr>
          <p:nvPr>
            <p:ph type="sldNum" sz="quarter" idx="12"/>
          </p:nvPr>
        </p:nvSpPr>
        <p:spPr/>
        <p:txBody>
          <a:bodyPr/>
          <a:lstStyle/>
          <a:p>
            <a:fld id="{4AFE85A2-8F35-4C03-80C3-DAA6E42FA946}" type="slidenum">
              <a:rPr lang="en-US" smtClean="0"/>
              <a:t>‹#›</a:t>
            </a:fld>
            <a:endParaRPr lang="en-US"/>
          </a:p>
        </p:txBody>
      </p:sp>
    </p:spTree>
    <p:extLst>
      <p:ext uri="{BB962C8B-B14F-4D97-AF65-F5344CB8AC3E}">
        <p14:creationId xmlns:p14="http://schemas.microsoft.com/office/powerpoint/2010/main" val="8800825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BFC299-3606-FEF3-8448-A20C384CCA9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36E0DB2D-BCAA-2090-8950-254B1FB70FF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AAA3B433-0078-0147-68CF-DB45E0308E1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F06E26F-6ACB-C82B-246C-13C3B460D4C4}"/>
              </a:ext>
            </a:extLst>
          </p:cNvPr>
          <p:cNvSpPr>
            <a:spLocks noGrp="1"/>
          </p:cNvSpPr>
          <p:nvPr>
            <p:ph type="dt" sz="half" idx="10"/>
          </p:nvPr>
        </p:nvSpPr>
        <p:spPr/>
        <p:txBody>
          <a:bodyPr/>
          <a:lstStyle/>
          <a:p>
            <a:fld id="{F7E73C99-246D-4451-8B61-18CD8093305E}" type="datetimeFigureOut">
              <a:rPr lang="en-US" smtClean="0"/>
              <a:t>6/9/2026</a:t>
            </a:fld>
            <a:endParaRPr lang="en-US"/>
          </a:p>
        </p:txBody>
      </p:sp>
      <p:sp>
        <p:nvSpPr>
          <p:cNvPr id="6" name="Footer Placeholder 5">
            <a:extLst>
              <a:ext uri="{FF2B5EF4-FFF2-40B4-BE49-F238E27FC236}">
                <a16:creationId xmlns:a16="http://schemas.microsoft.com/office/drawing/2014/main" id="{2B8BDFE0-582C-8914-F677-397436C6D7A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7B7C954-B341-760A-E2ED-954FA2068880}"/>
              </a:ext>
            </a:extLst>
          </p:cNvPr>
          <p:cNvSpPr>
            <a:spLocks noGrp="1"/>
          </p:cNvSpPr>
          <p:nvPr>
            <p:ph type="sldNum" sz="quarter" idx="12"/>
          </p:nvPr>
        </p:nvSpPr>
        <p:spPr/>
        <p:txBody>
          <a:bodyPr/>
          <a:lstStyle/>
          <a:p>
            <a:fld id="{4AFE85A2-8F35-4C03-80C3-DAA6E42FA946}" type="slidenum">
              <a:rPr lang="en-US" smtClean="0"/>
              <a:t>‹#›</a:t>
            </a:fld>
            <a:endParaRPr lang="en-US"/>
          </a:p>
        </p:txBody>
      </p:sp>
    </p:spTree>
    <p:extLst>
      <p:ext uri="{BB962C8B-B14F-4D97-AF65-F5344CB8AC3E}">
        <p14:creationId xmlns:p14="http://schemas.microsoft.com/office/powerpoint/2010/main" val="34398853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9E7886-6203-B788-1983-F0D368E8446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C1FB4609-C992-4C74-4215-C904E353AEC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7B543464-34E0-2150-00F6-7E25BCB2EE8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EF33C54-7615-780F-21C0-077294AE6B96}"/>
              </a:ext>
            </a:extLst>
          </p:cNvPr>
          <p:cNvSpPr>
            <a:spLocks noGrp="1"/>
          </p:cNvSpPr>
          <p:nvPr>
            <p:ph type="dt" sz="half" idx="10"/>
          </p:nvPr>
        </p:nvSpPr>
        <p:spPr/>
        <p:txBody>
          <a:bodyPr/>
          <a:lstStyle/>
          <a:p>
            <a:fld id="{F7E73C99-246D-4451-8B61-18CD8093305E}" type="datetimeFigureOut">
              <a:rPr lang="en-US" smtClean="0"/>
              <a:t>6/9/2026</a:t>
            </a:fld>
            <a:endParaRPr lang="en-US"/>
          </a:p>
        </p:txBody>
      </p:sp>
      <p:sp>
        <p:nvSpPr>
          <p:cNvPr id="6" name="Footer Placeholder 5">
            <a:extLst>
              <a:ext uri="{FF2B5EF4-FFF2-40B4-BE49-F238E27FC236}">
                <a16:creationId xmlns:a16="http://schemas.microsoft.com/office/drawing/2014/main" id="{DC56B2A8-2FED-A309-D914-6D91024EF61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FC9CA43-7CAD-4245-CE7B-F61129E2A663}"/>
              </a:ext>
            </a:extLst>
          </p:cNvPr>
          <p:cNvSpPr>
            <a:spLocks noGrp="1"/>
          </p:cNvSpPr>
          <p:nvPr>
            <p:ph type="sldNum" sz="quarter" idx="12"/>
          </p:nvPr>
        </p:nvSpPr>
        <p:spPr/>
        <p:txBody>
          <a:bodyPr/>
          <a:lstStyle/>
          <a:p>
            <a:fld id="{4AFE85A2-8F35-4C03-80C3-DAA6E42FA946}" type="slidenum">
              <a:rPr lang="en-US" smtClean="0"/>
              <a:t>‹#›</a:t>
            </a:fld>
            <a:endParaRPr lang="en-US"/>
          </a:p>
        </p:txBody>
      </p:sp>
    </p:spTree>
    <p:extLst>
      <p:ext uri="{BB962C8B-B14F-4D97-AF65-F5344CB8AC3E}">
        <p14:creationId xmlns:p14="http://schemas.microsoft.com/office/powerpoint/2010/main" val="13587938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69E137-5B73-06E5-EB3D-0BEC28595986}"/>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8981C3BD-3F89-7325-D99B-EE261FB3540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460459C-D9F7-D5FB-7BAA-1CA59C8F59E3}"/>
              </a:ext>
            </a:extLst>
          </p:cNvPr>
          <p:cNvSpPr>
            <a:spLocks noGrp="1"/>
          </p:cNvSpPr>
          <p:nvPr>
            <p:ph type="dt" sz="half" idx="10"/>
          </p:nvPr>
        </p:nvSpPr>
        <p:spPr/>
        <p:txBody>
          <a:bodyPr/>
          <a:lstStyle/>
          <a:p>
            <a:fld id="{F7E73C99-246D-4451-8B61-18CD8093305E}" type="datetimeFigureOut">
              <a:rPr lang="en-US" smtClean="0"/>
              <a:t>6/9/2026</a:t>
            </a:fld>
            <a:endParaRPr lang="en-US"/>
          </a:p>
        </p:txBody>
      </p:sp>
      <p:sp>
        <p:nvSpPr>
          <p:cNvPr id="5" name="Footer Placeholder 4">
            <a:extLst>
              <a:ext uri="{FF2B5EF4-FFF2-40B4-BE49-F238E27FC236}">
                <a16:creationId xmlns:a16="http://schemas.microsoft.com/office/drawing/2014/main" id="{05A0E680-AA3B-26D9-91A1-8B8FF0ABA50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7F0EF82-5270-4C3C-5AC5-05F08E046019}"/>
              </a:ext>
            </a:extLst>
          </p:cNvPr>
          <p:cNvSpPr>
            <a:spLocks noGrp="1"/>
          </p:cNvSpPr>
          <p:nvPr>
            <p:ph type="sldNum" sz="quarter" idx="12"/>
          </p:nvPr>
        </p:nvSpPr>
        <p:spPr/>
        <p:txBody>
          <a:bodyPr/>
          <a:lstStyle/>
          <a:p>
            <a:fld id="{4AFE85A2-8F35-4C03-80C3-DAA6E42FA946}" type="slidenum">
              <a:rPr lang="en-US" smtClean="0"/>
              <a:t>‹#›</a:t>
            </a:fld>
            <a:endParaRPr lang="en-US"/>
          </a:p>
        </p:txBody>
      </p:sp>
    </p:spTree>
    <p:extLst>
      <p:ext uri="{BB962C8B-B14F-4D97-AF65-F5344CB8AC3E}">
        <p14:creationId xmlns:p14="http://schemas.microsoft.com/office/powerpoint/2010/main" val="20414416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98AE01C-758E-2624-7BDF-17A9F2FE0266}"/>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8BE5D257-3FD0-C607-0FB1-EDCE31E1C0D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72B1D02-9AAE-5572-0CB9-44058829CD5D}"/>
              </a:ext>
            </a:extLst>
          </p:cNvPr>
          <p:cNvSpPr>
            <a:spLocks noGrp="1"/>
          </p:cNvSpPr>
          <p:nvPr>
            <p:ph type="dt" sz="half" idx="10"/>
          </p:nvPr>
        </p:nvSpPr>
        <p:spPr/>
        <p:txBody>
          <a:bodyPr/>
          <a:lstStyle/>
          <a:p>
            <a:fld id="{F7E73C99-246D-4451-8B61-18CD8093305E}" type="datetimeFigureOut">
              <a:rPr lang="en-US" smtClean="0"/>
              <a:t>6/9/2026</a:t>
            </a:fld>
            <a:endParaRPr lang="en-US"/>
          </a:p>
        </p:txBody>
      </p:sp>
      <p:sp>
        <p:nvSpPr>
          <p:cNvPr id="5" name="Footer Placeholder 4">
            <a:extLst>
              <a:ext uri="{FF2B5EF4-FFF2-40B4-BE49-F238E27FC236}">
                <a16:creationId xmlns:a16="http://schemas.microsoft.com/office/drawing/2014/main" id="{925D4610-1829-7834-96BB-E9958415F6F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2102895-7ECE-3A90-339A-FBFE1F597DC9}"/>
              </a:ext>
            </a:extLst>
          </p:cNvPr>
          <p:cNvSpPr>
            <a:spLocks noGrp="1"/>
          </p:cNvSpPr>
          <p:nvPr>
            <p:ph type="sldNum" sz="quarter" idx="12"/>
          </p:nvPr>
        </p:nvSpPr>
        <p:spPr/>
        <p:txBody>
          <a:bodyPr/>
          <a:lstStyle/>
          <a:p>
            <a:fld id="{4AFE85A2-8F35-4C03-80C3-DAA6E42FA946}" type="slidenum">
              <a:rPr lang="en-US" smtClean="0"/>
              <a:t>‹#›</a:t>
            </a:fld>
            <a:endParaRPr lang="en-US"/>
          </a:p>
        </p:txBody>
      </p:sp>
    </p:spTree>
    <p:extLst>
      <p:ext uri="{BB962C8B-B14F-4D97-AF65-F5344CB8AC3E}">
        <p14:creationId xmlns:p14="http://schemas.microsoft.com/office/powerpoint/2010/main" val="28007065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2663359-850F-AE42-2420-A8D4584CC23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0D4B764B-A4E4-3283-6003-196B2F1CD05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F846744-7EC7-B2DB-9247-9A84261C035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F7E73C99-246D-4451-8B61-18CD8093305E}" type="datetimeFigureOut">
              <a:rPr lang="en-US" smtClean="0"/>
              <a:t>6/9/2026</a:t>
            </a:fld>
            <a:endParaRPr lang="en-US"/>
          </a:p>
        </p:txBody>
      </p:sp>
      <p:sp>
        <p:nvSpPr>
          <p:cNvPr id="5" name="Footer Placeholder 4">
            <a:extLst>
              <a:ext uri="{FF2B5EF4-FFF2-40B4-BE49-F238E27FC236}">
                <a16:creationId xmlns:a16="http://schemas.microsoft.com/office/drawing/2014/main" id="{AAF33493-4526-EFD8-6F6A-C1A2F4DB0E1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839FF210-BCE2-EB13-5CCE-B43FF285ADE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AFE85A2-8F35-4C03-80C3-DAA6E42FA946}" type="slidenum">
              <a:rPr lang="en-US" smtClean="0"/>
              <a:t>‹#›</a:t>
            </a:fld>
            <a:endParaRPr lang="en-US"/>
          </a:p>
        </p:txBody>
      </p:sp>
    </p:spTree>
    <p:extLst>
      <p:ext uri="{BB962C8B-B14F-4D97-AF65-F5344CB8AC3E}">
        <p14:creationId xmlns:p14="http://schemas.microsoft.com/office/powerpoint/2010/main" val="26227196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6F1375-5BED-B59B-289C-B32D03178BB2}"/>
              </a:ext>
            </a:extLst>
          </p:cNvPr>
          <p:cNvSpPr>
            <a:spLocks noGrp="1"/>
          </p:cNvSpPr>
          <p:nvPr>
            <p:ph type="ctrTitle"/>
          </p:nvPr>
        </p:nvSpPr>
        <p:spPr>
          <a:xfrm>
            <a:off x="793043" y="1591445"/>
            <a:ext cx="10690578" cy="1195741"/>
          </a:xfrm>
        </p:spPr>
        <p:txBody>
          <a:bodyPr>
            <a:normAutofit/>
          </a:bodyPr>
          <a:lstStyle/>
          <a:p>
            <a:r>
              <a:rPr lang="en-US" sz="3600" dirty="0">
                <a:latin typeface="Times New Roman" panose="02020603050405020304" pitchFamily="18" charset="0"/>
                <a:cs typeface="Times New Roman" panose="02020603050405020304" pitchFamily="18" charset="0"/>
              </a:rPr>
              <a:t>Impact of Least Developed Countries (LDC) Graduation on Economy: Evidence from Lao PDR</a:t>
            </a:r>
          </a:p>
        </p:txBody>
      </p:sp>
      <p:sp>
        <p:nvSpPr>
          <p:cNvPr id="5" name="TextBox 4">
            <a:extLst>
              <a:ext uri="{FF2B5EF4-FFF2-40B4-BE49-F238E27FC236}">
                <a16:creationId xmlns:a16="http://schemas.microsoft.com/office/drawing/2014/main" id="{52ADF484-4359-ADEB-1168-7B0D833D1955}"/>
              </a:ext>
            </a:extLst>
          </p:cNvPr>
          <p:cNvSpPr txBox="1"/>
          <p:nvPr/>
        </p:nvSpPr>
        <p:spPr>
          <a:xfrm>
            <a:off x="398664" y="123303"/>
            <a:ext cx="11479336" cy="960328"/>
          </a:xfrm>
          <a:prstGeom prst="rect">
            <a:avLst/>
          </a:prstGeom>
          <a:noFill/>
        </p:spPr>
        <p:txBody>
          <a:bodyPr wrap="square">
            <a:spAutoFit/>
          </a:bodyPr>
          <a:lstStyle/>
          <a:p>
            <a:pPr algn="ctr">
              <a:lnSpc>
                <a:spcPct val="150000"/>
              </a:lnSpc>
            </a:pPr>
            <a:r>
              <a:rPr lang="en-US" sz="2000" b="1" dirty="0">
                <a:latin typeface="Times New Roman" panose="02020603050405020304" pitchFamily="18" charset="0"/>
                <a:cs typeface="Times New Roman" panose="02020603050405020304" pitchFamily="18" charset="0"/>
              </a:rPr>
              <a:t>29th Annual Conference on Global Economic Analysis</a:t>
            </a:r>
          </a:p>
          <a:p>
            <a:pPr algn="ctr">
              <a:lnSpc>
                <a:spcPct val="150000"/>
              </a:lnSpc>
            </a:pPr>
            <a:r>
              <a:rPr lang="en-US" sz="2000" b="1" dirty="0">
                <a:latin typeface="Times New Roman" panose="02020603050405020304" pitchFamily="18" charset="0"/>
                <a:cs typeface="Times New Roman" panose="02020603050405020304" pitchFamily="18" charset="0"/>
              </a:rPr>
              <a:t>"Confronting Developmental and Environmental Challenges in Asia and the New Trade Landscape"</a:t>
            </a:r>
            <a:endParaRPr lang="en-LA" sz="2000" b="1" dirty="0">
              <a:latin typeface="Times New Roman" panose="02020603050405020304" pitchFamily="18" charset="0"/>
              <a:cs typeface="Times New Roman" panose="02020603050405020304" pitchFamily="18" charset="0"/>
            </a:endParaRPr>
          </a:p>
        </p:txBody>
      </p:sp>
      <p:sp>
        <p:nvSpPr>
          <p:cNvPr id="7" name="Subtitle 6">
            <a:extLst>
              <a:ext uri="{FF2B5EF4-FFF2-40B4-BE49-F238E27FC236}">
                <a16:creationId xmlns:a16="http://schemas.microsoft.com/office/drawing/2014/main" id="{F4B60919-B27C-FCAA-CCB7-A0813FC10D95}"/>
              </a:ext>
            </a:extLst>
          </p:cNvPr>
          <p:cNvSpPr>
            <a:spLocks noGrp="1"/>
          </p:cNvSpPr>
          <p:nvPr>
            <p:ph type="subTitle" idx="1"/>
          </p:nvPr>
        </p:nvSpPr>
        <p:spPr>
          <a:xfrm>
            <a:off x="1566332" y="3094038"/>
            <a:ext cx="9144000" cy="2096528"/>
          </a:xfrm>
        </p:spPr>
        <p:txBody>
          <a:bodyPr>
            <a:normAutofit/>
          </a:bodyPr>
          <a:lstStyle/>
          <a:p>
            <a:r>
              <a:rPr lang="en-LA" sz="1800" b="1" dirty="0">
                <a:latin typeface="Times New Roman" panose="02020603050405020304" pitchFamily="18" charset="0"/>
                <a:cs typeface="Times New Roman" panose="02020603050405020304" pitchFamily="18" charset="0"/>
              </a:rPr>
              <a:t>Phouphet Kyophilavong</a:t>
            </a:r>
            <a:r>
              <a:rPr lang="en-US" sz="1800" b="1" dirty="0">
                <a:latin typeface="Times New Roman" panose="02020603050405020304" pitchFamily="18" charset="0"/>
                <a:cs typeface="Times New Roman" panose="02020603050405020304" pitchFamily="18" charset="0"/>
              </a:rPr>
              <a:t>, </a:t>
            </a:r>
            <a:r>
              <a:rPr lang="en-LA" sz="1800" b="1" dirty="0">
                <a:latin typeface="Times New Roman" panose="02020603050405020304" pitchFamily="18" charset="0"/>
                <a:cs typeface="Times New Roman" panose="02020603050405020304" pitchFamily="18" charset="0"/>
              </a:rPr>
              <a:t>National University of Laos</a:t>
            </a:r>
          </a:p>
          <a:p>
            <a:r>
              <a:rPr lang="en-US" sz="1800" b="1" dirty="0" err="1">
                <a:latin typeface="Times New Roman" panose="02020603050405020304" pitchFamily="18" charset="0"/>
                <a:cs typeface="Times New Roman" panose="02020603050405020304" pitchFamily="18" charset="0"/>
              </a:rPr>
              <a:t>Konesawang</a:t>
            </a: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Nghardsaysone</a:t>
            </a:r>
            <a:r>
              <a:rPr lang="en-US" sz="1800" b="1" dirty="0">
                <a:latin typeface="Times New Roman" panose="02020603050405020304" pitchFamily="18" charset="0"/>
                <a:cs typeface="Times New Roman" panose="02020603050405020304" pitchFamily="18" charset="0"/>
              </a:rPr>
              <a:t> , World Bank, Lao PDR</a:t>
            </a:r>
          </a:p>
          <a:p>
            <a:r>
              <a:rPr lang="en-US" sz="1800" b="1" dirty="0" err="1">
                <a:latin typeface="Times New Roman" panose="02020603050405020304" pitchFamily="18" charset="0"/>
                <a:cs typeface="Times New Roman" panose="02020603050405020304" pitchFamily="18" charset="0"/>
              </a:rPr>
              <a:t>Phongsili</a:t>
            </a: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Soukchalern</a:t>
            </a:r>
            <a:r>
              <a:rPr lang="en-US" sz="1800" b="1" dirty="0">
                <a:latin typeface="Times New Roman" panose="02020603050405020304" pitchFamily="18" charset="0"/>
                <a:cs typeface="Times New Roman" panose="02020603050405020304" pitchFamily="18" charset="0"/>
              </a:rPr>
              <a:t>, National University of Laos</a:t>
            </a:r>
          </a:p>
          <a:p>
            <a:r>
              <a:rPr lang="en-US" sz="1800" b="1" dirty="0" err="1">
                <a:latin typeface="Times New Roman" panose="02020603050405020304" pitchFamily="18" charset="0"/>
                <a:cs typeface="Times New Roman" panose="02020603050405020304" pitchFamily="18" charset="0"/>
              </a:rPr>
              <a:t>Inpaeng</a:t>
            </a: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Sayvaya</a:t>
            </a:r>
            <a:r>
              <a:rPr lang="en-US" sz="1800" b="1" dirty="0">
                <a:latin typeface="Times New Roman" panose="02020603050405020304" pitchFamily="18" charset="0"/>
                <a:cs typeface="Times New Roman" panose="02020603050405020304" pitchFamily="18" charset="0"/>
              </a:rPr>
              <a:t> , </a:t>
            </a:r>
            <a:r>
              <a:rPr lang="en-US" sz="1800" b="1" dirty="0" err="1">
                <a:latin typeface="Times New Roman" panose="02020603050405020304" pitchFamily="18" charset="0"/>
                <a:cs typeface="Times New Roman" panose="02020603050405020304" pitchFamily="18" charset="0"/>
              </a:rPr>
              <a:t>Champasack</a:t>
            </a:r>
            <a:r>
              <a:rPr lang="en-US" sz="1800" b="1" dirty="0">
                <a:latin typeface="Times New Roman" panose="02020603050405020304" pitchFamily="18" charset="0"/>
                <a:cs typeface="Times New Roman" panose="02020603050405020304" pitchFamily="18" charset="0"/>
              </a:rPr>
              <a:t> University</a:t>
            </a:r>
            <a:endParaRPr lang="en-LA" sz="1800"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071D17E-333B-DCD0-A3E6-5FD52C61464F}"/>
              </a:ext>
            </a:extLst>
          </p:cNvPr>
          <p:cNvSpPr txBox="1"/>
          <p:nvPr/>
        </p:nvSpPr>
        <p:spPr>
          <a:xfrm>
            <a:off x="2874009" y="6349067"/>
            <a:ext cx="6528646" cy="369332"/>
          </a:xfrm>
          <a:prstGeom prst="rect">
            <a:avLst/>
          </a:prstGeom>
          <a:noFill/>
        </p:spPr>
        <p:txBody>
          <a:bodyPr wrap="square">
            <a:spAutoFit/>
          </a:bodyPr>
          <a:lstStyle/>
          <a:p>
            <a:r>
              <a:rPr lang="en-US" b="1" dirty="0">
                <a:latin typeface="Times New Roman" panose="02020603050405020304" pitchFamily="18" charset="0"/>
                <a:cs typeface="Times New Roman" panose="02020603050405020304" pitchFamily="18" charset="0"/>
              </a:rPr>
              <a:t>Kyoto International Conference Center, June 17-19, 2026</a:t>
            </a:r>
            <a:endParaRPr lang="en-LA"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530383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3C08C772-91E3-4686-B700-8E2EB0CA23EF}"/>
              </a:ext>
            </a:extLst>
          </p:cNvPr>
          <p:cNvSpPr txBox="1"/>
          <p:nvPr/>
        </p:nvSpPr>
        <p:spPr>
          <a:xfrm>
            <a:off x="712694" y="1124087"/>
            <a:ext cx="10103223" cy="461665"/>
          </a:xfrm>
          <a:prstGeom prst="rect">
            <a:avLst/>
          </a:prstGeom>
          <a:noFill/>
        </p:spPr>
        <p:txBody>
          <a:bodyPr wrap="square">
            <a:spAutoFit/>
          </a:bodyPr>
          <a:lstStyle/>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Laos is expected to graduate from the LDC category by 2026.</a:t>
            </a:r>
          </a:p>
        </p:txBody>
      </p:sp>
      <p:sp>
        <p:nvSpPr>
          <p:cNvPr id="9" name="TextBox 8">
            <a:extLst>
              <a:ext uri="{FF2B5EF4-FFF2-40B4-BE49-F238E27FC236}">
                <a16:creationId xmlns:a16="http://schemas.microsoft.com/office/drawing/2014/main" id="{0B745E71-90EA-4690-B935-C448DE1C4CFE}"/>
              </a:ext>
            </a:extLst>
          </p:cNvPr>
          <p:cNvSpPr txBox="1"/>
          <p:nvPr/>
        </p:nvSpPr>
        <p:spPr>
          <a:xfrm>
            <a:off x="712694" y="2688761"/>
            <a:ext cx="10936941" cy="1569660"/>
          </a:xfrm>
          <a:prstGeom prst="rect">
            <a:avLst/>
          </a:prstGeom>
          <a:noFill/>
        </p:spPr>
        <p:txBody>
          <a:bodyPr wrap="square">
            <a:spAutoFit/>
          </a:bodyPr>
          <a:lstStyle/>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Benefits of LDC Graduation</a:t>
            </a:r>
          </a:p>
          <a:p>
            <a:r>
              <a:rPr lang="en-US" sz="2400" dirty="0">
                <a:latin typeface="Times New Roman" panose="02020603050405020304" pitchFamily="18" charset="0"/>
                <a:cs typeface="Times New Roman" panose="02020603050405020304" pitchFamily="18" charset="0"/>
              </a:rPr>
              <a:t>	- Self-dignity </a:t>
            </a:r>
          </a:p>
          <a:p>
            <a:r>
              <a:rPr lang="en-US" sz="2400" dirty="0">
                <a:latin typeface="Times New Roman" panose="02020603050405020304" pitchFamily="18" charset="0"/>
                <a:cs typeface="Times New Roman" panose="02020603050405020304" pitchFamily="18" charset="0"/>
              </a:rPr>
              <a:t>	- Improved credit rating </a:t>
            </a:r>
          </a:p>
          <a:p>
            <a:r>
              <a:rPr lang="en-US" sz="2400" dirty="0">
                <a:latin typeface="Times New Roman" panose="02020603050405020304" pitchFamily="18" charset="0"/>
                <a:cs typeface="Times New Roman" panose="02020603050405020304" pitchFamily="18" charset="0"/>
              </a:rPr>
              <a:t>	- Attractive environment for foreign investment, etc.</a:t>
            </a:r>
          </a:p>
        </p:txBody>
      </p:sp>
      <p:sp>
        <p:nvSpPr>
          <p:cNvPr id="11" name="TextBox 10">
            <a:extLst>
              <a:ext uri="{FF2B5EF4-FFF2-40B4-BE49-F238E27FC236}">
                <a16:creationId xmlns:a16="http://schemas.microsoft.com/office/drawing/2014/main" id="{22C2C29C-C83F-402C-B5B3-1E716984F937}"/>
              </a:ext>
            </a:extLst>
          </p:cNvPr>
          <p:cNvSpPr txBox="1"/>
          <p:nvPr/>
        </p:nvSpPr>
        <p:spPr>
          <a:xfrm>
            <a:off x="712694" y="4579093"/>
            <a:ext cx="10806954" cy="1938992"/>
          </a:xfrm>
          <a:prstGeom prst="rect">
            <a:avLst/>
          </a:prstGeom>
          <a:noFill/>
        </p:spPr>
        <p:txBody>
          <a:bodyPr wrap="square">
            <a:spAutoFit/>
          </a:bodyPr>
          <a:lstStyle/>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Costs of LDC graduation</a:t>
            </a:r>
          </a:p>
          <a:p>
            <a:r>
              <a:rPr lang="en-US" sz="2400" dirty="0">
                <a:latin typeface="Times New Roman" panose="02020603050405020304" pitchFamily="18" charset="0"/>
                <a:cs typeface="Times New Roman" panose="02020603050405020304" pitchFamily="18" charset="0"/>
              </a:rPr>
              <a:t>	- Lose preferential market access</a:t>
            </a:r>
          </a:p>
          <a:p>
            <a:r>
              <a:rPr lang="en-US" sz="2400" dirty="0">
                <a:latin typeface="Times New Roman" panose="02020603050405020304" pitchFamily="18" charset="0"/>
                <a:cs typeface="Times New Roman" panose="02020603050405020304" pitchFamily="18" charset="0"/>
              </a:rPr>
              <a:t>	- Declining of concessional official development assistance or loans </a:t>
            </a:r>
          </a:p>
          <a:p>
            <a:r>
              <a:rPr lang="en-US" sz="2400" dirty="0">
                <a:latin typeface="Times New Roman" panose="02020603050405020304" pitchFamily="18" charset="0"/>
                <a:cs typeface="Times New Roman" panose="02020603050405020304" pitchFamily="18" charset="0"/>
              </a:rPr>
              <a:t>	- Increase financial costs</a:t>
            </a:r>
          </a:p>
          <a:p>
            <a:r>
              <a:rPr lang="en-US" sz="2400" dirty="0">
                <a:latin typeface="Times New Roman" panose="02020603050405020304" pitchFamily="18" charset="0"/>
                <a:cs typeface="Times New Roman" panose="02020603050405020304" pitchFamily="18" charset="0"/>
              </a:rPr>
              <a:t>	- Might decline of FDI, etc.</a:t>
            </a:r>
          </a:p>
        </p:txBody>
      </p:sp>
      <p:sp>
        <p:nvSpPr>
          <p:cNvPr id="13" name="TextBox 12">
            <a:extLst>
              <a:ext uri="{FF2B5EF4-FFF2-40B4-BE49-F238E27FC236}">
                <a16:creationId xmlns:a16="http://schemas.microsoft.com/office/drawing/2014/main" id="{5982C744-DA78-4104-80A1-AA812AE83E07}"/>
              </a:ext>
            </a:extLst>
          </p:cNvPr>
          <p:cNvSpPr txBox="1"/>
          <p:nvPr/>
        </p:nvSpPr>
        <p:spPr>
          <a:xfrm>
            <a:off x="712694" y="1906424"/>
            <a:ext cx="8113059" cy="461665"/>
          </a:xfrm>
          <a:prstGeom prst="rect">
            <a:avLst/>
          </a:prstGeom>
          <a:noFill/>
        </p:spPr>
        <p:txBody>
          <a:bodyPr wrap="square">
            <a:spAutoFit/>
          </a:bodyPr>
          <a:lstStyle/>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The graduation of LDC has both benefits and costs.</a:t>
            </a:r>
          </a:p>
        </p:txBody>
      </p:sp>
      <p:sp>
        <p:nvSpPr>
          <p:cNvPr id="14" name="TextBox 13">
            <a:extLst>
              <a:ext uri="{FF2B5EF4-FFF2-40B4-BE49-F238E27FC236}">
                <a16:creationId xmlns:a16="http://schemas.microsoft.com/office/drawing/2014/main" id="{22328F63-7F10-408D-B99C-53EF9966F9D1}"/>
              </a:ext>
            </a:extLst>
          </p:cNvPr>
          <p:cNvSpPr txBox="1"/>
          <p:nvPr/>
        </p:nvSpPr>
        <p:spPr>
          <a:xfrm>
            <a:off x="757516" y="339915"/>
            <a:ext cx="1855829" cy="461665"/>
          </a:xfrm>
          <a:prstGeom prst="rect">
            <a:avLst/>
          </a:prstGeom>
          <a:noFill/>
        </p:spPr>
        <p:txBody>
          <a:bodyPr wrap="none" rtlCol="0">
            <a:spAutoFit/>
          </a:bodyPr>
          <a:lstStyle/>
          <a:p>
            <a:r>
              <a:rPr lang="en-US" sz="2400" b="1" dirty="0">
                <a:latin typeface="Times New Roman" panose="02020603050405020304" pitchFamily="18" charset="0"/>
                <a:cs typeface="Times New Roman" panose="02020603050405020304" pitchFamily="18" charset="0"/>
              </a:rPr>
              <a:t>Introduction</a:t>
            </a:r>
          </a:p>
        </p:txBody>
      </p:sp>
    </p:spTree>
    <p:extLst>
      <p:ext uri="{BB962C8B-B14F-4D97-AF65-F5344CB8AC3E}">
        <p14:creationId xmlns:p14="http://schemas.microsoft.com/office/powerpoint/2010/main" val="38584993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6EDEAA34-1D4A-40C6-91AC-0577AA1723C8}"/>
              </a:ext>
            </a:extLst>
          </p:cNvPr>
          <p:cNvSpPr txBox="1"/>
          <p:nvPr/>
        </p:nvSpPr>
        <p:spPr>
          <a:xfrm>
            <a:off x="757516" y="339915"/>
            <a:ext cx="1855829" cy="461665"/>
          </a:xfrm>
          <a:prstGeom prst="rect">
            <a:avLst/>
          </a:prstGeom>
          <a:noFill/>
        </p:spPr>
        <p:txBody>
          <a:bodyPr wrap="none" rtlCol="0">
            <a:spAutoFit/>
          </a:bodyPr>
          <a:lstStyle/>
          <a:p>
            <a:r>
              <a:rPr lang="en-US" sz="2400" b="1" dirty="0">
                <a:latin typeface="Times New Roman" panose="02020603050405020304" pitchFamily="18" charset="0"/>
                <a:cs typeface="Times New Roman" panose="02020603050405020304" pitchFamily="18" charset="0"/>
              </a:rPr>
              <a:t>Introduction</a:t>
            </a:r>
          </a:p>
        </p:txBody>
      </p:sp>
      <p:sp>
        <p:nvSpPr>
          <p:cNvPr id="6" name="TextBox 5">
            <a:extLst>
              <a:ext uri="{FF2B5EF4-FFF2-40B4-BE49-F238E27FC236}">
                <a16:creationId xmlns:a16="http://schemas.microsoft.com/office/drawing/2014/main" id="{9C6FA707-34C8-4722-BE3F-59184E463427}"/>
              </a:ext>
            </a:extLst>
          </p:cNvPr>
          <p:cNvSpPr txBox="1"/>
          <p:nvPr/>
        </p:nvSpPr>
        <p:spPr>
          <a:xfrm>
            <a:off x="676835" y="1308865"/>
            <a:ext cx="10838330" cy="1200329"/>
          </a:xfrm>
          <a:prstGeom prst="rect">
            <a:avLst/>
          </a:prstGeom>
          <a:noFill/>
        </p:spPr>
        <p:txBody>
          <a:bodyPr wrap="square">
            <a:spAutoFit/>
          </a:bodyPr>
          <a:lstStyle/>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In addition, Laos faces several challenges: high public debt (exceeding 70% of GDP), vulnerability to economic shocks, and persistent inequality, all of which threaten a smooth transition. </a:t>
            </a:r>
          </a:p>
        </p:txBody>
      </p:sp>
      <p:sp>
        <p:nvSpPr>
          <p:cNvPr id="8" name="TextBox 7">
            <a:extLst>
              <a:ext uri="{FF2B5EF4-FFF2-40B4-BE49-F238E27FC236}">
                <a16:creationId xmlns:a16="http://schemas.microsoft.com/office/drawing/2014/main" id="{D97ECE0A-A340-40D3-BCCE-640F83ADECC9}"/>
              </a:ext>
            </a:extLst>
          </p:cNvPr>
          <p:cNvSpPr txBox="1"/>
          <p:nvPr/>
        </p:nvSpPr>
        <p:spPr>
          <a:xfrm>
            <a:off x="676835" y="2920759"/>
            <a:ext cx="10995213" cy="1569660"/>
          </a:xfrm>
          <a:prstGeom prst="rect">
            <a:avLst/>
          </a:prstGeom>
          <a:noFill/>
        </p:spPr>
        <p:txBody>
          <a:bodyPr wrap="square">
            <a:spAutoFit/>
          </a:bodyPr>
          <a:lstStyle/>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However, to date, there has been no comprehensive study using the CGE model to assess the nationwide impact of LDC graduation in Laos. Therefore, it is crucial to study the impact of LDC graduation using the CGE model to make a clear understanding of its impact.</a:t>
            </a:r>
          </a:p>
        </p:txBody>
      </p:sp>
      <p:sp>
        <p:nvSpPr>
          <p:cNvPr id="12" name="TextBox 11">
            <a:extLst>
              <a:ext uri="{FF2B5EF4-FFF2-40B4-BE49-F238E27FC236}">
                <a16:creationId xmlns:a16="http://schemas.microsoft.com/office/drawing/2014/main" id="{C61450BE-A6AC-4C5A-A1D8-686744362ABA}"/>
              </a:ext>
            </a:extLst>
          </p:cNvPr>
          <p:cNvSpPr txBox="1"/>
          <p:nvPr/>
        </p:nvSpPr>
        <p:spPr>
          <a:xfrm>
            <a:off x="676835" y="4901984"/>
            <a:ext cx="11138646" cy="1569660"/>
          </a:xfrm>
          <a:prstGeom prst="rect">
            <a:avLst/>
          </a:prstGeom>
          <a:noFill/>
        </p:spPr>
        <p:txBody>
          <a:bodyPr wrap="square">
            <a:spAutoFit/>
          </a:bodyPr>
          <a:lstStyle/>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The objective of this study is to </a:t>
            </a:r>
            <a:r>
              <a:rPr lang="en-US" sz="2400" dirty="0" err="1">
                <a:latin typeface="Times New Roman" panose="02020603050405020304" pitchFamily="18" charset="0"/>
                <a:cs typeface="Times New Roman" panose="02020603050405020304" pitchFamily="18" charset="0"/>
              </a:rPr>
              <a:t>analyse</a:t>
            </a:r>
            <a:r>
              <a:rPr lang="en-US" sz="2400" dirty="0">
                <a:latin typeface="Times New Roman" panose="02020603050405020304" pitchFamily="18" charset="0"/>
                <a:cs typeface="Times New Roman" panose="02020603050405020304" pitchFamily="18" charset="0"/>
              </a:rPr>
              <a:t> the economic impacts of LDC graduation. This study examines the impact of access to trade, concessional finance, and international support mechanisms on the post-graduation outcomes of graduates, using the Dynamic GTAP model. </a:t>
            </a:r>
          </a:p>
        </p:txBody>
      </p:sp>
    </p:spTree>
    <p:extLst>
      <p:ext uri="{BB962C8B-B14F-4D97-AF65-F5344CB8AC3E}">
        <p14:creationId xmlns:p14="http://schemas.microsoft.com/office/powerpoint/2010/main" val="40704085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7ACBCCE-FEAA-4E3F-8854-9D65F8DB792E}"/>
              </a:ext>
            </a:extLst>
          </p:cNvPr>
          <p:cNvSpPr txBox="1"/>
          <p:nvPr/>
        </p:nvSpPr>
        <p:spPr>
          <a:xfrm>
            <a:off x="663389" y="1014414"/>
            <a:ext cx="10793506" cy="5016758"/>
          </a:xfrm>
          <a:prstGeom prst="rect">
            <a:avLst/>
          </a:prstGeom>
          <a:noFill/>
        </p:spPr>
        <p:txBody>
          <a:bodyPr wrap="square">
            <a:spAutoFit/>
          </a:bodyPr>
          <a:lstStyle/>
          <a:p>
            <a:r>
              <a:rPr lang="en-US" sz="2000" dirty="0">
                <a:latin typeface="Times New Roman" panose="02020603050405020304" pitchFamily="18" charset="0"/>
                <a:cs typeface="Times New Roman" panose="02020603050405020304" pitchFamily="18" charset="0"/>
              </a:rPr>
              <a:t>Several studies on the impact of LDC graduation in many countries are as follows:</a:t>
            </a:r>
          </a:p>
          <a:p>
            <a:endParaRPr lang="en-US" sz="2000" dirty="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(1) Rahman &amp; Strutt (2022) used the </a:t>
            </a:r>
            <a:r>
              <a:rPr lang="en-US" sz="2000" dirty="0" err="1">
                <a:latin typeface="Times New Roman" panose="02020603050405020304" pitchFamily="18" charset="0"/>
                <a:cs typeface="Times New Roman" panose="02020603050405020304" pitchFamily="18" charset="0"/>
              </a:rPr>
              <a:t>MyGTAP</a:t>
            </a:r>
            <a:r>
              <a:rPr lang="en-US" sz="2000" dirty="0">
                <a:latin typeface="Times New Roman" panose="02020603050405020304" pitchFamily="18" charset="0"/>
                <a:cs typeface="Times New Roman" panose="02020603050405020304" pitchFamily="18" charset="0"/>
              </a:rPr>
              <a:t> augmentation of the GTAP model to investigate the impact of LDC graduation for Bangladesh. The results showed</a:t>
            </a:r>
          </a:p>
          <a:p>
            <a:r>
              <a:rPr lang="en-US" sz="2000" dirty="0">
                <a:latin typeface="Times New Roman" panose="02020603050405020304" pitchFamily="18" charset="0"/>
                <a:cs typeface="Times New Roman" panose="02020603050405020304" pitchFamily="18" charset="0"/>
              </a:rPr>
              <a:t>the decline of GDP, household income and exports.</a:t>
            </a:r>
          </a:p>
          <a:p>
            <a:endParaRPr lang="en-US" sz="2000" dirty="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(2) UNDP (2024) used the Dynamic CGE model to explore economic and social impacts of LDC graduation for Cambodia. The results showed that it hurts economic growth, sectoral outputs, employment, investment and export.</a:t>
            </a:r>
          </a:p>
          <a:p>
            <a:endParaRPr lang="en-US" sz="2000" dirty="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(3) Raihan et al. (2024) used the CGE model to investigate the impact of LDC graduation of Bangladesh, considering RCEP and CPTPP trading blocs. The findings showed the decline of GDP, welfare and export.</a:t>
            </a:r>
          </a:p>
          <a:p>
            <a:endParaRPr lang="en-US" sz="2000" dirty="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(4) Bekkers &amp; </a:t>
            </a:r>
            <a:r>
              <a:rPr lang="en-US" sz="2000" dirty="0" err="1">
                <a:latin typeface="Times New Roman" panose="02020603050405020304" pitchFamily="18" charset="0"/>
                <a:cs typeface="Times New Roman" panose="02020603050405020304" pitchFamily="18" charset="0"/>
              </a:rPr>
              <a:t>Cariola</a:t>
            </a:r>
            <a:r>
              <a:rPr lang="en-US" sz="2000" dirty="0">
                <a:latin typeface="Times New Roman" panose="02020603050405020304" pitchFamily="18" charset="0"/>
                <a:cs typeface="Times New Roman" panose="02020603050405020304" pitchFamily="18" charset="0"/>
              </a:rPr>
              <a:t> (2025) used the partial CGE model to </a:t>
            </a:r>
            <a:r>
              <a:rPr lang="en-US" sz="2000" dirty="0" err="1">
                <a:latin typeface="Times New Roman" panose="02020603050405020304" pitchFamily="18" charset="0"/>
                <a:cs typeface="Times New Roman" panose="02020603050405020304" pitchFamily="18" charset="0"/>
              </a:rPr>
              <a:t>analyse</a:t>
            </a:r>
            <a:r>
              <a:rPr lang="en-US" sz="2000" dirty="0">
                <a:latin typeface="Times New Roman" panose="02020603050405020304" pitchFamily="18" charset="0"/>
                <a:cs typeface="Times New Roman" panose="02020603050405020304" pitchFamily="18" charset="0"/>
              </a:rPr>
              <a:t> the impact of LDC graduation on trade for 12 LDC countries. The results showed negative impacts on exports.</a:t>
            </a:r>
          </a:p>
        </p:txBody>
      </p:sp>
      <p:sp>
        <p:nvSpPr>
          <p:cNvPr id="5" name="TextBox 4">
            <a:extLst>
              <a:ext uri="{FF2B5EF4-FFF2-40B4-BE49-F238E27FC236}">
                <a16:creationId xmlns:a16="http://schemas.microsoft.com/office/drawing/2014/main" id="{D44498C5-7477-43B8-84AE-7FC6A8699324}"/>
              </a:ext>
            </a:extLst>
          </p:cNvPr>
          <p:cNvSpPr txBox="1"/>
          <p:nvPr/>
        </p:nvSpPr>
        <p:spPr>
          <a:xfrm>
            <a:off x="663389" y="290297"/>
            <a:ext cx="6096000" cy="461665"/>
          </a:xfrm>
          <a:prstGeom prst="rect">
            <a:avLst/>
          </a:prstGeom>
          <a:noFill/>
        </p:spPr>
        <p:txBody>
          <a:bodyPr wrap="square">
            <a:spAutoFit/>
          </a:bodyPr>
          <a:lstStyle/>
          <a:p>
            <a:r>
              <a:rPr lang="en-US" sz="2400" b="1" dirty="0">
                <a:solidFill>
                  <a:srgbClr val="0E101A"/>
                </a:solidFill>
                <a:effectLst/>
                <a:latin typeface="Times New Roman" panose="02020603050405020304" pitchFamily="18" charset="0"/>
                <a:cs typeface="Times New Roman" panose="02020603050405020304" pitchFamily="18" charset="0"/>
              </a:rPr>
              <a:t>Literature review</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659607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65B76E4-38F3-442B-9B2D-E152F796773E}"/>
              </a:ext>
            </a:extLst>
          </p:cNvPr>
          <p:cNvSpPr txBox="1"/>
          <p:nvPr/>
        </p:nvSpPr>
        <p:spPr>
          <a:xfrm>
            <a:off x="730624" y="617675"/>
            <a:ext cx="6096000" cy="461665"/>
          </a:xfrm>
          <a:prstGeom prst="rect">
            <a:avLst/>
          </a:prstGeom>
          <a:noFill/>
        </p:spPr>
        <p:txBody>
          <a:bodyPr wrap="square">
            <a:spAutoFit/>
          </a:bodyPr>
          <a:lstStyle/>
          <a:p>
            <a:r>
              <a:rPr lang="en-US" sz="2400" b="1" dirty="0">
                <a:solidFill>
                  <a:srgbClr val="0E101A"/>
                </a:solidFill>
                <a:effectLst/>
                <a:latin typeface="Times New Roman" panose="02020603050405020304" pitchFamily="18" charset="0"/>
                <a:cs typeface="Times New Roman" panose="02020603050405020304" pitchFamily="18" charset="0"/>
              </a:rPr>
              <a:t>Literature review</a:t>
            </a:r>
            <a:endParaRPr lang="en-US" sz="24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DFE1E7C-D8BA-4798-92E0-F90FD807EEF2}"/>
              </a:ext>
            </a:extLst>
          </p:cNvPr>
          <p:cNvSpPr txBox="1"/>
          <p:nvPr/>
        </p:nvSpPr>
        <p:spPr>
          <a:xfrm>
            <a:off x="555810" y="1473403"/>
            <a:ext cx="11331389" cy="4524315"/>
          </a:xfrm>
          <a:prstGeom prst="rect">
            <a:avLst/>
          </a:prstGeom>
          <a:noFill/>
        </p:spPr>
        <p:txBody>
          <a:bodyPr wrap="square">
            <a:spAutoFit/>
          </a:bodyPr>
          <a:lstStyle/>
          <a:p>
            <a:r>
              <a:rPr lang="en-US" sz="2400" dirty="0">
                <a:latin typeface="Times New Roman" panose="02020603050405020304" pitchFamily="18" charset="0"/>
                <a:cs typeface="Times New Roman" panose="02020603050405020304" pitchFamily="18" charset="0"/>
              </a:rPr>
              <a:t>However, there are very few studies in the case of Laos. </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(1) </a:t>
            </a:r>
            <a:r>
              <a:rPr lang="en-US" sz="2400" dirty="0" err="1">
                <a:latin typeface="Times New Roman" panose="02020603050405020304" pitchFamily="18" charset="0"/>
                <a:cs typeface="Times New Roman" panose="02020603050405020304" pitchFamily="18" charset="0"/>
              </a:rPr>
              <a:t>Songvilay</a:t>
            </a:r>
            <a:r>
              <a:rPr lang="en-US" sz="2400" dirty="0">
                <a:latin typeface="Times New Roman" panose="02020603050405020304" pitchFamily="18" charset="0"/>
                <a:cs typeface="Times New Roman" panose="02020603050405020304" pitchFamily="18" charset="0"/>
              </a:rPr>
              <a:t> (2024) did a descriptive analysis of the impact of LDC graduation -Potential </a:t>
            </a:r>
          </a:p>
          <a:p>
            <a:r>
              <a:rPr lang="en-US" sz="2400" dirty="0">
                <a:latin typeface="Times New Roman" panose="02020603050405020304" pitchFamily="18" charset="0"/>
                <a:cs typeface="Times New Roman" panose="02020603050405020304" pitchFamily="18" charset="0"/>
              </a:rPr>
              <a:t>Impacts of the Lao PDR’s LDC Graduation-Smooth Transition Strategy (STS) for LDC Graduation-Challenges and Ways Forward for the Lao PDR.</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(2) Hayakawa (2024) used the Geographical Simulation Model (IDE-GSM) to analyze the impact of Lao LDC graduation. It showed little effect on GDP.</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(3) </a:t>
            </a:r>
            <a:r>
              <a:rPr lang="en-US" sz="2400" dirty="0" err="1">
                <a:latin typeface="Times New Roman" panose="02020603050405020304" pitchFamily="18" charset="0"/>
                <a:cs typeface="Times New Roman" panose="02020603050405020304" pitchFamily="18" charset="0"/>
              </a:rPr>
              <a:t>Wongpit</a:t>
            </a:r>
            <a:r>
              <a:rPr lang="en-US" sz="2400" dirty="0">
                <a:latin typeface="Times New Roman" panose="02020603050405020304" pitchFamily="18" charset="0"/>
                <a:cs typeface="Times New Roman" panose="02020603050405020304" pitchFamily="18" charset="0"/>
              </a:rPr>
              <a:t> (2023) did a descriptive analysis on the impact of trade on graduation.</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(4) Punya (2024) conducted a descriptive analysis on the impact of graduation. </a:t>
            </a:r>
          </a:p>
        </p:txBody>
      </p:sp>
    </p:spTree>
    <p:extLst>
      <p:ext uri="{BB962C8B-B14F-4D97-AF65-F5344CB8AC3E}">
        <p14:creationId xmlns:p14="http://schemas.microsoft.com/office/powerpoint/2010/main" val="24981488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126F26A8-E99D-4EE9-A88A-00DAC9669533}"/>
              </a:ext>
            </a:extLst>
          </p:cNvPr>
          <p:cNvSpPr txBox="1"/>
          <p:nvPr/>
        </p:nvSpPr>
        <p:spPr>
          <a:xfrm>
            <a:off x="228600" y="121955"/>
            <a:ext cx="6096000" cy="579967"/>
          </a:xfrm>
          <a:prstGeom prst="rect">
            <a:avLst/>
          </a:prstGeom>
          <a:noFill/>
        </p:spPr>
        <p:txBody>
          <a:bodyPr wrap="square">
            <a:spAutoFit/>
          </a:bodyPr>
          <a:lstStyle/>
          <a:p>
            <a:pPr marR="0" lvl="0" algn="just">
              <a:lnSpc>
                <a:spcPct val="150000"/>
              </a:lnSpc>
              <a:spcBef>
                <a:spcPts val="0"/>
              </a:spcBef>
              <a:spcAft>
                <a:spcPts val="0"/>
              </a:spcAft>
            </a:pPr>
            <a:r>
              <a:rPr lang="en-US" sz="2400" b="1" kern="100" dirty="0">
                <a:effectLst/>
                <a:latin typeface="Times New Roman" panose="02020603050405020304" pitchFamily="18" charset="0"/>
                <a:ea typeface="Aptos" panose="02110004020202020204"/>
                <a:cs typeface="Times New Roman" panose="02020603050405020304" pitchFamily="18" charset="0"/>
              </a:rPr>
              <a:t>Data and method</a:t>
            </a:r>
          </a:p>
        </p:txBody>
      </p:sp>
      <p:sp>
        <p:nvSpPr>
          <p:cNvPr id="8" name="TextBox 7">
            <a:extLst>
              <a:ext uri="{FF2B5EF4-FFF2-40B4-BE49-F238E27FC236}">
                <a16:creationId xmlns:a16="http://schemas.microsoft.com/office/drawing/2014/main" id="{5BBD1212-1A59-442F-A965-5364B86F491B}"/>
              </a:ext>
            </a:extLst>
          </p:cNvPr>
          <p:cNvSpPr txBox="1"/>
          <p:nvPr/>
        </p:nvSpPr>
        <p:spPr>
          <a:xfrm>
            <a:off x="228600" y="883687"/>
            <a:ext cx="3959578" cy="6001643"/>
          </a:xfrm>
          <a:prstGeom prst="rect">
            <a:avLst/>
          </a:prstGeom>
          <a:noFill/>
        </p:spPr>
        <p:txBody>
          <a:bodyPr wrap="square">
            <a:spAutoFit/>
          </a:bodyPr>
          <a:lstStyle/>
          <a:p>
            <a:r>
              <a:rPr lang="en-US" sz="2400" dirty="0">
                <a:latin typeface="Times New Roman" panose="02020603050405020304" pitchFamily="18" charset="0"/>
                <a:cs typeface="Times New Roman" panose="02020603050405020304" pitchFamily="18" charset="0"/>
              </a:rPr>
              <a:t>In this study, we </a:t>
            </a:r>
            <a:r>
              <a:rPr lang="en-US" sz="2400" dirty="0" err="1">
                <a:latin typeface="Times New Roman" panose="02020603050405020304" pitchFamily="18" charset="0"/>
                <a:cs typeface="Times New Roman" panose="02020603050405020304" pitchFamily="18" charset="0"/>
              </a:rPr>
              <a:t>utilised</a:t>
            </a:r>
            <a:r>
              <a:rPr lang="en-US" sz="2400" dirty="0">
                <a:latin typeface="Times New Roman" panose="02020603050405020304" pitchFamily="18" charset="0"/>
                <a:cs typeface="Times New Roman" panose="02020603050405020304" pitchFamily="18" charset="0"/>
              </a:rPr>
              <a:t> the GTAP11c database to implement the dynamic GTAP (</a:t>
            </a:r>
            <a:r>
              <a:rPr lang="en-US" sz="2400" dirty="0" err="1">
                <a:latin typeface="Times New Roman" panose="02020603050405020304" pitchFamily="18" charset="0"/>
                <a:cs typeface="Times New Roman" panose="02020603050405020304" pitchFamily="18" charset="0"/>
              </a:rPr>
              <a:t>GDyn</a:t>
            </a:r>
            <a:r>
              <a:rPr lang="en-US" sz="2400" dirty="0">
                <a:latin typeface="Times New Roman" panose="02020603050405020304" pitchFamily="18" charset="0"/>
                <a:cs typeface="Times New Roman" panose="02020603050405020304" pitchFamily="18" charset="0"/>
              </a:rPr>
              <a:t>) model of </a:t>
            </a:r>
            <a:r>
              <a:rPr lang="en-US" sz="2400" dirty="0" err="1">
                <a:latin typeface="Times New Roman" panose="02020603050405020304" pitchFamily="18" charset="0"/>
                <a:cs typeface="Times New Roman" panose="02020603050405020304" pitchFamily="18" charset="0"/>
              </a:rPr>
              <a:t>Ianchovichina</a:t>
            </a:r>
            <a:r>
              <a:rPr lang="en-US" sz="2400" dirty="0">
                <a:latin typeface="Times New Roman" panose="02020603050405020304" pitchFamily="18" charset="0"/>
                <a:cs typeface="Times New Roman" panose="02020603050405020304" pitchFamily="18" charset="0"/>
              </a:rPr>
              <a:t> &amp; Walmsley (2012), with 2017 designated as the reference year. </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160 regions and 65 sectors are aggregated into 19 new regions and 10 sectors, respectively.</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8 factors are aggregated into 3 endowment factors, including land, capital and </a:t>
            </a:r>
            <a:r>
              <a:rPr lang="en-US" sz="2400" dirty="0" err="1">
                <a:latin typeface="Times New Roman" panose="02020603050405020304" pitchFamily="18" charset="0"/>
                <a:cs typeface="Times New Roman" panose="02020603050405020304" pitchFamily="18" charset="0"/>
              </a:rPr>
              <a:t>labour</a:t>
            </a:r>
            <a:endParaRPr lang="en-US" sz="2400" dirty="0">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CB09D1E8-B3EE-E2EB-C11E-B1C9FAF8B35A}"/>
              </a:ext>
            </a:extLst>
          </p:cNvPr>
          <p:cNvPicPr>
            <a:picLocks noChangeAspect="1"/>
          </p:cNvPicPr>
          <p:nvPr/>
        </p:nvPicPr>
        <p:blipFill>
          <a:blip r:embed="rId2"/>
          <a:stretch>
            <a:fillRect/>
          </a:stretch>
        </p:blipFill>
        <p:spPr>
          <a:xfrm>
            <a:off x="4281311" y="1253019"/>
            <a:ext cx="7772400" cy="5169321"/>
          </a:xfrm>
          <a:prstGeom prst="rect">
            <a:avLst/>
          </a:prstGeom>
        </p:spPr>
      </p:pic>
      <p:sp>
        <p:nvSpPr>
          <p:cNvPr id="4" name="TextBox 3">
            <a:extLst>
              <a:ext uri="{FF2B5EF4-FFF2-40B4-BE49-F238E27FC236}">
                <a16:creationId xmlns:a16="http://schemas.microsoft.com/office/drawing/2014/main" id="{960ABCC4-CB9D-D72B-8241-E2155E093E24}"/>
              </a:ext>
            </a:extLst>
          </p:cNvPr>
          <p:cNvSpPr txBox="1"/>
          <p:nvPr/>
        </p:nvSpPr>
        <p:spPr>
          <a:xfrm>
            <a:off x="4281311" y="883687"/>
            <a:ext cx="6096000" cy="369332"/>
          </a:xfrm>
          <a:prstGeom prst="rect">
            <a:avLst/>
          </a:prstGeom>
          <a:noFill/>
        </p:spPr>
        <p:txBody>
          <a:bodyPr wrap="square">
            <a:spAutoFit/>
          </a:bodyPr>
          <a:lstStyle/>
          <a:p>
            <a:r>
              <a:rPr lang="en-US" sz="1800" dirty="0">
                <a:latin typeface="Times New Roman" panose="02020603050405020304" pitchFamily="18" charset="0"/>
                <a:cs typeface="Times New Roman" panose="02020603050405020304" pitchFamily="18" charset="0"/>
              </a:rPr>
              <a:t>Table 1. Regional and sectoral aggregation</a:t>
            </a:r>
          </a:p>
        </p:txBody>
      </p:sp>
      <p:sp>
        <p:nvSpPr>
          <p:cNvPr id="5" name="TextBox 4">
            <a:extLst>
              <a:ext uri="{FF2B5EF4-FFF2-40B4-BE49-F238E27FC236}">
                <a16:creationId xmlns:a16="http://schemas.microsoft.com/office/drawing/2014/main" id="{B58C09A8-BF34-0389-FFBA-5E41FFC3C987}"/>
              </a:ext>
            </a:extLst>
          </p:cNvPr>
          <p:cNvSpPr txBox="1"/>
          <p:nvPr/>
        </p:nvSpPr>
        <p:spPr>
          <a:xfrm>
            <a:off x="4188178" y="6422340"/>
            <a:ext cx="6096000" cy="369332"/>
          </a:xfrm>
          <a:prstGeom prst="rect">
            <a:avLst/>
          </a:prstGeom>
          <a:noFill/>
        </p:spPr>
        <p:txBody>
          <a:bodyPr wrap="square">
            <a:spAutoFit/>
          </a:bodyPr>
          <a:lstStyle/>
          <a:p>
            <a:r>
              <a:rPr lang="en-US" sz="1800" dirty="0">
                <a:latin typeface="Times New Roman" panose="02020603050405020304" pitchFamily="18" charset="0"/>
                <a:cs typeface="Times New Roman" panose="02020603050405020304" pitchFamily="18" charset="0"/>
              </a:rPr>
              <a:t>Source: Author’s aggregation using GTAPAgg2 software.</a:t>
            </a:r>
          </a:p>
        </p:txBody>
      </p:sp>
    </p:spTree>
    <p:extLst>
      <p:ext uri="{BB962C8B-B14F-4D97-AF65-F5344CB8AC3E}">
        <p14:creationId xmlns:p14="http://schemas.microsoft.com/office/powerpoint/2010/main" val="32367048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6902BE08-9D15-4F79-9DE4-21D22964A0BC}"/>
              </a:ext>
            </a:extLst>
          </p:cNvPr>
          <p:cNvSpPr txBox="1"/>
          <p:nvPr/>
        </p:nvSpPr>
        <p:spPr>
          <a:xfrm>
            <a:off x="479612" y="411939"/>
            <a:ext cx="6096000" cy="579967"/>
          </a:xfrm>
          <a:prstGeom prst="rect">
            <a:avLst/>
          </a:prstGeom>
          <a:noFill/>
        </p:spPr>
        <p:txBody>
          <a:bodyPr wrap="square">
            <a:spAutoFit/>
          </a:bodyPr>
          <a:lstStyle/>
          <a:p>
            <a:pPr marR="0" lvl="0" algn="just">
              <a:lnSpc>
                <a:spcPct val="150000"/>
              </a:lnSpc>
              <a:spcBef>
                <a:spcPts val="0"/>
              </a:spcBef>
              <a:spcAft>
                <a:spcPts val="0"/>
              </a:spcAft>
            </a:pPr>
            <a:r>
              <a:rPr lang="en-US" sz="2400" b="1" kern="100" dirty="0">
                <a:effectLst/>
                <a:latin typeface="Times New Roman" panose="02020603050405020304" pitchFamily="18" charset="0"/>
                <a:ea typeface="Aptos" panose="02110004020202020204"/>
                <a:cs typeface="Times New Roman" panose="02020603050405020304" pitchFamily="18" charset="0"/>
              </a:rPr>
              <a:t>Scenario development</a:t>
            </a:r>
          </a:p>
        </p:txBody>
      </p:sp>
      <p:sp>
        <p:nvSpPr>
          <p:cNvPr id="6" name="TextBox 5">
            <a:extLst>
              <a:ext uri="{FF2B5EF4-FFF2-40B4-BE49-F238E27FC236}">
                <a16:creationId xmlns:a16="http://schemas.microsoft.com/office/drawing/2014/main" id="{6125CC50-80CA-4A05-A4C7-FBFE93C0B83F}"/>
              </a:ext>
            </a:extLst>
          </p:cNvPr>
          <p:cNvSpPr txBox="1"/>
          <p:nvPr/>
        </p:nvSpPr>
        <p:spPr>
          <a:xfrm>
            <a:off x="479612" y="1280209"/>
            <a:ext cx="11205882" cy="4524315"/>
          </a:xfrm>
          <a:prstGeom prst="rect">
            <a:avLst/>
          </a:prstGeom>
          <a:noFill/>
        </p:spPr>
        <p:txBody>
          <a:bodyPr wrap="square">
            <a:spAutoFit/>
          </a:bodyPr>
          <a:lstStyle/>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We divided the assessment into 2 main parts, including baseline and policy scenarios. </a:t>
            </a:r>
          </a:p>
          <a:p>
            <a:pPr marL="342900" indent="-342900">
              <a:buFont typeface="Arial" panose="020B0604020202020204" pitchFamily="34" charset="0"/>
              <a:buChar char="•"/>
            </a:pPr>
            <a:endParaRPr lang="en-US" sz="2400" dirty="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For the baseline, we assumed an economy to grow as usual without considering LDC graduation. We updated the historical and projected macroeconomic proxies, including the growth rate of real GDP, population, </a:t>
            </a:r>
            <a:r>
              <a:rPr lang="en-US" sz="2400" dirty="0" err="1">
                <a:latin typeface="Times New Roman" panose="02020603050405020304" pitchFamily="18" charset="0"/>
                <a:cs typeface="Times New Roman" panose="02020603050405020304" pitchFamily="18" charset="0"/>
              </a:rPr>
              <a:t>labour</a:t>
            </a:r>
            <a:r>
              <a:rPr lang="en-US" sz="2400" dirty="0">
                <a:latin typeface="Times New Roman" panose="02020603050405020304" pitchFamily="18" charset="0"/>
                <a:cs typeface="Times New Roman" panose="02020603050405020304" pitchFamily="18" charset="0"/>
              </a:rPr>
              <a:t> force and capital from 2018 to 2035. </a:t>
            </a:r>
          </a:p>
          <a:p>
            <a:pPr marL="342900" indent="-342900">
              <a:buFont typeface="Arial" panose="020B0604020202020204" pitchFamily="34" charset="0"/>
              <a:buChar char="•"/>
            </a:pPr>
            <a:endParaRPr lang="en-US" sz="2400" dirty="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The data were obtained from World Development Indicators (WDI), World Economic Outlook (WEO), and </a:t>
            </a:r>
            <a:r>
              <a:rPr lang="en-US" sz="2400" dirty="0" err="1">
                <a:latin typeface="Times New Roman" panose="02020603050405020304" pitchFamily="18" charset="0"/>
                <a:cs typeface="Times New Roman" panose="02020603050405020304" pitchFamily="18" charset="0"/>
              </a:rPr>
              <a:t>EconMap</a:t>
            </a:r>
            <a:r>
              <a:rPr lang="en-US" sz="2400" dirty="0">
                <a:latin typeface="Times New Roman" panose="02020603050405020304" pitchFamily="18" charset="0"/>
                <a:cs typeface="Times New Roman" panose="02020603050405020304" pitchFamily="18" charset="0"/>
              </a:rPr>
              <a:t> (CEPII).</a:t>
            </a:r>
          </a:p>
          <a:p>
            <a:pPr marL="342900" indent="-342900">
              <a:buFont typeface="Arial" panose="020B0604020202020204" pitchFamily="34" charset="0"/>
              <a:buChar char="•"/>
            </a:pPr>
            <a:endParaRPr lang="en-US" sz="2400" dirty="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In addition, the applied rate of import tariff imposed by trading partners of Laos was also used to update the baseline up to 2023 using a database from the World Integrated Trade Solution (WITS).</a:t>
            </a:r>
          </a:p>
        </p:txBody>
      </p:sp>
    </p:spTree>
    <p:extLst>
      <p:ext uri="{BB962C8B-B14F-4D97-AF65-F5344CB8AC3E}">
        <p14:creationId xmlns:p14="http://schemas.microsoft.com/office/powerpoint/2010/main" val="32956573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FEA772-0522-34FE-7025-5C4C29979633}"/>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56A79753-4B3D-CCD7-1E7C-3EB369C9BC49}"/>
              </a:ext>
            </a:extLst>
          </p:cNvPr>
          <p:cNvSpPr txBox="1"/>
          <p:nvPr/>
        </p:nvSpPr>
        <p:spPr>
          <a:xfrm>
            <a:off x="482351" y="751575"/>
            <a:ext cx="3660671" cy="5632311"/>
          </a:xfrm>
          <a:prstGeom prst="rect">
            <a:avLst/>
          </a:prstGeom>
          <a:noFill/>
        </p:spPr>
        <p:txBody>
          <a:bodyPr wrap="square">
            <a:spAutoFit/>
          </a:bodyPr>
          <a:lstStyle/>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For the policy scenario, we divided it into 5 scenarios.</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We assumed there are no preferential tariffs from the trading partners. So, the 2023 Most-</a:t>
            </a:r>
            <a:r>
              <a:rPr lang="en-US" sz="2000" dirty="0" err="1">
                <a:latin typeface="Times New Roman" panose="02020603050405020304" pitchFamily="18" charset="0"/>
                <a:cs typeface="Times New Roman" panose="02020603050405020304" pitchFamily="18" charset="0"/>
              </a:rPr>
              <a:t>Favoured</a:t>
            </a:r>
            <a:r>
              <a:rPr lang="en-US" sz="2000" dirty="0">
                <a:latin typeface="Times New Roman" panose="02020603050405020304" pitchFamily="18" charset="0"/>
                <a:cs typeface="Times New Roman" panose="02020603050405020304" pitchFamily="18" charset="0"/>
              </a:rPr>
              <a:t> Nation (MFN) tariff rate of import was applied from 2023 to 2035 for all trading partners. The data was extracted from the WITS database.</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In addition, we also assumed the reduction of total productivity, foreign direct investment (FDI) and official development assistance (ODA) as the result of LDC graduation.</a:t>
            </a:r>
          </a:p>
        </p:txBody>
      </p:sp>
      <p:sp>
        <p:nvSpPr>
          <p:cNvPr id="3" name="TextBox 2">
            <a:extLst>
              <a:ext uri="{FF2B5EF4-FFF2-40B4-BE49-F238E27FC236}">
                <a16:creationId xmlns:a16="http://schemas.microsoft.com/office/drawing/2014/main" id="{EEAEC510-D311-38E1-9E81-71295697CF83}"/>
              </a:ext>
            </a:extLst>
          </p:cNvPr>
          <p:cNvSpPr txBox="1"/>
          <p:nvPr/>
        </p:nvSpPr>
        <p:spPr>
          <a:xfrm>
            <a:off x="482351" y="53125"/>
            <a:ext cx="6096000" cy="579967"/>
          </a:xfrm>
          <a:prstGeom prst="rect">
            <a:avLst/>
          </a:prstGeom>
          <a:noFill/>
        </p:spPr>
        <p:txBody>
          <a:bodyPr wrap="square">
            <a:spAutoFit/>
          </a:bodyPr>
          <a:lstStyle/>
          <a:p>
            <a:pPr marR="0" lvl="0" algn="just">
              <a:lnSpc>
                <a:spcPct val="150000"/>
              </a:lnSpc>
              <a:spcBef>
                <a:spcPts val="0"/>
              </a:spcBef>
              <a:spcAft>
                <a:spcPts val="0"/>
              </a:spcAft>
            </a:pPr>
            <a:r>
              <a:rPr lang="en-US" sz="2400" b="1" kern="100" dirty="0">
                <a:effectLst/>
                <a:latin typeface="Times New Roman" panose="02020603050405020304" pitchFamily="18" charset="0"/>
                <a:ea typeface="Aptos" panose="02110004020202020204"/>
                <a:cs typeface="Times New Roman" panose="02020603050405020304" pitchFamily="18" charset="0"/>
              </a:rPr>
              <a:t>Scenario development</a:t>
            </a:r>
          </a:p>
        </p:txBody>
      </p:sp>
      <p:pic>
        <p:nvPicPr>
          <p:cNvPr id="8" name="Picture 7">
            <a:extLst>
              <a:ext uri="{FF2B5EF4-FFF2-40B4-BE49-F238E27FC236}">
                <a16:creationId xmlns:a16="http://schemas.microsoft.com/office/drawing/2014/main" id="{6AEB2715-69C9-6490-8312-25DF940B351D}"/>
              </a:ext>
            </a:extLst>
          </p:cNvPr>
          <p:cNvPicPr>
            <a:picLocks noChangeAspect="1"/>
          </p:cNvPicPr>
          <p:nvPr/>
        </p:nvPicPr>
        <p:blipFill>
          <a:blip r:embed="rId2"/>
          <a:stretch>
            <a:fillRect/>
          </a:stretch>
        </p:blipFill>
        <p:spPr>
          <a:xfrm>
            <a:off x="4276915" y="1270169"/>
            <a:ext cx="7770345" cy="4712941"/>
          </a:xfrm>
          <a:prstGeom prst="rect">
            <a:avLst/>
          </a:prstGeom>
        </p:spPr>
      </p:pic>
      <p:sp>
        <p:nvSpPr>
          <p:cNvPr id="9" name="TextBox 8">
            <a:extLst>
              <a:ext uri="{FF2B5EF4-FFF2-40B4-BE49-F238E27FC236}">
                <a16:creationId xmlns:a16="http://schemas.microsoft.com/office/drawing/2014/main" id="{B941B6FD-BE62-60AA-592A-F82AF1F38840}"/>
              </a:ext>
            </a:extLst>
          </p:cNvPr>
          <p:cNvSpPr txBox="1"/>
          <p:nvPr/>
        </p:nvSpPr>
        <p:spPr>
          <a:xfrm>
            <a:off x="4276916" y="751576"/>
            <a:ext cx="6096000" cy="400110"/>
          </a:xfrm>
          <a:prstGeom prst="rect">
            <a:avLst/>
          </a:prstGeom>
          <a:noFill/>
        </p:spPr>
        <p:txBody>
          <a:bodyPr wrap="square">
            <a:spAutoFit/>
          </a:bodyPr>
          <a:lstStyle/>
          <a:p>
            <a:r>
              <a:rPr lang="en-US" sz="2000" dirty="0">
                <a:latin typeface="Times New Roman" panose="02020603050405020304" pitchFamily="18" charset="0"/>
                <a:cs typeface="Times New Roman" panose="02020603050405020304" pitchFamily="18" charset="0"/>
              </a:rPr>
              <a:t>Table 2. Assumption for the simulation</a:t>
            </a:r>
          </a:p>
        </p:txBody>
      </p:sp>
      <p:sp>
        <p:nvSpPr>
          <p:cNvPr id="10" name="TextBox 9">
            <a:extLst>
              <a:ext uri="{FF2B5EF4-FFF2-40B4-BE49-F238E27FC236}">
                <a16:creationId xmlns:a16="http://schemas.microsoft.com/office/drawing/2014/main" id="{E0DC73A8-6FAB-4E8F-045D-2C64F2684518}"/>
              </a:ext>
            </a:extLst>
          </p:cNvPr>
          <p:cNvSpPr txBox="1"/>
          <p:nvPr/>
        </p:nvSpPr>
        <p:spPr>
          <a:xfrm>
            <a:off x="4276916" y="6101593"/>
            <a:ext cx="6096000" cy="369332"/>
          </a:xfrm>
          <a:prstGeom prst="rect">
            <a:avLst/>
          </a:prstGeom>
          <a:noFill/>
        </p:spPr>
        <p:txBody>
          <a:bodyPr wrap="square">
            <a:spAutoFit/>
          </a:bodyPr>
          <a:lstStyle/>
          <a:p>
            <a:r>
              <a:rPr lang="en-US" dirty="0">
                <a:latin typeface="Times New Roman" panose="02020603050405020304" pitchFamily="18" charset="0"/>
                <a:cs typeface="Times New Roman" panose="02020603050405020304" pitchFamily="18" charset="0"/>
              </a:rPr>
              <a:t>Source: Authors.</a:t>
            </a:r>
          </a:p>
        </p:txBody>
      </p:sp>
    </p:spTree>
    <p:extLst>
      <p:ext uri="{BB962C8B-B14F-4D97-AF65-F5344CB8AC3E}">
        <p14:creationId xmlns:p14="http://schemas.microsoft.com/office/powerpoint/2010/main" val="12791634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247184A-8CBA-92BC-8758-11689E971D23}"/>
              </a:ext>
            </a:extLst>
          </p:cNvPr>
          <p:cNvSpPr txBox="1"/>
          <p:nvPr/>
        </p:nvSpPr>
        <p:spPr>
          <a:xfrm>
            <a:off x="619166" y="2275916"/>
            <a:ext cx="8718178" cy="400110"/>
          </a:xfrm>
          <a:prstGeom prst="rect">
            <a:avLst/>
          </a:prstGeom>
          <a:noFill/>
        </p:spPr>
        <p:txBody>
          <a:bodyPr wrap="square">
            <a:spAutoFit/>
          </a:bodyPr>
          <a:lstStyle/>
          <a:p>
            <a:r>
              <a:rPr lang="en-US" sz="2000" dirty="0">
                <a:latin typeface="Times New Roman" panose="02020603050405020304" pitchFamily="18" charset="0"/>
                <a:cs typeface="Times New Roman" panose="02020603050405020304" pitchFamily="18" charset="0"/>
              </a:rPr>
              <a:t>Table 3. Impacts on macroeconomic indicators</a:t>
            </a:r>
          </a:p>
        </p:txBody>
      </p:sp>
      <p:sp>
        <p:nvSpPr>
          <p:cNvPr id="5" name="TextBox 4">
            <a:extLst>
              <a:ext uri="{FF2B5EF4-FFF2-40B4-BE49-F238E27FC236}">
                <a16:creationId xmlns:a16="http://schemas.microsoft.com/office/drawing/2014/main" id="{428005C5-7F71-47DB-B3D3-B028E7225553}"/>
              </a:ext>
            </a:extLst>
          </p:cNvPr>
          <p:cNvSpPr txBox="1"/>
          <p:nvPr/>
        </p:nvSpPr>
        <p:spPr>
          <a:xfrm>
            <a:off x="619166" y="1216165"/>
            <a:ext cx="9917374" cy="830997"/>
          </a:xfrm>
          <a:prstGeom prst="rect">
            <a:avLst/>
          </a:prstGeom>
          <a:noFill/>
        </p:spPr>
        <p:txBody>
          <a:bodyPr wrap="square">
            <a:spAutoFit/>
          </a:bodyPr>
          <a:lstStyle/>
          <a:p>
            <a:r>
              <a:rPr lang="en-US" sz="2400" dirty="0">
                <a:latin typeface="Times New Roman" panose="02020603050405020304" pitchFamily="18" charset="0"/>
                <a:cs typeface="Times New Roman" panose="02020603050405020304" pitchFamily="18" charset="0"/>
              </a:rPr>
              <a:t>LDC graduation will hurt the GDP (</a:t>
            </a:r>
            <a:r>
              <a:rPr lang="en-US" sz="2400" dirty="0" err="1">
                <a:latin typeface="Times New Roman" panose="02020603050405020304" pitchFamily="18" charset="0"/>
                <a:cs typeface="Times New Roman" panose="02020603050405020304" pitchFamily="18" charset="0"/>
              </a:rPr>
              <a:t>qgdp</a:t>
            </a:r>
            <a:r>
              <a:rPr lang="en-US" sz="2400" dirty="0">
                <a:latin typeface="Times New Roman" panose="02020603050405020304" pitchFamily="18" charset="0"/>
                <a:cs typeface="Times New Roman" panose="02020603050405020304" pitchFamily="18" charset="0"/>
              </a:rPr>
              <a:t>) and welfare (EV).The GDP (</a:t>
            </a:r>
            <a:r>
              <a:rPr lang="en-US" sz="2400" dirty="0" err="1">
                <a:latin typeface="Times New Roman" panose="02020603050405020304" pitchFamily="18" charset="0"/>
                <a:cs typeface="Times New Roman" panose="02020603050405020304" pitchFamily="18" charset="0"/>
              </a:rPr>
              <a:t>qgdp</a:t>
            </a:r>
            <a:r>
              <a:rPr lang="en-US" sz="2400" dirty="0">
                <a:latin typeface="Times New Roman" panose="02020603050405020304" pitchFamily="18" charset="0"/>
                <a:cs typeface="Times New Roman" panose="02020603050405020304" pitchFamily="18" charset="0"/>
              </a:rPr>
              <a:t>) and welfare (EV) will decline. </a:t>
            </a:r>
          </a:p>
        </p:txBody>
      </p:sp>
      <p:sp>
        <p:nvSpPr>
          <p:cNvPr id="6" name="TextBox 5">
            <a:extLst>
              <a:ext uri="{FF2B5EF4-FFF2-40B4-BE49-F238E27FC236}">
                <a16:creationId xmlns:a16="http://schemas.microsoft.com/office/drawing/2014/main" id="{5D8A542D-9638-472A-9F3F-818E0245DF6D}"/>
              </a:ext>
            </a:extLst>
          </p:cNvPr>
          <p:cNvSpPr txBox="1"/>
          <p:nvPr/>
        </p:nvSpPr>
        <p:spPr>
          <a:xfrm>
            <a:off x="619166" y="372649"/>
            <a:ext cx="4307589" cy="461665"/>
          </a:xfrm>
          <a:prstGeom prst="rect">
            <a:avLst/>
          </a:prstGeom>
          <a:noFill/>
        </p:spPr>
        <p:txBody>
          <a:bodyPr wrap="none" rtlCol="0">
            <a:spAutoFit/>
          </a:bodyPr>
          <a:lstStyle/>
          <a:p>
            <a:r>
              <a:rPr lang="en-US" sz="2400" b="1" dirty="0">
                <a:latin typeface="Times New Roman" panose="02020603050405020304" pitchFamily="18" charset="0"/>
                <a:cs typeface="Times New Roman" panose="02020603050405020304" pitchFamily="18" charset="0"/>
              </a:rPr>
              <a:t>The Impact of LDC graduation</a:t>
            </a:r>
          </a:p>
        </p:txBody>
      </p:sp>
      <p:sp>
        <p:nvSpPr>
          <p:cNvPr id="8" name="TextBox 7">
            <a:extLst>
              <a:ext uri="{FF2B5EF4-FFF2-40B4-BE49-F238E27FC236}">
                <a16:creationId xmlns:a16="http://schemas.microsoft.com/office/drawing/2014/main" id="{507B7248-0805-4C2F-AB6A-5EC48C8138DB}"/>
              </a:ext>
            </a:extLst>
          </p:cNvPr>
          <p:cNvSpPr txBox="1"/>
          <p:nvPr/>
        </p:nvSpPr>
        <p:spPr>
          <a:xfrm>
            <a:off x="619166" y="6354271"/>
            <a:ext cx="8570794" cy="369332"/>
          </a:xfrm>
          <a:prstGeom prst="rect">
            <a:avLst/>
          </a:prstGeom>
          <a:noFill/>
        </p:spPr>
        <p:txBody>
          <a:bodyPr wrap="square">
            <a:spAutoFit/>
          </a:bodyPr>
          <a:lstStyle/>
          <a:p>
            <a:r>
              <a:rPr lang="en-US" dirty="0">
                <a:latin typeface="Times New Roman" panose="02020603050405020304" pitchFamily="18" charset="0"/>
                <a:cs typeface="Times New Roman" panose="02020603050405020304" pitchFamily="18" charset="0"/>
              </a:rPr>
              <a:t>Source: The authors' simulation from the Dynamic GTAP model.</a:t>
            </a:r>
          </a:p>
        </p:txBody>
      </p:sp>
      <p:pic>
        <p:nvPicPr>
          <p:cNvPr id="9" name="Picture 8">
            <a:extLst>
              <a:ext uri="{FF2B5EF4-FFF2-40B4-BE49-F238E27FC236}">
                <a16:creationId xmlns:a16="http://schemas.microsoft.com/office/drawing/2014/main" id="{2FC91035-2813-C444-94B1-D62EE7821466}"/>
              </a:ext>
            </a:extLst>
          </p:cNvPr>
          <p:cNvPicPr>
            <a:picLocks noChangeAspect="1"/>
          </p:cNvPicPr>
          <p:nvPr/>
        </p:nvPicPr>
        <p:blipFill>
          <a:blip r:embed="rId2"/>
          <a:stretch>
            <a:fillRect/>
          </a:stretch>
        </p:blipFill>
        <p:spPr>
          <a:xfrm>
            <a:off x="619166" y="2723550"/>
            <a:ext cx="10496837" cy="3578018"/>
          </a:xfrm>
          <a:prstGeom prst="rect">
            <a:avLst/>
          </a:prstGeom>
        </p:spPr>
      </p:pic>
    </p:spTree>
    <p:extLst>
      <p:ext uri="{BB962C8B-B14F-4D97-AF65-F5344CB8AC3E}">
        <p14:creationId xmlns:p14="http://schemas.microsoft.com/office/powerpoint/2010/main" val="17108488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247184A-8CBA-92BC-8758-11689E971D23}"/>
              </a:ext>
            </a:extLst>
          </p:cNvPr>
          <p:cNvSpPr txBox="1"/>
          <p:nvPr/>
        </p:nvSpPr>
        <p:spPr>
          <a:xfrm>
            <a:off x="527276" y="3028890"/>
            <a:ext cx="8718178" cy="400110"/>
          </a:xfrm>
          <a:prstGeom prst="rect">
            <a:avLst/>
          </a:prstGeom>
          <a:noFill/>
        </p:spPr>
        <p:txBody>
          <a:bodyPr wrap="square">
            <a:spAutoFit/>
          </a:bodyPr>
          <a:lstStyle/>
          <a:p>
            <a:r>
              <a:rPr lang="en-US" sz="2000" dirty="0">
                <a:latin typeface="Times New Roman" panose="02020603050405020304" pitchFamily="18" charset="0"/>
                <a:cs typeface="Times New Roman" panose="02020603050405020304" pitchFamily="18" charset="0"/>
              </a:rPr>
              <a:t>Table 4. Impacts on Output and Trade balance</a:t>
            </a:r>
            <a:r>
              <a:rPr lang="lo-LA" sz="2000"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 Cumulative, 2025-2035)</a:t>
            </a:r>
          </a:p>
        </p:txBody>
      </p:sp>
      <p:sp>
        <p:nvSpPr>
          <p:cNvPr id="4" name="TextBox 3">
            <a:extLst>
              <a:ext uri="{FF2B5EF4-FFF2-40B4-BE49-F238E27FC236}">
                <a16:creationId xmlns:a16="http://schemas.microsoft.com/office/drawing/2014/main" id="{0CEF09A1-9CF0-4556-9BBA-89C73961B8C5}"/>
              </a:ext>
            </a:extLst>
          </p:cNvPr>
          <p:cNvSpPr txBox="1"/>
          <p:nvPr/>
        </p:nvSpPr>
        <p:spPr>
          <a:xfrm>
            <a:off x="699580" y="516743"/>
            <a:ext cx="4307589" cy="461665"/>
          </a:xfrm>
          <a:prstGeom prst="rect">
            <a:avLst/>
          </a:prstGeom>
          <a:noFill/>
        </p:spPr>
        <p:txBody>
          <a:bodyPr wrap="none" rtlCol="0">
            <a:spAutoFit/>
          </a:bodyPr>
          <a:lstStyle/>
          <a:p>
            <a:r>
              <a:rPr lang="en-US" sz="2400" b="1" dirty="0">
                <a:latin typeface="Times New Roman" panose="02020603050405020304" pitchFamily="18" charset="0"/>
                <a:cs typeface="Times New Roman" panose="02020603050405020304" pitchFamily="18" charset="0"/>
              </a:rPr>
              <a:t>The Impact of LDC graduation</a:t>
            </a:r>
          </a:p>
        </p:txBody>
      </p:sp>
      <p:sp>
        <p:nvSpPr>
          <p:cNvPr id="6" name="TextBox 5">
            <a:extLst>
              <a:ext uri="{FF2B5EF4-FFF2-40B4-BE49-F238E27FC236}">
                <a16:creationId xmlns:a16="http://schemas.microsoft.com/office/drawing/2014/main" id="{AD6FB78A-947E-485B-9919-C7AB3C1F9CC9}"/>
              </a:ext>
            </a:extLst>
          </p:cNvPr>
          <p:cNvSpPr txBox="1"/>
          <p:nvPr/>
        </p:nvSpPr>
        <p:spPr>
          <a:xfrm>
            <a:off x="600968" y="1327562"/>
            <a:ext cx="11148916" cy="1463606"/>
          </a:xfrm>
          <a:prstGeom prst="rect">
            <a:avLst/>
          </a:prstGeom>
          <a:noFill/>
        </p:spPr>
        <p:txBody>
          <a:bodyPr wrap="square">
            <a:spAutoFit/>
          </a:bodyPr>
          <a:lstStyle/>
          <a:p>
            <a:pPr marL="342900" marR="0" indent="-342900">
              <a:lnSpc>
                <a:spcPct val="107000"/>
              </a:lnSpc>
              <a:spcBef>
                <a:spcPts val="0"/>
              </a:spcBef>
              <a:spcAft>
                <a:spcPts val="800"/>
              </a:spcAft>
              <a:buFont typeface="Arial" panose="020B0604020202020204" pitchFamily="34" charset="0"/>
              <a:buChar char="•"/>
            </a:pPr>
            <a:r>
              <a:rPr lang="en-US" sz="2400" dirty="0">
                <a:effectLst/>
                <a:latin typeface="Times New Roman" panose="02020603050405020304" pitchFamily="18" charset="0"/>
                <a:ea typeface="Yu Mincho" panose="02020400000000000000" pitchFamily="18" charset="-128"/>
                <a:cs typeface="DokChampa" panose="020B0604020202020204" pitchFamily="34" charset="-34"/>
              </a:rPr>
              <a:t>The  LDC graduation will have negative impacts on most of the sectoral outputs. </a:t>
            </a:r>
          </a:p>
          <a:p>
            <a:pPr marL="342900" marR="0" indent="-342900">
              <a:lnSpc>
                <a:spcPct val="107000"/>
              </a:lnSpc>
              <a:spcBef>
                <a:spcPts val="0"/>
              </a:spcBef>
              <a:spcAft>
                <a:spcPts val="800"/>
              </a:spcAft>
              <a:buFont typeface="Arial" panose="020B0604020202020204" pitchFamily="34" charset="0"/>
              <a:buChar char="•"/>
            </a:pPr>
            <a:r>
              <a:rPr lang="en-US" sz="2400" dirty="0">
                <a:effectLst/>
                <a:latin typeface="Times New Roman" panose="02020603050405020304" pitchFamily="18" charset="0"/>
                <a:ea typeface="Yu Mincho" panose="02020400000000000000" pitchFamily="18" charset="-128"/>
                <a:cs typeface="DokChampa" panose="020B0604020202020204" pitchFamily="34" charset="-34"/>
              </a:rPr>
              <a:t>All outputs will be declined, except Extraction (Mining and Extraction sector). </a:t>
            </a:r>
          </a:p>
          <a:p>
            <a:pPr marL="342900" marR="0" indent="-342900">
              <a:lnSpc>
                <a:spcPct val="107000"/>
              </a:lnSpc>
              <a:spcBef>
                <a:spcPts val="0"/>
              </a:spcBef>
              <a:spcAft>
                <a:spcPts val="800"/>
              </a:spcAft>
              <a:buFont typeface="Arial" panose="020B0604020202020204" pitchFamily="34" charset="0"/>
              <a:buChar char="•"/>
            </a:pPr>
            <a:r>
              <a:rPr lang="en-US" sz="2400" dirty="0">
                <a:effectLst/>
                <a:latin typeface="Times New Roman" panose="02020603050405020304" pitchFamily="18" charset="0"/>
                <a:ea typeface="Yu Mincho" panose="02020400000000000000" pitchFamily="18" charset="-128"/>
                <a:cs typeface="DokChampa" panose="020B0604020202020204" pitchFamily="34" charset="-34"/>
              </a:rPr>
              <a:t>The impacts on the trade balance are varying.</a:t>
            </a:r>
            <a:endParaRPr lang="en-US" sz="2400" dirty="0">
              <a:effectLst/>
              <a:latin typeface="Calibri" panose="020F0502020204030204" pitchFamily="34" charset="0"/>
              <a:ea typeface="Yu Mincho" panose="02020400000000000000" pitchFamily="18" charset="-128"/>
              <a:cs typeface="DokChampa" panose="020B0604020202020204" pitchFamily="34" charset="-34"/>
            </a:endParaRPr>
          </a:p>
        </p:txBody>
      </p:sp>
      <p:sp>
        <p:nvSpPr>
          <p:cNvPr id="7" name="TextBox 6">
            <a:extLst>
              <a:ext uri="{FF2B5EF4-FFF2-40B4-BE49-F238E27FC236}">
                <a16:creationId xmlns:a16="http://schemas.microsoft.com/office/drawing/2014/main" id="{CD9457A8-9E49-4607-980E-1FD094118E16}"/>
              </a:ext>
            </a:extLst>
          </p:cNvPr>
          <p:cNvSpPr txBox="1"/>
          <p:nvPr/>
        </p:nvSpPr>
        <p:spPr>
          <a:xfrm>
            <a:off x="600968" y="6454791"/>
            <a:ext cx="8570794" cy="369332"/>
          </a:xfrm>
          <a:prstGeom prst="rect">
            <a:avLst/>
          </a:prstGeom>
          <a:noFill/>
        </p:spPr>
        <p:txBody>
          <a:bodyPr wrap="square">
            <a:spAutoFit/>
          </a:bodyPr>
          <a:lstStyle/>
          <a:p>
            <a:r>
              <a:rPr lang="en-US" dirty="0">
                <a:latin typeface="Times New Roman" panose="02020603050405020304" pitchFamily="18" charset="0"/>
                <a:cs typeface="Times New Roman" panose="02020603050405020304" pitchFamily="18" charset="0"/>
              </a:rPr>
              <a:t>Source: The authors' simulation from the Dynamic GTAP model.</a:t>
            </a:r>
          </a:p>
        </p:txBody>
      </p:sp>
      <p:pic>
        <p:nvPicPr>
          <p:cNvPr id="9" name="Picture 8">
            <a:extLst>
              <a:ext uri="{FF2B5EF4-FFF2-40B4-BE49-F238E27FC236}">
                <a16:creationId xmlns:a16="http://schemas.microsoft.com/office/drawing/2014/main" id="{BBB286E4-662E-4C95-8FC3-3814E1AA157B}"/>
              </a:ext>
            </a:extLst>
          </p:cNvPr>
          <p:cNvPicPr>
            <a:picLocks noChangeAspect="1"/>
          </p:cNvPicPr>
          <p:nvPr/>
        </p:nvPicPr>
        <p:blipFill>
          <a:blip r:embed="rId2"/>
          <a:stretch>
            <a:fillRect/>
          </a:stretch>
        </p:blipFill>
        <p:spPr>
          <a:xfrm>
            <a:off x="699580" y="3429000"/>
            <a:ext cx="8826617" cy="3025791"/>
          </a:xfrm>
          <a:prstGeom prst="rect">
            <a:avLst/>
          </a:prstGeom>
        </p:spPr>
      </p:pic>
    </p:spTree>
    <p:extLst>
      <p:ext uri="{BB962C8B-B14F-4D97-AF65-F5344CB8AC3E}">
        <p14:creationId xmlns:p14="http://schemas.microsoft.com/office/powerpoint/2010/main" val="348919962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247184A-8CBA-92BC-8758-11689E971D23}"/>
              </a:ext>
            </a:extLst>
          </p:cNvPr>
          <p:cNvSpPr txBox="1"/>
          <p:nvPr/>
        </p:nvSpPr>
        <p:spPr>
          <a:xfrm>
            <a:off x="4286956" y="1022713"/>
            <a:ext cx="6832600" cy="400110"/>
          </a:xfrm>
          <a:prstGeom prst="rect">
            <a:avLst/>
          </a:prstGeom>
          <a:noFill/>
        </p:spPr>
        <p:txBody>
          <a:bodyPr wrap="square">
            <a:spAutoFit/>
          </a:bodyPr>
          <a:lstStyle/>
          <a:p>
            <a:r>
              <a:rPr lang="en-US" sz="2000" kern="0" dirty="0">
                <a:effectLst/>
                <a:latin typeface="Times New Roman" panose="02020603050405020304" pitchFamily="18" charset="0"/>
                <a:ea typeface="Times New Roman" panose="02020603050405020304" pitchFamily="18" charset="0"/>
              </a:rPr>
              <a:t>Figure 1. Impacts on household’s income (accumulative to 2050)</a:t>
            </a:r>
            <a:endParaRPr lang="en-US" sz="2000" dirty="0"/>
          </a:p>
        </p:txBody>
      </p:sp>
      <p:sp>
        <p:nvSpPr>
          <p:cNvPr id="5" name="TextBox 4">
            <a:extLst>
              <a:ext uri="{FF2B5EF4-FFF2-40B4-BE49-F238E27FC236}">
                <a16:creationId xmlns:a16="http://schemas.microsoft.com/office/drawing/2014/main" id="{FF74F306-D2EE-4A34-8A16-13849925CDF6}"/>
              </a:ext>
            </a:extLst>
          </p:cNvPr>
          <p:cNvSpPr txBox="1"/>
          <p:nvPr/>
        </p:nvSpPr>
        <p:spPr>
          <a:xfrm>
            <a:off x="699580" y="516743"/>
            <a:ext cx="4307589" cy="461665"/>
          </a:xfrm>
          <a:prstGeom prst="rect">
            <a:avLst/>
          </a:prstGeom>
          <a:noFill/>
        </p:spPr>
        <p:txBody>
          <a:bodyPr wrap="none" rtlCol="0">
            <a:spAutoFit/>
          </a:bodyPr>
          <a:lstStyle/>
          <a:p>
            <a:r>
              <a:rPr lang="en-US" sz="2400" b="1" dirty="0">
                <a:latin typeface="Times New Roman" panose="02020603050405020304" pitchFamily="18" charset="0"/>
                <a:cs typeface="Times New Roman" panose="02020603050405020304" pitchFamily="18" charset="0"/>
              </a:rPr>
              <a:t>The Impact of LDC graduation</a:t>
            </a:r>
          </a:p>
        </p:txBody>
      </p:sp>
      <p:sp>
        <p:nvSpPr>
          <p:cNvPr id="6" name="TextBox 5">
            <a:extLst>
              <a:ext uri="{FF2B5EF4-FFF2-40B4-BE49-F238E27FC236}">
                <a16:creationId xmlns:a16="http://schemas.microsoft.com/office/drawing/2014/main" id="{9F54E1C4-64B5-44E5-9008-DA4C3E89834D}"/>
              </a:ext>
            </a:extLst>
          </p:cNvPr>
          <p:cNvSpPr txBox="1"/>
          <p:nvPr/>
        </p:nvSpPr>
        <p:spPr>
          <a:xfrm>
            <a:off x="692101" y="1467129"/>
            <a:ext cx="3594855" cy="2443939"/>
          </a:xfrm>
          <a:prstGeom prst="rect">
            <a:avLst/>
          </a:prstGeom>
          <a:noFill/>
        </p:spPr>
        <p:txBody>
          <a:bodyPr wrap="square">
            <a:spAutoFit/>
          </a:bodyPr>
          <a:lstStyle/>
          <a:p>
            <a:pPr marL="0" marR="0">
              <a:lnSpc>
                <a:spcPct val="107000"/>
              </a:lnSpc>
              <a:spcBef>
                <a:spcPts val="0"/>
              </a:spcBef>
              <a:spcAft>
                <a:spcPts val="800"/>
              </a:spcAft>
            </a:pPr>
            <a:r>
              <a:rPr lang="en-US" sz="2400" dirty="0">
                <a:effectLst/>
                <a:latin typeface="Times New Roman" panose="02020603050405020304" pitchFamily="18" charset="0"/>
                <a:ea typeface="Yu Mincho" panose="02020400000000000000" pitchFamily="18" charset="-128"/>
                <a:cs typeface="DokChampa" panose="020B0604020202020204" pitchFamily="34" charset="-34"/>
              </a:rPr>
              <a:t>The household’s income will decrease from about 8.9% in 2027 to 12.5% in 2035 as a result of the graduation of LDC status in Laos.</a:t>
            </a:r>
            <a:endParaRPr lang="en-US" sz="2400" dirty="0">
              <a:effectLst/>
              <a:latin typeface="Calibri" panose="020F0502020204030204" pitchFamily="34" charset="0"/>
              <a:ea typeface="Yu Mincho" panose="02020400000000000000" pitchFamily="18" charset="-128"/>
              <a:cs typeface="DokChampa" panose="020B0604020202020204" pitchFamily="34" charset="-34"/>
            </a:endParaRPr>
          </a:p>
        </p:txBody>
      </p:sp>
      <p:sp>
        <p:nvSpPr>
          <p:cNvPr id="7" name="TextBox 6">
            <a:extLst>
              <a:ext uri="{FF2B5EF4-FFF2-40B4-BE49-F238E27FC236}">
                <a16:creationId xmlns:a16="http://schemas.microsoft.com/office/drawing/2014/main" id="{F9F2B9C7-36D2-4009-AEB7-C45B32D90312}"/>
              </a:ext>
            </a:extLst>
          </p:cNvPr>
          <p:cNvSpPr txBox="1"/>
          <p:nvPr/>
        </p:nvSpPr>
        <p:spPr>
          <a:xfrm>
            <a:off x="4286956" y="6333958"/>
            <a:ext cx="7772400" cy="369332"/>
          </a:xfrm>
          <a:prstGeom prst="rect">
            <a:avLst/>
          </a:prstGeom>
          <a:noFill/>
        </p:spPr>
        <p:txBody>
          <a:bodyPr wrap="square">
            <a:spAutoFit/>
          </a:bodyPr>
          <a:lstStyle/>
          <a:p>
            <a:r>
              <a:rPr lang="en-US" dirty="0">
                <a:latin typeface="Times New Roman" panose="02020603050405020304" pitchFamily="18" charset="0"/>
                <a:cs typeface="Times New Roman" panose="02020603050405020304" pitchFamily="18" charset="0"/>
              </a:rPr>
              <a:t>Source: The authors' simulation from the Dynamic GTAP model.</a:t>
            </a:r>
          </a:p>
        </p:txBody>
      </p:sp>
      <p:pic>
        <p:nvPicPr>
          <p:cNvPr id="9" name="Picture 8">
            <a:extLst>
              <a:ext uri="{FF2B5EF4-FFF2-40B4-BE49-F238E27FC236}">
                <a16:creationId xmlns:a16="http://schemas.microsoft.com/office/drawing/2014/main" id="{7C133502-B8E5-1E68-CEAA-4C4BF2AE7A66}"/>
              </a:ext>
            </a:extLst>
          </p:cNvPr>
          <p:cNvPicPr>
            <a:picLocks noChangeAspect="1"/>
          </p:cNvPicPr>
          <p:nvPr/>
        </p:nvPicPr>
        <p:blipFill>
          <a:blip r:embed="rId2"/>
          <a:stretch>
            <a:fillRect/>
          </a:stretch>
        </p:blipFill>
        <p:spPr>
          <a:xfrm>
            <a:off x="4286956" y="1467129"/>
            <a:ext cx="7772400" cy="4866829"/>
          </a:xfrm>
          <a:prstGeom prst="rect">
            <a:avLst/>
          </a:prstGeom>
        </p:spPr>
      </p:pic>
    </p:spTree>
    <p:extLst>
      <p:ext uri="{BB962C8B-B14F-4D97-AF65-F5344CB8AC3E}">
        <p14:creationId xmlns:p14="http://schemas.microsoft.com/office/powerpoint/2010/main" val="3383655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55040A-B342-D61A-9DDB-49F6E8D3BA2D}"/>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FE9F8728-88BE-622F-4B8F-3EF346938BEE}"/>
              </a:ext>
            </a:extLst>
          </p:cNvPr>
          <p:cNvSpPr txBox="1"/>
          <p:nvPr/>
        </p:nvSpPr>
        <p:spPr>
          <a:xfrm>
            <a:off x="648080" y="2606434"/>
            <a:ext cx="8718178" cy="400110"/>
          </a:xfrm>
          <a:prstGeom prst="rect">
            <a:avLst/>
          </a:prstGeom>
          <a:noFill/>
        </p:spPr>
        <p:txBody>
          <a:bodyPr wrap="square">
            <a:spAutoFit/>
          </a:bodyPr>
          <a:lstStyle/>
          <a:p>
            <a:r>
              <a:rPr lang="en-US" sz="2000" kern="0" dirty="0">
                <a:effectLst/>
                <a:latin typeface="Times New Roman" panose="02020603050405020304" pitchFamily="18" charset="0"/>
                <a:ea typeface="Times New Roman" panose="02020603050405020304" pitchFamily="18" charset="0"/>
              </a:rPr>
              <a:t>Table 5. Impacts on </a:t>
            </a:r>
            <a:r>
              <a:rPr lang="en-US" sz="2000" kern="0" dirty="0">
                <a:latin typeface="Times New Roman" panose="02020603050405020304" pitchFamily="18" charset="0"/>
                <a:ea typeface="Times New Roman" panose="02020603050405020304" pitchFamily="18" charset="0"/>
              </a:rPr>
              <a:t>demand for labor </a:t>
            </a:r>
            <a:r>
              <a:rPr lang="en-US" sz="2000" kern="0" dirty="0">
                <a:effectLst/>
                <a:latin typeface="Times New Roman" panose="02020603050405020304" pitchFamily="18" charset="0"/>
                <a:ea typeface="Times New Roman" panose="02020603050405020304" pitchFamily="18" charset="0"/>
              </a:rPr>
              <a:t>(% Cumulative to 2035)</a:t>
            </a:r>
            <a:endParaRPr lang="en-US" sz="2000" dirty="0"/>
          </a:p>
        </p:txBody>
      </p:sp>
      <p:sp>
        <p:nvSpPr>
          <p:cNvPr id="5" name="TextBox 4">
            <a:extLst>
              <a:ext uri="{FF2B5EF4-FFF2-40B4-BE49-F238E27FC236}">
                <a16:creationId xmlns:a16="http://schemas.microsoft.com/office/drawing/2014/main" id="{78513CF7-20E8-69DD-866D-CD192A8BE0BC}"/>
              </a:ext>
            </a:extLst>
          </p:cNvPr>
          <p:cNvSpPr txBox="1"/>
          <p:nvPr/>
        </p:nvSpPr>
        <p:spPr>
          <a:xfrm>
            <a:off x="699580" y="516743"/>
            <a:ext cx="4307589" cy="461665"/>
          </a:xfrm>
          <a:prstGeom prst="rect">
            <a:avLst/>
          </a:prstGeom>
          <a:noFill/>
        </p:spPr>
        <p:txBody>
          <a:bodyPr wrap="none" rtlCol="0">
            <a:spAutoFit/>
          </a:bodyPr>
          <a:lstStyle/>
          <a:p>
            <a:r>
              <a:rPr lang="en-US" sz="2400" b="1" dirty="0">
                <a:latin typeface="Times New Roman" panose="02020603050405020304" pitchFamily="18" charset="0"/>
                <a:cs typeface="Times New Roman" panose="02020603050405020304" pitchFamily="18" charset="0"/>
              </a:rPr>
              <a:t>The Impact of LDC graduation</a:t>
            </a:r>
          </a:p>
        </p:txBody>
      </p:sp>
      <p:sp>
        <p:nvSpPr>
          <p:cNvPr id="6" name="TextBox 5">
            <a:extLst>
              <a:ext uri="{FF2B5EF4-FFF2-40B4-BE49-F238E27FC236}">
                <a16:creationId xmlns:a16="http://schemas.microsoft.com/office/drawing/2014/main" id="{046D802A-3A69-90F0-B1DF-89D7E815EB65}"/>
              </a:ext>
            </a:extLst>
          </p:cNvPr>
          <p:cNvSpPr txBox="1"/>
          <p:nvPr/>
        </p:nvSpPr>
        <p:spPr>
          <a:xfrm>
            <a:off x="699580" y="1163210"/>
            <a:ext cx="10009767" cy="1258421"/>
          </a:xfrm>
          <a:prstGeom prst="rect">
            <a:avLst/>
          </a:prstGeom>
          <a:noFill/>
        </p:spPr>
        <p:txBody>
          <a:bodyPr wrap="square">
            <a:spAutoFit/>
          </a:bodyPr>
          <a:lstStyle/>
          <a:p>
            <a:pPr marL="0" marR="0">
              <a:lnSpc>
                <a:spcPct val="107000"/>
              </a:lnSpc>
              <a:spcBef>
                <a:spcPts val="0"/>
              </a:spcBef>
              <a:spcAft>
                <a:spcPts val="800"/>
              </a:spcAft>
            </a:pPr>
            <a:r>
              <a:rPr lang="en-US" sz="2400" dirty="0">
                <a:effectLst/>
                <a:latin typeface="Times New Roman" panose="02020603050405020304" pitchFamily="18" charset="0"/>
                <a:ea typeface="Yu Mincho" panose="02020400000000000000" pitchFamily="18" charset="-128"/>
                <a:cs typeface="DokChampa" panose="020B0604020202020204" pitchFamily="34" charset="-34"/>
              </a:rPr>
              <a:t>The </a:t>
            </a:r>
            <a:r>
              <a:rPr lang="en-US" sz="2400" dirty="0" err="1">
                <a:effectLst/>
                <a:latin typeface="Times New Roman" panose="02020603050405020304" pitchFamily="18" charset="0"/>
                <a:ea typeface="Yu Mincho" panose="02020400000000000000" pitchFamily="18" charset="-128"/>
                <a:cs typeface="DokChampa" panose="020B0604020202020204" pitchFamily="34" charset="-34"/>
              </a:rPr>
              <a:t>labour</a:t>
            </a:r>
            <a:r>
              <a:rPr lang="en-US" sz="2400" dirty="0">
                <a:effectLst/>
                <a:latin typeface="Times New Roman" panose="02020603050405020304" pitchFamily="18" charset="0"/>
                <a:ea typeface="Yu Mincho" panose="02020400000000000000" pitchFamily="18" charset="-128"/>
                <a:cs typeface="DokChampa" panose="020B0604020202020204" pitchFamily="34" charset="-34"/>
              </a:rPr>
              <a:t> demand will decrease significantly in most sectors. The most impacted sectors will be </a:t>
            </a:r>
            <a:r>
              <a:rPr lang="en-US" sz="2400" dirty="0" err="1">
                <a:effectLst/>
                <a:latin typeface="Times New Roman" panose="02020603050405020304" pitchFamily="18" charset="0"/>
                <a:ea typeface="Yu Mincho" panose="02020400000000000000" pitchFamily="18" charset="-128"/>
                <a:cs typeface="DokChampa" panose="020B0604020202020204" pitchFamily="34" charset="-34"/>
              </a:rPr>
              <a:t>TextWapp</a:t>
            </a:r>
            <a:r>
              <a:rPr lang="en-US" sz="2400" dirty="0">
                <a:effectLst/>
                <a:latin typeface="Times New Roman" panose="02020603050405020304" pitchFamily="18" charset="0"/>
                <a:ea typeface="Yu Mincho" panose="02020400000000000000" pitchFamily="18" charset="-128"/>
                <a:cs typeface="DokChampa" panose="020B0604020202020204" pitchFamily="34" charset="-34"/>
              </a:rPr>
              <a:t> (Textiles and Clothing sector) and </a:t>
            </a:r>
            <a:r>
              <a:rPr lang="en-US" sz="2400" dirty="0" err="1">
                <a:effectLst/>
                <a:latin typeface="Times New Roman" panose="02020603050405020304" pitchFamily="18" charset="0"/>
                <a:ea typeface="Yu Mincho" panose="02020400000000000000" pitchFamily="18" charset="-128"/>
                <a:cs typeface="DokChampa" panose="020B0604020202020204" pitchFamily="34" charset="-34"/>
              </a:rPr>
              <a:t>HeavyMnfc</a:t>
            </a:r>
            <a:r>
              <a:rPr lang="en-US" sz="2400" dirty="0">
                <a:effectLst/>
                <a:latin typeface="Times New Roman" panose="02020603050405020304" pitchFamily="18" charset="0"/>
                <a:ea typeface="Yu Mincho" panose="02020400000000000000" pitchFamily="18" charset="-128"/>
                <a:cs typeface="DokChampa" panose="020B0604020202020204" pitchFamily="34" charset="-34"/>
              </a:rPr>
              <a:t> (Heavy Manufacturing sector).</a:t>
            </a:r>
            <a:endParaRPr lang="en-US" sz="2400" dirty="0">
              <a:effectLst/>
              <a:latin typeface="Calibri" panose="020F0502020204030204" pitchFamily="34" charset="0"/>
              <a:ea typeface="Yu Mincho" panose="02020400000000000000" pitchFamily="18" charset="-128"/>
              <a:cs typeface="DokChampa" panose="020B0604020202020204" pitchFamily="34" charset="-34"/>
            </a:endParaRPr>
          </a:p>
        </p:txBody>
      </p:sp>
      <p:sp>
        <p:nvSpPr>
          <p:cNvPr id="7" name="TextBox 6">
            <a:extLst>
              <a:ext uri="{FF2B5EF4-FFF2-40B4-BE49-F238E27FC236}">
                <a16:creationId xmlns:a16="http://schemas.microsoft.com/office/drawing/2014/main" id="{D743BE89-AF4B-E3BC-F84E-87B6D03ED51E}"/>
              </a:ext>
            </a:extLst>
          </p:cNvPr>
          <p:cNvSpPr txBox="1"/>
          <p:nvPr/>
        </p:nvSpPr>
        <p:spPr>
          <a:xfrm>
            <a:off x="648080" y="6497514"/>
            <a:ext cx="8570794" cy="369332"/>
          </a:xfrm>
          <a:prstGeom prst="rect">
            <a:avLst/>
          </a:prstGeom>
          <a:noFill/>
        </p:spPr>
        <p:txBody>
          <a:bodyPr wrap="square">
            <a:spAutoFit/>
          </a:bodyPr>
          <a:lstStyle/>
          <a:p>
            <a:r>
              <a:rPr lang="en-US" dirty="0">
                <a:latin typeface="Times New Roman" panose="02020603050405020304" pitchFamily="18" charset="0"/>
                <a:cs typeface="Times New Roman" panose="02020603050405020304" pitchFamily="18" charset="0"/>
              </a:rPr>
              <a:t>Source: The authors' simulation from the Dynamic GTAP model.</a:t>
            </a:r>
          </a:p>
        </p:txBody>
      </p:sp>
      <p:pic>
        <p:nvPicPr>
          <p:cNvPr id="10" name="Picture 9">
            <a:extLst>
              <a:ext uri="{FF2B5EF4-FFF2-40B4-BE49-F238E27FC236}">
                <a16:creationId xmlns:a16="http://schemas.microsoft.com/office/drawing/2014/main" id="{63047950-705F-42F4-2707-4170417B4CB2}"/>
              </a:ext>
            </a:extLst>
          </p:cNvPr>
          <p:cNvPicPr>
            <a:picLocks noChangeAspect="1"/>
          </p:cNvPicPr>
          <p:nvPr/>
        </p:nvPicPr>
        <p:blipFill>
          <a:blip r:embed="rId2"/>
          <a:stretch>
            <a:fillRect/>
          </a:stretch>
        </p:blipFill>
        <p:spPr>
          <a:xfrm>
            <a:off x="699580" y="2975724"/>
            <a:ext cx="7269293" cy="3560847"/>
          </a:xfrm>
          <a:prstGeom prst="rect">
            <a:avLst/>
          </a:prstGeom>
        </p:spPr>
      </p:pic>
    </p:spTree>
    <p:extLst>
      <p:ext uri="{BB962C8B-B14F-4D97-AF65-F5344CB8AC3E}">
        <p14:creationId xmlns:p14="http://schemas.microsoft.com/office/powerpoint/2010/main" val="323625801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CA522B-E8F6-7229-0E26-D19C9DAFD1AF}"/>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DEB52A97-3594-DCE6-DB76-5D1787C8A173}"/>
              </a:ext>
            </a:extLst>
          </p:cNvPr>
          <p:cNvSpPr txBox="1"/>
          <p:nvPr/>
        </p:nvSpPr>
        <p:spPr>
          <a:xfrm>
            <a:off x="648080" y="2606434"/>
            <a:ext cx="8718178" cy="400110"/>
          </a:xfrm>
          <a:prstGeom prst="rect">
            <a:avLst/>
          </a:prstGeom>
          <a:noFill/>
        </p:spPr>
        <p:txBody>
          <a:bodyPr wrap="square">
            <a:spAutoFit/>
          </a:bodyPr>
          <a:lstStyle/>
          <a:p>
            <a:r>
              <a:rPr lang="en-US" sz="2000" kern="0" dirty="0">
                <a:effectLst/>
                <a:latin typeface="Times New Roman" panose="02020603050405020304" pitchFamily="18" charset="0"/>
                <a:ea typeface="Times New Roman" panose="02020603050405020304" pitchFamily="18" charset="0"/>
              </a:rPr>
              <a:t>Table 6. Impacts on </a:t>
            </a:r>
            <a:r>
              <a:rPr lang="en-US" sz="2000" kern="0" dirty="0">
                <a:latin typeface="Times New Roman" panose="02020603050405020304" pitchFamily="18" charset="0"/>
                <a:ea typeface="Times New Roman" panose="02020603050405020304" pitchFamily="18" charset="0"/>
              </a:rPr>
              <a:t>price for labor </a:t>
            </a:r>
            <a:r>
              <a:rPr lang="en-US" sz="2000" kern="0" dirty="0">
                <a:effectLst/>
                <a:latin typeface="Times New Roman" panose="02020603050405020304" pitchFamily="18" charset="0"/>
                <a:ea typeface="Times New Roman" panose="02020603050405020304" pitchFamily="18" charset="0"/>
              </a:rPr>
              <a:t>(% Cumulative to 2035)</a:t>
            </a:r>
            <a:endParaRPr lang="en-US" sz="2000" dirty="0"/>
          </a:p>
        </p:txBody>
      </p:sp>
      <p:sp>
        <p:nvSpPr>
          <p:cNvPr id="5" name="TextBox 4">
            <a:extLst>
              <a:ext uri="{FF2B5EF4-FFF2-40B4-BE49-F238E27FC236}">
                <a16:creationId xmlns:a16="http://schemas.microsoft.com/office/drawing/2014/main" id="{D0DA2C8E-A3CC-969E-9EBF-CC0820FB1192}"/>
              </a:ext>
            </a:extLst>
          </p:cNvPr>
          <p:cNvSpPr txBox="1"/>
          <p:nvPr/>
        </p:nvSpPr>
        <p:spPr>
          <a:xfrm>
            <a:off x="699580" y="516743"/>
            <a:ext cx="4307589" cy="461665"/>
          </a:xfrm>
          <a:prstGeom prst="rect">
            <a:avLst/>
          </a:prstGeom>
          <a:noFill/>
        </p:spPr>
        <p:txBody>
          <a:bodyPr wrap="none" rtlCol="0">
            <a:spAutoFit/>
          </a:bodyPr>
          <a:lstStyle/>
          <a:p>
            <a:r>
              <a:rPr lang="en-US" sz="2400" b="1" dirty="0">
                <a:latin typeface="Times New Roman" panose="02020603050405020304" pitchFamily="18" charset="0"/>
                <a:cs typeface="Times New Roman" panose="02020603050405020304" pitchFamily="18" charset="0"/>
              </a:rPr>
              <a:t>The Impact of LDC graduation</a:t>
            </a:r>
          </a:p>
        </p:txBody>
      </p:sp>
      <p:sp>
        <p:nvSpPr>
          <p:cNvPr id="6" name="TextBox 5">
            <a:extLst>
              <a:ext uri="{FF2B5EF4-FFF2-40B4-BE49-F238E27FC236}">
                <a16:creationId xmlns:a16="http://schemas.microsoft.com/office/drawing/2014/main" id="{2E457360-CB7B-2506-C6A4-3E630EF23280}"/>
              </a:ext>
            </a:extLst>
          </p:cNvPr>
          <p:cNvSpPr txBox="1"/>
          <p:nvPr/>
        </p:nvSpPr>
        <p:spPr>
          <a:xfrm>
            <a:off x="699580" y="1163210"/>
            <a:ext cx="10009767" cy="863250"/>
          </a:xfrm>
          <a:prstGeom prst="rect">
            <a:avLst/>
          </a:prstGeom>
          <a:noFill/>
        </p:spPr>
        <p:txBody>
          <a:bodyPr wrap="square">
            <a:spAutoFit/>
          </a:bodyPr>
          <a:lstStyle/>
          <a:p>
            <a:pPr marL="0" marR="0">
              <a:lnSpc>
                <a:spcPct val="107000"/>
              </a:lnSpc>
              <a:spcBef>
                <a:spcPts val="0"/>
              </a:spcBef>
              <a:spcAft>
                <a:spcPts val="800"/>
              </a:spcAft>
            </a:pPr>
            <a:r>
              <a:rPr lang="en-US" sz="2400" dirty="0">
                <a:effectLst/>
                <a:latin typeface="Times New Roman" panose="02020603050405020304" pitchFamily="18" charset="0"/>
                <a:ea typeface="Yu Mincho" panose="02020400000000000000" pitchFamily="18" charset="-128"/>
                <a:cs typeface="DokChampa" panose="020B0604020202020204" pitchFamily="34" charset="-34"/>
              </a:rPr>
              <a:t>In 2035, about -17.42% will be the effect of LDC graduation on the wages of </a:t>
            </a:r>
            <a:r>
              <a:rPr lang="en-US" sz="2400" dirty="0" err="1">
                <a:effectLst/>
                <a:latin typeface="Times New Roman" panose="02020603050405020304" pitchFamily="18" charset="0"/>
                <a:ea typeface="Yu Mincho" panose="02020400000000000000" pitchFamily="18" charset="-128"/>
                <a:cs typeface="DokChampa" panose="020B0604020202020204" pitchFamily="34" charset="-34"/>
              </a:rPr>
              <a:t>labour</a:t>
            </a:r>
            <a:r>
              <a:rPr lang="en-US" sz="2400" dirty="0">
                <a:effectLst/>
                <a:latin typeface="Times New Roman" panose="02020603050405020304" pitchFamily="18" charset="0"/>
                <a:ea typeface="Yu Mincho" panose="02020400000000000000" pitchFamily="18" charset="-128"/>
                <a:cs typeface="DokChampa" panose="020B0604020202020204" pitchFamily="34" charset="-34"/>
              </a:rPr>
              <a:t> in Laos, about -2.18% reduction per year on average from 2027 to 2035.</a:t>
            </a:r>
            <a:endParaRPr lang="en-US" sz="2400" dirty="0">
              <a:effectLst/>
              <a:latin typeface="Calibri" panose="020F0502020204030204" pitchFamily="34" charset="0"/>
              <a:ea typeface="Yu Mincho" panose="02020400000000000000" pitchFamily="18" charset="-128"/>
              <a:cs typeface="DokChampa" panose="020B0604020202020204" pitchFamily="34" charset="-34"/>
            </a:endParaRPr>
          </a:p>
        </p:txBody>
      </p:sp>
      <p:sp>
        <p:nvSpPr>
          <p:cNvPr id="7" name="TextBox 6">
            <a:extLst>
              <a:ext uri="{FF2B5EF4-FFF2-40B4-BE49-F238E27FC236}">
                <a16:creationId xmlns:a16="http://schemas.microsoft.com/office/drawing/2014/main" id="{B1CBCB5F-E424-28A0-2355-FA1CCA4D2F72}"/>
              </a:ext>
            </a:extLst>
          </p:cNvPr>
          <p:cNvSpPr txBox="1"/>
          <p:nvPr/>
        </p:nvSpPr>
        <p:spPr>
          <a:xfrm>
            <a:off x="648080" y="3851457"/>
            <a:ext cx="8570794" cy="369332"/>
          </a:xfrm>
          <a:prstGeom prst="rect">
            <a:avLst/>
          </a:prstGeom>
          <a:noFill/>
        </p:spPr>
        <p:txBody>
          <a:bodyPr wrap="square">
            <a:spAutoFit/>
          </a:bodyPr>
          <a:lstStyle/>
          <a:p>
            <a:r>
              <a:rPr lang="en-US" dirty="0">
                <a:latin typeface="Times New Roman" panose="02020603050405020304" pitchFamily="18" charset="0"/>
                <a:cs typeface="Times New Roman" panose="02020603050405020304" pitchFamily="18" charset="0"/>
              </a:rPr>
              <a:t>Source: The authors' simulation from the Dynamic GTAP model.</a:t>
            </a:r>
          </a:p>
        </p:txBody>
      </p:sp>
      <p:pic>
        <p:nvPicPr>
          <p:cNvPr id="9" name="Picture 8">
            <a:extLst>
              <a:ext uri="{FF2B5EF4-FFF2-40B4-BE49-F238E27FC236}">
                <a16:creationId xmlns:a16="http://schemas.microsoft.com/office/drawing/2014/main" id="{9BF9F649-17DF-9041-5372-895320DA3AD0}"/>
              </a:ext>
            </a:extLst>
          </p:cNvPr>
          <p:cNvPicPr>
            <a:picLocks noChangeAspect="1"/>
          </p:cNvPicPr>
          <p:nvPr/>
        </p:nvPicPr>
        <p:blipFill>
          <a:blip r:embed="rId2"/>
          <a:stretch>
            <a:fillRect/>
          </a:stretch>
        </p:blipFill>
        <p:spPr>
          <a:xfrm>
            <a:off x="699580" y="3068426"/>
            <a:ext cx="8388842" cy="665461"/>
          </a:xfrm>
          <a:prstGeom prst="rect">
            <a:avLst/>
          </a:prstGeom>
        </p:spPr>
      </p:pic>
    </p:spTree>
    <p:extLst>
      <p:ext uri="{BB962C8B-B14F-4D97-AF65-F5344CB8AC3E}">
        <p14:creationId xmlns:p14="http://schemas.microsoft.com/office/powerpoint/2010/main" val="291164553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7A1011-2A77-5C4A-78F5-2162E11A70C6}"/>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A77E7941-F902-33BC-B12B-60C56E79C3E4}"/>
              </a:ext>
            </a:extLst>
          </p:cNvPr>
          <p:cNvSpPr txBox="1"/>
          <p:nvPr/>
        </p:nvSpPr>
        <p:spPr>
          <a:xfrm>
            <a:off x="4521639" y="749120"/>
            <a:ext cx="7049911" cy="400110"/>
          </a:xfrm>
          <a:prstGeom prst="rect">
            <a:avLst/>
          </a:prstGeom>
          <a:noFill/>
        </p:spPr>
        <p:txBody>
          <a:bodyPr wrap="square">
            <a:spAutoFit/>
          </a:bodyPr>
          <a:lstStyle/>
          <a:p>
            <a:r>
              <a:rPr lang="en-US" sz="2000" kern="0" dirty="0">
                <a:effectLst/>
                <a:latin typeface="Times New Roman" panose="02020603050405020304" pitchFamily="18" charset="0"/>
                <a:ea typeface="Times New Roman" panose="02020603050405020304" pitchFamily="18" charset="0"/>
              </a:rPr>
              <a:t>Figure 2. Impacts on </a:t>
            </a:r>
            <a:r>
              <a:rPr lang="en-US" sz="2000" kern="0" dirty="0">
                <a:latin typeface="Times New Roman" panose="02020603050405020304" pitchFamily="18" charset="0"/>
                <a:ea typeface="Times New Roman" panose="02020603050405020304" pitchFamily="18" charset="0"/>
              </a:rPr>
              <a:t>import by country </a:t>
            </a:r>
            <a:r>
              <a:rPr lang="en-US" sz="2000" kern="0" dirty="0">
                <a:effectLst/>
                <a:latin typeface="Times New Roman" panose="02020603050405020304" pitchFamily="18" charset="0"/>
                <a:ea typeface="Times New Roman" panose="02020603050405020304" pitchFamily="18" charset="0"/>
              </a:rPr>
              <a:t>(% Cumulative to 2035)</a:t>
            </a:r>
            <a:endParaRPr lang="en-US" sz="2000" dirty="0"/>
          </a:p>
        </p:txBody>
      </p:sp>
      <p:sp>
        <p:nvSpPr>
          <p:cNvPr id="5" name="TextBox 4">
            <a:extLst>
              <a:ext uri="{FF2B5EF4-FFF2-40B4-BE49-F238E27FC236}">
                <a16:creationId xmlns:a16="http://schemas.microsoft.com/office/drawing/2014/main" id="{2FA15D98-8D3C-9D6C-920C-9F059D1E4330}"/>
              </a:ext>
            </a:extLst>
          </p:cNvPr>
          <p:cNvSpPr txBox="1"/>
          <p:nvPr/>
        </p:nvSpPr>
        <p:spPr>
          <a:xfrm>
            <a:off x="214050" y="99451"/>
            <a:ext cx="4307589" cy="461665"/>
          </a:xfrm>
          <a:prstGeom prst="rect">
            <a:avLst/>
          </a:prstGeom>
          <a:noFill/>
        </p:spPr>
        <p:txBody>
          <a:bodyPr wrap="none" rtlCol="0">
            <a:spAutoFit/>
          </a:bodyPr>
          <a:lstStyle/>
          <a:p>
            <a:r>
              <a:rPr lang="en-US" sz="2400" b="1" dirty="0">
                <a:latin typeface="Times New Roman" panose="02020603050405020304" pitchFamily="18" charset="0"/>
                <a:cs typeface="Times New Roman" panose="02020603050405020304" pitchFamily="18" charset="0"/>
              </a:rPr>
              <a:t>The Impact of LDC graduation</a:t>
            </a:r>
          </a:p>
        </p:txBody>
      </p:sp>
      <p:sp>
        <p:nvSpPr>
          <p:cNvPr id="6" name="TextBox 5">
            <a:extLst>
              <a:ext uri="{FF2B5EF4-FFF2-40B4-BE49-F238E27FC236}">
                <a16:creationId xmlns:a16="http://schemas.microsoft.com/office/drawing/2014/main" id="{260D363D-E933-C43C-F701-9CC7540A7ACB}"/>
              </a:ext>
            </a:extLst>
          </p:cNvPr>
          <p:cNvSpPr txBox="1"/>
          <p:nvPr/>
        </p:nvSpPr>
        <p:spPr>
          <a:xfrm>
            <a:off x="316090" y="978272"/>
            <a:ext cx="4103510" cy="5020157"/>
          </a:xfrm>
          <a:prstGeom prst="rect">
            <a:avLst/>
          </a:prstGeom>
          <a:noFill/>
        </p:spPr>
        <p:txBody>
          <a:bodyPr wrap="square">
            <a:spAutoFit/>
          </a:bodyPr>
          <a:lstStyle/>
          <a:p>
            <a:pPr marL="342900" marR="0" indent="-342900">
              <a:lnSpc>
                <a:spcPct val="107000"/>
              </a:lnSpc>
              <a:spcBef>
                <a:spcPts val="0"/>
              </a:spcBef>
              <a:spcAft>
                <a:spcPts val="800"/>
              </a:spcAft>
              <a:buFont typeface="Arial" panose="020B0604020202020204" pitchFamily="34" charset="0"/>
              <a:buChar char="•"/>
            </a:pPr>
            <a:r>
              <a:rPr lang="en-US" sz="2400" dirty="0">
                <a:effectLst/>
                <a:latin typeface="Times New Roman" panose="02020603050405020304" pitchFamily="18" charset="0"/>
                <a:ea typeface="Yu Mincho" panose="02020400000000000000" pitchFamily="18" charset="-128"/>
                <a:cs typeface="DokChampa" panose="020B0604020202020204" pitchFamily="34" charset="-34"/>
              </a:rPr>
              <a:t>The graduation of LDC status for Laos will reduce the import of the country with its major trading partners significantly.</a:t>
            </a:r>
          </a:p>
          <a:p>
            <a:pPr marL="342900" marR="0" indent="-342900">
              <a:lnSpc>
                <a:spcPct val="107000"/>
              </a:lnSpc>
              <a:spcBef>
                <a:spcPts val="0"/>
              </a:spcBef>
              <a:spcAft>
                <a:spcPts val="800"/>
              </a:spcAft>
              <a:buFont typeface="Arial" panose="020B0604020202020204" pitchFamily="34" charset="0"/>
              <a:buChar char="•"/>
            </a:pPr>
            <a:r>
              <a:rPr lang="en-US" sz="2400" dirty="0">
                <a:latin typeface="Times New Roman" panose="02020603050405020304" pitchFamily="18" charset="0"/>
                <a:ea typeface="Yu Mincho" panose="02020400000000000000" pitchFamily="18" charset="-128"/>
                <a:cs typeface="DokChampa" panose="020B0604020202020204" pitchFamily="34" charset="-34"/>
              </a:rPr>
              <a:t>The impacts are significantly huge for the top 3 trading partners for Laos.</a:t>
            </a:r>
            <a:r>
              <a:rPr lang="en-US" sz="2400" dirty="0">
                <a:effectLst/>
                <a:latin typeface="Times New Roman" panose="02020603050405020304" pitchFamily="18" charset="0"/>
                <a:ea typeface="Yu Mincho" panose="02020400000000000000" pitchFamily="18" charset="-128"/>
                <a:cs typeface="DokChampa" panose="020B0604020202020204" pitchFamily="34" charset="-34"/>
              </a:rPr>
              <a:t> </a:t>
            </a:r>
          </a:p>
          <a:p>
            <a:pPr marL="342900" marR="0" indent="-342900">
              <a:lnSpc>
                <a:spcPct val="107000"/>
              </a:lnSpc>
              <a:spcBef>
                <a:spcPts val="0"/>
              </a:spcBef>
              <a:spcAft>
                <a:spcPts val="800"/>
              </a:spcAft>
              <a:buFont typeface="Arial" panose="020B0604020202020204" pitchFamily="34" charset="0"/>
              <a:buChar char="•"/>
            </a:pPr>
            <a:r>
              <a:rPr lang="en-US" sz="2400" dirty="0">
                <a:latin typeface="Times New Roman" panose="02020603050405020304" pitchFamily="18" charset="0"/>
                <a:ea typeface="Yu Mincho" panose="02020400000000000000" pitchFamily="18" charset="-128"/>
                <a:cs typeface="DokChampa" panose="020B0604020202020204" pitchFamily="34" charset="-34"/>
              </a:rPr>
              <a:t>Import from Thailand is the most impacted, and its effects are about 1,200 million US$.</a:t>
            </a:r>
            <a:endParaRPr lang="en-US" sz="2400" dirty="0">
              <a:effectLst/>
              <a:latin typeface="Calibri" panose="020F0502020204030204" pitchFamily="34" charset="0"/>
              <a:ea typeface="Yu Mincho" panose="02020400000000000000" pitchFamily="18" charset="-128"/>
              <a:cs typeface="DokChampa" panose="020B0604020202020204" pitchFamily="34" charset="-34"/>
            </a:endParaRPr>
          </a:p>
        </p:txBody>
      </p:sp>
      <p:sp>
        <p:nvSpPr>
          <p:cNvPr id="7" name="TextBox 6">
            <a:extLst>
              <a:ext uri="{FF2B5EF4-FFF2-40B4-BE49-F238E27FC236}">
                <a16:creationId xmlns:a16="http://schemas.microsoft.com/office/drawing/2014/main" id="{8CAC6C1F-3820-86E0-684E-EB2D74DB7270}"/>
              </a:ext>
            </a:extLst>
          </p:cNvPr>
          <p:cNvSpPr txBox="1"/>
          <p:nvPr/>
        </p:nvSpPr>
        <p:spPr>
          <a:xfrm>
            <a:off x="4521639" y="6279496"/>
            <a:ext cx="6339742" cy="369332"/>
          </a:xfrm>
          <a:prstGeom prst="rect">
            <a:avLst/>
          </a:prstGeom>
          <a:noFill/>
        </p:spPr>
        <p:txBody>
          <a:bodyPr wrap="square">
            <a:spAutoFit/>
          </a:bodyPr>
          <a:lstStyle/>
          <a:p>
            <a:r>
              <a:rPr lang="en-US" dirty="0">
                <a:latin typeface="Times New Roman" panose="02020603050405020304" pitchFamily="18" charset="0"/>
                <a:cs typeface="Times New Roman" panose="02020603050405020304" pitchFamily="18" charset="0"/>
              </a:rPr>
              <a:t>Source: The authors' simulation from the Dynamic GTAP model.</a:t>
            </a:r>
          </a:p>
        </p:txBody>
      </p:sp>
      <p:pic>
        <p:nvPicPr>
          <p:cNvPr id="13" name="Picture 12">
            <a:extLst>
              <a:ext uri="{FF2B5EF4-FFF2-40B4-BE49-F238E27FC236}">
                <a16:creationId xmlns:a16="http://schemas.microsoft.com/office/drawing/2014/main" id="{8478E1D2-9E5B-C370-3C2F-A3DBCA2198C6}"/>
              </a:ext>
            </a:extLst>
          </p:cNvPr>
          <p:cNvPicPr>
            <a:picLocks noChangeAspect="1"/>
          </p:cNvPicPr>
          <p:nvPr/>
        </p:nvPicPr>
        <p:blipFill>
          <a:blip r:embed="rId2"/>
          <a:stretch>
            <a:fillRect/>
          </a:stretch>
        </p:blipFill>
        <p:spPr>
          <a:xfrm>
            <a:off x="4521639" y="1241327"/>
            <a:ext cx="7580050" cy="4946072"/>
          </a:xfrm>
          <a:prstGeom prst="rect">
            <a:avLst/>
          </a:prstGeom>
        </p:spPr>
      </p:pic>
    </p:spTree>
    <p:extLst>
      <p:ext uri="{BB962C8B-B14F-4D97-AF65-F5344CB8AC3E}">
        <p14:creationId xmlns:p14="http://schemas.microsoft.com/office/powerpoint/2010/main" val="35516716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AFE0D0-7253-95DE-02E0-E94E5D3E7106}"/>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DBD739E2-E454-F703-AF37-2DA919AB0385}"/>
              </a:ext>
            </a:extLst>
          </p:cNvPr>
          <p:cNvSpPr txBox="1"/>
          <p:nvPr/>
        </p:nvSpPr>
        <p:spPr>
          <a:xfrm>
            <a:off x="4521639" y="749120"/>
            <a:ext cx="7049911" cy="400110"/>
          </a:xfrm>
          <a:prstGeom prst="rect">
            <a:avLst/>
          </a:prstGeom>
          <a:noFill/>
        </p:spPr>
        <p:txBody>
          <a:bodyPr wrap="square">
            <a:spAutoFit/>
          </a:bodyPr>
          <a:lstStyle/>
          <a:p>
            <a:r>
              <a:rPr lang="en-US" sz="2000" kern="0" dirty="0">
                <a:effectLst/>
                <a:latin typeface="Times New Roman" panose="02020603050405020304" pitchFamily="18" charset="0"/>
                <a:ea typeface="Times New Roman" panose="02020603050405020304" pitchFamily="18" charset="0"/>
              </a:rPr>
              <a:t>Figure </a:t>
            </a:r>
            <a:r>
              <a:rPr lang="en-US" sz="2000" kern="0" dirty="0">
                <a:latin typeface="Times New Roman" panose="02020603050405020304" pitchFamily="18" charset="0"/>
                <a:ea typeface="Times New Roman" panose="02020603050405020304" pitchFamily="18" charset="0"/>
              </a:rPr>
              <a:t>3</a:t>
            </a:r>
            <a:r>
              <a:rPr lang="en-US" sz="2000" kern="0" dirty="0">
                <a:effectLst/>
                <a:latin typeface="Times New Roman" panose="02020603050405020304" pitchFamily="18" charset="0"/>
                <a:ea typeface="Times New Roman" panose="02020603050405020304" pitchFamily="18" charset="0"/>
              </a:rPr>
              <a:t>. Impacts on export</a:t>
            </a:r>
            <a:r>
              <a:rPr lang="en-US" sz="2000" kern="0" dirty="0">
                <a:latin typeface="Times New Roman" panose="02020603050405020304" pitchFamily="18" charset="0"/>
                <a:ea typeface="Times New Roman" panose="02020603050405020304" pitchFamily="18" charset="0"/>
              </a:rPr>
              <a:t> by country </a:t>
            </a:r>
            <a:r>
              <a:rPr lang="en-US" sz="2000" kern="0" dirty="0">
                <a:effectLst/>
                <a:latin typeface="Times New Roman" panose="02020603050405020304" pitchFamily="18" charset="0"/>
                <a:ea typeface="Times New Roman" panose="02020603050405020304" pitchFamily="18" charset="0"/>
              </a:rPr>
              <a:t>(% Cumulative to 2035)</a:t>
            </a:r>
            <a:endParaRPr lang="en-US" sz="2000" dirty="0"/>
          </a:p>
        </p:txBody>
      </p:sp>
      <p:sp>
        <p:nvSpPr>
          <p:cNvPr id="5" name="TextBox 4">
            <a:extLst>
              <a:ext uri="{FF2B5EF4-FFF2-40B4-BE49-F238E27FC236}">
                <a16:creationId xmlns:a16="http://schemas.microsoft.com/office/drawing/2014/main" id="{6D941811-7560-098A-0C74-980DF2391E25}"/>
              </a:ext>
            </a:extLst>
          </p:cNvPr>
          <p:cNvSpPr txBox="1"/>
          <p:nvPr/>
        </p:nvSpPr>
        <p:spPr>
          <a:xfrm>
            <a:off x="214050" y="99451"/>
            <a:ext cx="4307589" cy="461665"/>
          </a:xfrm>
          <a:prstGeom prst="rect">
            <a:avLst/>
          </a:prstGeom>
          <a:noFill/>
        </p:spPr>
        <p:txBody>
          <a:bodyPr wrap="none" rtlCol="0">
            <a:spAutoFit/>
          </a:bodyPr>
          <a:lstStyle/>
          <a:p>
            <a:r>
              <a:rPr lang="en-US" sz="2400" b="1" dirty="0">
                <a:latin typeface="Times New Roman" panose="02020603050405020304" pitchFamily="18" charset="0"/>
                <a:cs typeface="Times New Roman" panose="02020603050405020304" pitchFamily="18" charset="0"/>
              </a:rPr>
              <a:t>The Impact of LDC graduation</a:t>
            </a:r>
          </a:p>
        </p:txBody>
      </p:sp>
      <p:sp>
        <p:nvSpPr>
          <p:cNvPr id="6" name="TextBox 5">
            <a:extLst>
              <a:ext uri="{FF2B5EF4-FFF2-40B4-BE49-F238E27FC236}">
                <a16:creationId xmlns:a16="http://schemas.microsoft.com/office/drawing/2014/main" id="{C20035A1-F48B-FE08-F806-01AFE18B1AC1}"/>
              </a:ext>
            </a:extLst>
          </p:cNvPr>
          <p:cNvSpPr txBox="1"/>
          <p:nvPr/>
        </p:nvSpPr>
        <p:spPr>
          <a:xfrm>
            <a:off x="316090" y="978272"/>
            <a:ext cx="4103510" cy="5415329"/>
          </a:xfrm>
          <a:prstGeom prst="rect">
            <a:avLst/>
          </a:prstGeom>
          <a:noFill/>
        </p:spPr>
        <p:txBody>
          <a:bodyPr wrap="square">
            <a:spAutoFit/>
          </a:bodyPr>
          <a:lstStyle/>
          <a:p>
            <a:pPr marL="342900" marR="0" indent="-342900">
              <a:lnSpc>
                <a:spcPct val="107000"/>
              </a:lnSpc>
              <a:spcBef>
                <a:spcPts val="0"/>
              </a:spcBef>
              <a:spcAft>
                <a:spcPts val="800"/>
              </a:spcAft>
              <a:buFont typeface="Arial" panose="020B0604020202020204" pitchFamily="34" charset="0"/>
              <a:buChar char="•"/>
            </a:pPr>
            <a:r>
              <a:rPr lang="en-US" sz="2400" dirty="0">
                <a:effectLst/>
                <a:latin typeface="Times New Roman" panose="02020603050405020304" pitchFamily="18" charset="0"/>
                <a:ea typeface="Yu Mincho" panose="02020400000000000000" pitchFamily="18" charset="-128"/>
                <a:cs typeface="DokChampa" panose="020B0604020202020204" pitchFamily="34" charset="-34"/>
              </a:rPr>
              <a:t>The graduation of LDC status for Laos will reduce exports with most of its major trading partners.</a:t>
            </a:r>
          </a:p>
          <a:p>
            <a:pPr marL="342900" marR="0" indent="-342900">
              <a:lnSpc>
                <a:spcPct val="107000"/>
              </a:lnSpc>
              <a:spcBef>
                <a:spcPts val="0"/>
              </a:spcBef>
              <a:spcAft>
                <a:spcPts val="800"/>
              </a:spcAft>
              <a:buFont typeface="Arial" panose="020B0604020202020204" pitchFamily="34" charset="0"/>
              <a:buChar char="•"/>
            </a:pPr>
            <a:r>
              <a:rPr lang="en-US" sz="2400" dirty="0">
                <a:latin typeface="Times New Roman" panose="02020603050405020304" pitchFamily="18" charset="0"/>
                <a:ea typeface="Yu Mincho" panose="02020400000000000000" pitchFamily="18" charset="-128"/>
                <a:cs typeface="DokChampa" panose="020B0604020202020204" pitchFamily="34" charset="-34"/>
              </a:rPr>
              <a:t>The export’s value is reduced significantly for some countries, such as Thailand, China, India and Vietnam.</a:t>
            </a:r>
            <a:r>
              <a:rPr lang="en-US" sz="2400" dirty="0">
                <a:effectLst/>
                <a:latin typeface="Times New Roman" panose="02020603050405020304" pitchFamily="18" charset="0"/>
                <a:ea typeface="Yu Mincho" panose="02020400000000000000" pitchFamily="18" charset="-128"/>
                <a:cs typeface="DokChampa" panose="020B0604020202020204" pitchFamily="34" charset="-34"/>
              </a:rPr>
              <a:t> </a:t>
            </a:r>
          </a:p>
          <a:p>
            <a:pPr marL="342900" marR="0" indent="-342900">
              <a:lnSpc>
                <a:spcPct val="107000"/>
              </a:lnSpc>
              <a:spcBef>
                <a:spcPts val="0"/>
              </a:spcBef>
              <a:spcAft>
                <a:spcPts val="800"/>
              </a:spcAft>
              <a:buFont typeface="Arial" panose="020B0604020202020204" pitchFamily="34" charset="0"/>
              <a:buChar char="•"/>
            </a:pPr>
            <a:r>
              <a:rPr lang="en-US" sz="2400" dirty="0">
                <a:latin typeface="Times New Roman" panose="02020603050405020304" pitchFamily="18" charset="0"/>
                <a:ea typeface="Yu Mincho" panose="02020400000000000000" pitchFamily="18" charset="-128"/>
                <a:cs typeface="DokChampa" panose="020B0604020202020204" pitchFamily="34" charset="-34"/>
              </a:rPr>
              <a:t>Export to Thailand is the most impacted, and its effects are about 845 million US$.</a:t>
            </a:r>
            <a:endParaRPr lang="en-US" sz="2400" dirty="0">
              <a:effectLst/>
              <a:latin typeface="Calibri" panose="020F0502020204030204" pitchFamily="34" charset="0"/>
              <a:ea typeface="Yu Mincho" panose="02020400000000000000" pitchFamily="18" charset="-128"/>
              <a:cs typeface="DokChampa" panose="020B0604020202020204" pitchFamily="34" charset="-34"/>
            </a:endParaRPr>
          </a:p>
        </p:txBody>
      </p:sp>
      <p:sp>
        <p:nvSpPr>
          <p:cNvPr id="7" name="TextBox 6">
            <a:extLst>
              <a:ext uri="{FF2B5EF4-FFF2-40B4-BE49-F238E27FC236}">
                <a16:creationId xmlns:a16="http://schemas.microsoft.com/office/drawing/2014/main" id="{C5283043-4B46-2409-3862-AECE7DD19841}"/>
              </a:ext>
            </a:extLst>
          </p:cNvPr>
          <p:cNvSpPr txBox="1"/>
          <p:nvPr/>
        </p:nvSpPr>
        <p:spPr>
          <a:xfrm>
            <a:off x="4521639" y="6279496"/>
            <a:ext cx="6339742" cy="369332"/>
          </a:xfrm>
          <a:prstGeom prst="rect">
            <a:avLst/>
          </a:prstGeom>
          <a:noFill/>
        </p:spPr>
        <p:txBody>
          <a:bodyPr wrap="square">
            <a:spAutoFit/>
          </a:bodyPr>
          <a:lstStyle/>
          <a:p>
            <a:r>
              <a:rPr lang="en-US" dirty="0">
                <a:latin typeface="Times New Roman" panose="02020603050405020304" pitchFamily="18" charset="0"/>
                <a:cs typeface="Times New Roman" panose="02020603050405020304" pitchFamily="18" charset="0"/>
              </a:rPr>
              <a:t>Source: The authors' simulation from the Dynamic GTAP model.</a:t>
            </a:r>
          </a:p>
        </p:txBody>
      </p:sp>
      <p:pic>
        <p:nvPicPr>
          <p:cNvPr id="9" name="Picture 8">
            <a:extLst>
              <a:ext uri="{FF2B5EF4-FFF2-40B4-BE49-F238E27FC236}">
                <a16:creationId xmlns:a16="http://schemas.microsoft.com/office/drawing/2014/main" id="{17A931A7-69CE-E745-AA94-4BC73A5EAD96}"/>
              </a:ext>
            </a:extLst>
          </p:cNvPr>
          <p:cNvPicPr>
            <a:picLocks noChangeAspect="1"/>
          </p:cNvPicPr>
          <p:nvPr/>
        </p:nvPicPr>
        <p:blipFill>
          <a:blip r:embed="rId2"/>
          <a:stretch>
            <a:fillRect/>
          </a:stretch>
        </p:blipFill>
        <p:spPr>
          <a:xfrm>
            <a:off x="4521639" y="1174443"/>
            <a:ext cx="7534894" cy="5105053"/>
          </a:xfrm>
          <a:prstGeom prst="rect">
            <a:avLst/>
          </a:prstGeom>
        </p:spPr>
      </p:pic>
    </p:spTree>
    <p:extLst>
      <p:ext uri="{BB962C8B-B14F-4D97-AF65-F5344CB8AC3E}">
        <p14:creationId xmlns:p14="http://schemas.microsoft.com/office/powerpoint/2010/main" val="285038663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36D68D6-CA65-4452-8D1A-76C7898C1BAA}"/>
              </a:ext>
            </a:extLst>
          </p:cNvPr>
          <p:cNvSpPr txBox="1"/>
          <p:nvPr/>
        </p:nvSpPr>
        <p:spPr>
          <a:xfrm>
            <a:off x="636494" y="753163"/>
            <a:ext cx="1656223" cy="461665"/>
          </a:xfrm>
          <a:prstGeom prst="rect">
            <a:avLst/>
          </a:prstGeom>
          <a:noFill/>
        </p:spPr>
        <p:txBody>
          <a:bodyPr wrap="none" rtlCol="0">
            <a:spAutoFit/>
          </a:bodyPr>
          <a:lstStyle/>
          <a:p>
            <a:r>
              <a:rPr lang="en-US" sz="2400" b="1" dirty="0">
                <a:latin typeface="Times New Roman" panose="02020603050405020304" pitchFamily="18" charset="0"/>
                <a:cs typeface="Times New Roman" panose="02020603050405020304" pitchFamily="18" charset="0"/>
              </a:rPr>
              <a:t>Conclusion</a:t>
            </a:r>
          </a:p>
        </p:txBody>
      </p:sp>
      <p:sp>
        <p:nvSpPr>
          <p:cNvPr id="4" name="TextBox 3">
            <a:extLst>
              <a:ext uri="{FF2B5EF4-FFF2-40B4-BE49-F238E27FC236}">
                <a16:creationId xmlns:a16="http://schemas.microsoft.com/office/drawing/2014/main" id="{262CD1C7-E97B-4108-B44C-0CCC4AE6829F}"/>
              </a:ext>
            </a:extLst>
          </p:cNvPr>
          <p:cNvSpPr txBox="1"/>
          <p:nvPr/>
        </p:nvSpPr>
        <p:spPr>
          <a:xfrm>
            <a:off x="636494" y="2772410"/>
            <a:ext cx="10739385" cy="2144177"/>
          </a:xfrm>
          <a:prstGeom prst="rect">
            <a:avLst/>
          </a:prstGeom>
          <a:noFill/>
        </p:spPr>
        <p:txBody>
          <a:bodyPr wrap="square">
            <a:spAutoFit/>
          </a:bodyPr>
          <a:lstStyle/>
          <a:p>
            <a:pPr marL="342900" marR="0" indent="-342900">
              <a:lnSpc>
                <a:spcPct val="107000"/>
              </a:lnSpc>
              <a:spcBef>
                <a:spcPts val="0"/>
              </a:spcBef>
              <a:spcAft>
                <a:spcPts val="800"/>
              </a:spcAft>
              <a:buFont typeface="Arial" panose="020B0604020202020204" pitchFamily="34" charset="0"/>
              <a:buChar char="•"/>
            </a:pPr>
            <a:r>
              <a:rPr lang="en-US" sz="2400" dirty="0">
                <a:effectLst/>
                <a:latin typeface="Times New Roman" panose="02020603050405020304" pitchFamily="18" charset="0"/>
                <a:ea typeface="Yu Mincho" panose="02020400000000000000" pitchFamily="18" charset="-128"/>
                <a:cs typeface="Times New Roman" panose="02020603050405020304" pitchFamily="18" charset="0"/>
              </a:rPr>
              <a:t>The simulation results showed that the Lao economy will have a negative impact from LDC graduation. The GDP, welfare (EV), industrial output, trade balance (sectors), household income, demand and wage for </a:t>
            </a:r>
            <a:r>
              <a:rPr lang="en-US" sz="2400" dirty="0" err="1">
                <a:effectLst/>
                <a:latin typeface="Times New Roman" panose="02020603050405020304" pitchFamily="18" charset="0"/>
                <a:ea typeface="Yu Mincho" panose="02020400000000000000" pitchFamily="18" charset="-128"/>
                <a:cs typeface="Times New Roman" panose="02020603050405020304" pitchFamily="18" charset="0"/>
              </a:rPr>
              <a:t>labour</a:t>
            </a:r>
            <a:r>
              <a:rPr lang="en-US" sz="2400" dirty="0">
                <a:effectLst/>
                <a:latin typeface="Times New Roman" panose="02020603050405020304" pitchFamily="18" charset="0"/>
                <a:ea typeface="Yu Mincho" panose="02020400000000000000" pitchFamily="18" charset="-128"/>
                <a:cs typeface="Times New Roman" panose="02020603050405020304" pitchFamily="18" charset="0"/>
              </a:rPr>
              <a:t> will decline. </a:t>
            </a:r>
          </a:p>
          <a:p>
            <a:pPr marL="342900" marR="0" indent="-342900">
              <a:lnSpc>
                <a:spcPct val="107000"/>
              </a:lnSpc>
              <a:spcBef>
                <a:spcPts val="0"/>
              </a:spcBef>
              <a:spcAft>
                <a:spcPts val="800"/>
              </a:spcAft>
              <a:buFont typeface="Arial" panose="020B0604020202020204" pitchFamily="34" charset="0"/>
              <a:buChar char="•"/>
            </a:pPr>
            <a:r>
              <a:rPr lang="en-US" sz="2400" dirty="0">
                <a:effectLst/>
                <a:latin typeface="Times New Roman" panose="02020603050405020304" pitchFamily="18" charset="0"/>
                <a:ea typeface="Yu Mincho" panose="02020400000000000000" pitchFamily="18" charset="-128"/>
                <a:cs typeface="Times New Roman" panose="02020603050405020304" pitchFamily="18" charset="0"/>
              </a:rPr>
              <a:t>Trade with most major partners, including both import and export, will reduce significantly, particularly Thailand, China, Vietnam and India.</a:t>
            </a:r>
          </a:p>
        </p:txBody>
      </p:sp>
      <p:sp>
        <p:nvSpPr>
          <p:cNvPr id="6" name="TextBox 5">
            <a:extLst>
              <a:ext uri="{FF2B5EF4-FFF2-40B4-BE49-F238E27FC236}">
                <a16:creationId xmlns:a16="http://schemas.microsoft.com/office/drawing/2014/main" id="{83E890E6-466C-4DE0-B963-560706AFE6FB}"/>
              </a:ext>
            </a:extLst>
          </p:cNvPr>
          <p:cNvSpPr txBox="1"/>
          <p:nvPr/>
        </p:nvSpPr>
        <p:spPr>
          <a:xfrm>
            <a:off x="636494" y="1501847"/>
            <a:ext cx="10636624" cy="830997"/>
          </a:xfrm>
          <a:prstGeom prst="rect">
            <a:avLst/>
          </a:prstGeom>
          <a:noFill/>
        </p:spPr>
        <p:txBody>
          <a:bodyPr wrap="square">
            <a:spAutoFit/>
          </a:bodyPr>
          <a:lstStyle/>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This paper attempts to quantify the impact of LDC graduation on the economy using the dynamic GTAP model. </a:t>
            </a:r>
          </a:p>
        </p:txBody>
      </p:sp>
      <p:sp>
        <p:nvSpPr>
          <p:cNvPr id="8" name="TextBox 7">
            <a:extLst>
              <a:ext uri="{FF2B5EF4-FFF2-40B4-BE49-F238E27FC236}">
                <a16:creationId xmlns:a16="http://schemas.microsoft.com/office/drawing/2014/main" id="{458586F9-9765-477F-A910-17F7F6EE19BE}"/>
              </a:ext>
            </a:extLst>
          </p:cNvPr>
          <p:cNvSpPr txBox="1"/>
          <p:nvPr/>
        </p:nvSpPr>
        <p:spPr>
          <a:xfrm>
            <a:off x="636494" y="5203606"/>
            <a:ext cx="11116236" cy="1200329"/>
          </a:xfrm>
          <a:prstGeom prst="rect">
            <a:avLst/>
          </a:prstGeom>
          <a:noFill/>
        </p:spPr>
        <p:txBody>
          <a:bodyPr wrap="square">
            <a:spAutoFit/>
          </a:bodyPr>
          <a:lstStyle/>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It is essential to note that this LDC graduation impact does not account for the impact of the USA's reciprocal tariffs (40%); if the simulation includes this, the impact of LDC graduation will be significantly higher. </a:t>
            </a:r>
          </a:p>
        </p:txBody>
      </p:sp>
    </p:spTree>
    <p:extLst>
      <p:ext uri="{BB962C8B-B14F-4D97-AF65-F5344CB8AC3E}">
        <p14:creationId xmlns:p14="http://schemas.microsoft.com/office/powerpoint/2010/main" val="350023395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F8BFF5-DD9A-6BA3-C47E-CC0627A124D1}"/>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6355FC0B-1DED-805B-E43F-669B181CB986}"/>
              </a:ext>
            </a:extLst>
          </p:cNvPr>
          <p:cNvSpPr txBox="1"/>
          <p:nvPr/>
        </p:nvSpPr>
        <p:spPr>
          <a:xfrm>
            <a:off x="636494" y="753163"/>
            <a:ext cx="2492990" cy="461665"/>
          </a:xfrm>
          <a:prstGeom prst="rect">
            <a:avLst/>
          </a:prstGeom>
          <a:noFill/>
        </p:spPr>
        <p:txBody>
          <a:bodyPr wrap="none" rtlCol="0">
            <a:spAutoFit/>
          </a:bodyPr>
          <a:lstStyle/>
          <a:p>
            <a:r>
              <a:rPr lang="en-US" sz="2400" b="1" dirty="0">
                <a:latin typeface="Times New Roman" panose="02020603050405020304" pitchFamily="18" charset="0"/>
                <a:cs typeface="Times New Roman" panose="02020603050405020304" pitchFamily="18" charset="0"/>
              </a:rPr>
              <a:t>Recommendation</a:t>
            </a:r>
          </a:p>
        </p:txBody>
      </p:sp>
      <p:sp>
        <p:nvSpPr>
          <p:cNvPr id="6" name="TextBox 5">
            <a:extLst>
              <a:ext uri="{FF2B5EF4-FFF2-40B4-BE49-F238E27FC236}">
                <a16:creationId xmlns:a16="http://schemas.microsoft.com/office/drawing/2014/main" id="{3B961844-3202-CCB0-1DE6-BE42C124AE76}"/>
              </a:ext>
            </a:extLst>
          </p:cNvPr>
          <p:cNvSpPr txBox="1"/>
          <p:nvPr/>
        </p:nvSpPr>
        <p:spPr>
          <a:xfrm>
            <a:off x="636494" y="1383461"/>
            <a:ext cx="10636624" cy="4524315"/>
          </a:xfrm>
          <a:prstGeom prst="rect">
            <a:avLst/>
          </a:prstGeom>
          <a:noFill/>
        </p:spPr>
        <p:txBody>
          <a:bodyPr wrap="square">
            <a:spAutoFit/>
          </a:bodyPr>
          <a:lstStyle/>
          <a:p>
            <a:r>
              <a:rPr lang="en-US" sz="2400" dirty="0">
                <a:latin typeface="Times New Roman" panose="02020603050405020304" pitchFamily="18" charset="0"/>
                <a:cs typeface="Times New Roman" panose="02020603050405020304" pitchFamily="18" charset="0"/>
              </a:rPr>
              <a:t>To mitigate the economic impacts of Laos’ LDC graduation, the Government of Laos may consider the following recommendations: </a:t>
            </a:r>
          </a:p>
          <a:p>
            <a:endParaRPr lang="en-US" sz="2400" dirty="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It is important to diversify export and import markets and promote Foreign Direct Investment (FDI) for export growth.</a:t>
            </a:r>
          </a:p>
          <a:p>
            <a:endParaRPr lang="en-US" sz="2400" dirty="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Strengthen trade agreements and regional integration. </a:t>
            </a:r>
          </a:p>
          <a:p>
            <a:endParaRPr lang="en-US" sz="2400" dirty="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Improves trade facilitation and reduces the Non-Tariff Measures (NTMs) for international trade.</a:t>
            </a:r>
          </a:p>
          <a:p>
            <a:endParaRPr lang="en-US" sz="2400" dirty="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Promotes bilateral trade and Free Trade Agreement (FTA).</a:t>
            </a:r>
          </a:p>
        </p:txBody>
      </p:sp>
    </p:spTree>
    <p:extLst>
      <p:ext uri="{BB962C8B-B14F-4D97-AF65-F5344CB8AC3E}">
        <p14:creationId xmlns:p14="http://schemas.microsoft.com/office/powerpoint/2010/main" val="269710359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15B85D-E102-2AB8-4D18-29336DD699AD}"/>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0FE153F3-6A19-F0C1-C90F-43F61BAEDADB}"/>
              </a:ext>
            </a:extLst>
          </p:cNvPr>
          <p:cNvSpPr txBox="1"/>
          <p:nvPr/>
        </p:nvSpPr>
        <p:spPr>
          <a:xfrm>
            <a:off x="673847" y="2644170"/>
            <a:ext cx="10844306" cy="1569660"/>
          </a:xfrm>
          <a:prstGeom prst="rect">
            <a:avLst/>
          </a:prstGeom>
          <a:noFill/>
        </p:spPr>
        <p:txBody>
          <a:bodyPr wrap="square" rtlCol="0">
            <a:spAutoFit/>
          </a:bodyPr>
          <a:lstStyle/>
          <a:p>
            <a:pPr algn="ctr"/>
            <a:r>
              <a:rPr lang="en-US" sz="4800" dirty="0">
                <a:latin typeface="Times New Roman" panose="02020603050405020304" pitchFamily="18" charset="0"/>
                <a:cs typeface="Times New Roman" panose="02020603050405020304" pitchFamily="18" charset="0"/>
              </a:rPr>
              <a:t>THANK YOU </a:t>
            </a:r>
          </a:p>
          <a:p>
            <a:pPr algn="ctr"/>
            <a:r>
              <a:rPr lang="en-US" sz="4800" dirty="0">
                <a:latin typeface="Times New Roman" panose="02020603050405020304" pitchFamily="18" charset="0"/>
                <a:cs typeface="Times New Roman" panose="02020603050405020304" pitchFamily="18" charset="0"/>
              </a:rPr>
              <a:t>FOR YOUR ATTENTION</a:t>
            </a:r>
          </a:p>
        </p:txBody>
      </p:sp>
    </p:spTree>
    <p:extLst>
      <p:ext uri="{BB962C8B-B14F-4D97-AF65-F5344CB8AC3E}">
        <p14:creationId xmlns:p14="http://schemas.microsoft.com/office/powerpoint/2010/main" val="108307188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1263</TotalTime>
  <Words>1569</Words>
  <Application>Microsoft Office PowerPoint</Application>
  <PresentationFormat>Widescreen</PresentationFormat>
  <Paragraphs>119</Paragraphs>
  <Slides>18</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18</vt:i4>
      </vt:variant>
    </vt:vector>
  </HeadingPairs>
  <TitlesOfParts>
    <vt:vector size="24" baseType="lpstr">
      <vt:lpstr>Aptos</vt:lpstr>
      <vt:lpstr>Aptos Display</vt:lpstr>
      <vt:lpstr>Arial</vt:lpstr>
      <vt:lpstr>Calibri</vt:lpstr>
      <vt:lpstr>Times New Roman</vt:lpstr>
      <vt:lpstr>Office Theme</vt:lpstr>
      <vt:lpstr>Impact of Least Developed Countries (LDC) Graduation on Economy: Evidence from Lao PDR</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Impact of LDC Graduation on Macro-Economy: Evidence from Lao PDR</dc:title>
  <dc:creator>eilit little</dc:creator>
  <cp:lastModifiedBy>Phouphet Kyophilavong</cp:lastModifiedBy>
  <cp:revision>32</cp:revision>
  <dcterms:created xsi:type="dcterms:W3CDTF">2025-10-21T08:03:11Z</dcterms:created>
  <dcterms:modified xsi:type="dcterms:W3CDTF">2026-06-09T07:23:43Z</dcterms:modified>
</cp:coreProperties>
</file>