
<file path=[Content_Types].xml><?xml version="1.0" encoding="utf-8"?>
<Types xmlns="http://schemas.openxmlformats.org/package/2006/content-types">
  <Default Extension="emf" ContentType="image/x-emf"/>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E142251" w14:textId="77777777" w:rsidR="00FC16D7" w:rsidRPr="00F20943" w:rsidRDefault="00FC16D7" w:rsidP="00D457E5">
      <w:pPr>
        <w:pStyle w:val="Title"/>
      </w:pPr>
      <w:r w:rsidRPr="00F20943">
        <w:t>Estimating labor-market transition matrices and their determinants in low- and middle-income countries: The case of Mexico</w:t>
      </w:r>
    </w:p>
    <w:p w14:paraId="6C1FCE4B" w14:textId="77777777" w:rsidR="00C82AEE" w:rsidRPr="00F20943" w:rsidRDefault="00C82AEE" w:rsidP="00216AB0">
      <w:pPr>
        <w:pStyle w:val="AbstractTitleTex"/>
        <w:jc w:val="both"/>
        <w:rPr>
          <w:rFonts w:ascii="CMU Serif Roman" w:hAnsi="CMU Serif Roman"/>
          <w:sz w:val="21"/>
        </w:rPr>
      </w:pPr>
      <w:r w:rsidRPr="00F20943">
        <w:rPr>
          <w:rFonts w:ascii="CMU Serif Roman" w:hAnsi="CMU Serif Roman"/>
          <w:sz w:val="21"/>
        </w:rPr>
        <w:t>Abstract</w:t>
      </w:r>
    </w:p>
    <w:p w14:paraId="196B899B" w14:textId="114EA184" w:rsidR="00C82AEE" w:rsidRPr="00F20943" w:rsidRDefault="00BD5F5A" w:rsidP="00216AB0">
      <w:pPr>
        <w:pStyle w:val="Abstracttex"/>
        <w:jc w:val="both"/>
        <w:rPr>
          <w:rFonts w:ascii="CMU Serif Roman" w:hAnsi="CMU Serif Roman"/>
          <w:sz w:val="21"/>
        </w:rPr>
      </w:pPr>
      <w:r w:rsidRPr="00F20943">
        <w:rPr>
          <w:rFonts w:ascii="CMU Serif Roman" w:hAnsi="CMU Serif Roman"/>
          <w:sz w:val="21"/>
        </w:rPr>
        <w:t>[To be added at the end]</w:t>
      </w:r>
    </w:p>
    <w:p w14:paraId="4D8AB81B" w14:textId="77777777" w:rsidR="00C82AEE" w:rsidRPr="00F20943" w:rsidRDefault="00C82AEE" w:rsidP="00216AB0">
      <w:pPr>
        <w:pStyle w:val="Heading1"/>
        <w:jc w:val="both"/>
        <w:rPr>
          <w:rFonts w:ascii="CMU Serif Roman" w:hAnsi="CMU Serif Roman"/>
        </w:rPr>
      </w:pPr>
      <w:commentRangeStart w:id="0"/>
      <w:r w:rsidRPr="00F20943">
        <w:rPr>
          <w:rFonts w:ascii="CMU Serif Roman" w:hAnsi="CMU Serif Roman"/>
        </w:rPr>
        <w:t>Introduction</w:t>
      </w:r>
      <w:commentRangeEnd w:id="0"/>
      <w:r w:rsidR="00701E96" w:rsidRPr="00F20943">
        <w:rPr>
          <w:rStyle w:val="CommentReference"/>
          <w:rFonts w:ascii="CMU Serif Roman" w:hAnsi="CMU Serif Roman" w:cstheme="minorBidi"/>
          <w:bCs w:val="0"/>
        </w:rPr>
        <w:commentReference w:id="0"/>
      </w:r>
    </w:p>
    <w:p w14:paraId="1ED8C80A" w14:textId="030B7E5C" w:rsidR="005B3A58" w:rsidRPr="002A5CE9" w:rsidRDefault="006C1E4F" w:rsidP="005B3A58">
      <w:pPr>
        <w:ind w:firstLine="289"/>
        <w:jc w:val="both"/>
        <w:rPr>
          <w:rFonts w:ascii="CMU Serif Roman" w:hAnsi="CMU Serif Roman"/>
          <w:color w:val="000000"/>
        </w:rPr>
      </w:pPr>
      <w:r w:rsidRPr="3CD20018">
        <w:rPr>
          <w:rFonts w:ascii="CMU Serif Roman" w:hAnsi="CMU Serif Roman"/>
          <w:color w:val="000000" w:themeColor="text1"/>
        </w:rPr>
        <w:t xml:space="preserve">This research aims to investigate the relationship between international trade and labor market dynamics in </w:t>
      </w:r>
      <w:r w:rsidRPr="3A964DFC">
        <w:rPr>
          <w:rFonts w:ascii="CMU Serif Roman" w:hAnsi="CMU Serif Roman"/>
          <w:color w:val="000000" w:themeColor="text1"/>
        </w:rPr>
        <w:t>Mexico</w:t>
      </w:r>
      <w:r w:rsidRPr="3CD20018">
        <w:rPr>
          <w:rFonts w:ascii="CMU Serif Roman" w:hAnsi="CMU Serif Roman"/>
          <w:color w:val="000000" w:themeColor="text1"/>
        </w:rPr>
        <w:t>, specifically focusing on the formal and informal sectors, labor force participation, occupations, and industries. Although international trade has the potential to foster economic development by facilitating labor reallocation from less productive to more productive sectors, assessing its impact on labor market dynamics is often challenging due to data limitations, which hinders accurate measurements of transitions.</w:t>
      </w:r>
      <w:r w:rsidR="3A964DFC" w:rsidRPr="3A964DFC">
        <w:rPr>
          <w:rFonts w:ascii="CMU Serif Roman" w:hAnsi="CMU Serif Roman"/>
          <w:color w:val="000000" w:themeColor="text1"/>
        </w:rPr>
        <w:t>00000</w:t>
      </w:r>
      <w:r w:rsidRPr="3CD20018">
        <w:rPr>
          <w:rFonts w:ascii="CMU Serif Roman" w:hAnsi="CMU Serif Roman"/>
          <w:color w:val="000000" w:themeColor="text1"/>
        </w:rPr>
        <w:t xml:space="preserve"> Recent labor-market models incorporate switching costs for workers who wish to move across sectors due to trade, with structural estimates suggesting that these costs can represent several months or years of a worker's earnings. Labor-market frictions can also arise from search costs for firms, which link worker outcomes to changes in foreign competition in the initial firm, industry, or region of employment. However, until recently, there has been insufficient evidence on how individual workers adapt to trade shocks</w:t>
      </w:r>
      <w:r w:rsidRPr="3A964DFC">
        <w:rPr>
          <w:rFonts w:ascii="CMU Serif Roman" w:hAnsi="CMU Serif Roman"/>
          <w:color w:val="000000" w:themeColor="text1"/>
        </w:rPr>
        <w:t xml:space="preserve"> (see </w:t>
      </w:r>
      <w:r w:rsidR="009C47A0" w:rsidRPr="3A964DFC">
        <w:rPr>
          <w:rFonts w:ascii="CMU Serif Roman" w:hAnsi="CMU Serif Roman"/>
          <w:color w:val="000000" w:themeColor="text1"/>
        </w:rPr>
        <w:t xml:space="preserve">Autor, Dorn and Hanson </w:t>
      </w:r>
      <w:r w:rsidR="005052F9" w:rsidRPr="3A964DFC">
        <w:rPr>
          <w:rFonts w:ascii="CMU Serif Roman" w:hAnsi="CMU Serif Roman"/>
          <w:color w:val="000000" w:themeColor="text1"/>
        </w:rPr>
        <w:t xml:space="preserve">2016, </w:t>
      </w:r>
      <w:r w:rsidR="008E0AA0" w:rsidRPr="3A964DFC">
        <w:rPr>
          <w:rFonts w:ascii="CMU Serif Roman" w:hAnsi="CMU Serif Roman"/>
          <w:color w:val="000000" w:themeColor="text1"/>
        </w:rPr>
        <w:t>Artuc¸ et al. 2010, Dix-Carneiro 2014, Pessoa 2016, Ashournia 2015</w:t>
      </w:r>
      <w:r w:rsidR="009C47A0" w:rsidRPr="3A964DFC">
        <w:rPr>
          <w:rFonts w:ascii="CMU Serif Roman" w:hAnsi="CMU Serif Roman"/>
          <w:color w:val="000000" w:themeColor="text1"/>
        </w:rPr>
        <w:t>)</w:t>
      </w:r>
      <w:r w:rsidRPr="3CD20018">
        <w:rPr>
          <w:rFonts w:ascii="CMU Serif Roman" w:hAnsi="CMU Serif Roman"/>
          <w:color w:val="000000" w:themeColor="text1"/>
        </w:rPr>
        <w:t>. While existing literature has explored the impact of trade on labor market outcomes in developing countries, most of these studies have been confined to formal employment or urban areas (Goldberg and Pavcnik 2007</w:t>
      </w:r>
      <w:r w:rsidR="008377E3" w:rsidRPr="3A964DFC">
        <w:rPr>
          <w:rFonts w:ascii="CMU Serif Roman" w:hAnsi="CMU Serif Roman"/>
          <w:color w:val="000000" w:themeColor="text1"/>
        </w:rPr>
        <w:t>,</w:t>
      </w:r>
      <w:r w:rsidRPr="3CD20018">
        <w:rPr>
          <w:rFonts w:ascii="CMU Serif Roman" w:hAnsi="CMU Serif Roman"/>
          <w:color w:val="000000" w:themeColor="text1"/>
        </w:rPr>
        <w:t xml:space="preserve"> and Harrison, McLaren, and McMillan 2011</w:t>
      </w:r>
      <w:r w:rsidR="008377E3" w:rsidRPr="3A964DFC">
        <w:rPr>
          <w:rFonts w:ascii="CMU Serif Roman" w:hAnsi="CMU Serif Roman"/>
          <w:color w:val="000000" w:themeColor="text1"/>
        </w:rPr>
        <w:t>,</w:t>
      </w:r>
      <w:r w:rsidRPr="3CD20018">
        <w:rPr>
          <w:rFonts w:ascii="CMU Serif Roman" w:hAnsi="CMU Serif Roman"/>
          <w:color w:val="000000" w:themeColor="text1"/>
        </w:rPr>
        <w:t xml:space="preserve"> provide surveys on this topic).</w:t>
      </w:r>
    </w:p>
    <w:p w14:paraId="110568FD" w14:textId="48095859" w:rsidR="005B3A58" w:rsidRPr="005B3A58" w:rsidRDefault="005B3A58" w:rsidP="0045004E">
      <w:pPr>
        <w:ind w:firstLine="289"/>
        <w:jc w:val="both"/>
        <w:rPr>
          <w:rFonts w:ascii="CMU Serif Roman" w:hAnsi="CMU Serif Roman"/>
          <w:color w:val="000000"/>
        </w:rPr>
      </w:pPr>
      <w:r w:rsidRPr="005B3A58">
        <w:rPr>
          <w:rFonts w:ascii="CMU Serif Roman" w:hAnsi="CMU Serif Roman"/>
          <w:color w:val="000000"/>
        </w:rPr>
        <w:t xml:space="preserve">To contribute to the existing literature, this study uses a novel database for Mexico that provides more recent and granular data on labor market performance and trade at the city level, constructed from </w:t>
      </w:r>
      <w:r w:rsidRPr="005B3A58">
        <w:rPr>
          <w:rFonts w:ascii="CMU Serif Roman" w:hAnsi="CMU Serif Roman"/>
          <w:color w:val="000000"/>
        </w:rPr>
        <w:lastRenderedPageBreak/>
        <w:t>the National Occupation and Employment Survey (ENOE) and Panjiva Global Trade Database. Using this data, we investigate the relationship between exports and labor market transitions while controlling for various factors, including worker characteristics, time, and region.</w:t>
      </w:r>
    </w:p>
    <w:p w14:paraId="671A8E6E" w14:textId="5737E9EC" w:rsidR="00C10C44" w:rsidRDefault="00234BEA" w:rsidP="00C10C44">
      <w:pPr>
        <w:ind w:firstLine="289"/>
        <w:jc w:val="both"/>
        <w:rPr>
          <w:rFonts w:ascii="CMU Serif Roman" w:hAnsi="CMU Serif Roman"/>
          <w:color w:val="000000"/>
        </w:rPr>
      </w:pPr>
      <w:r>
        <w:rPr>
          <w:rFonts w:ascii="CMU Serif Roman" w:hAnsi="CMU Serif Roman"/>
          <w:color w:val="000000"/>
        </w:rPr>
        <w:t xml:space="preserve">Furthermore, the study presents a methodology for assessing the impact of changes in local export orientation </w:t>
      </w:r>
      <w:r w:rsidR="00764C9C">
        <w:rPr>
          <w:rFonts w:ascii="CMU Serif Roman" w:hAnsi="CMU Serif Roman"/>
          <w:color w:val="000000"/>
        </w:rPr>
        <w:t xml:space="preserve">on labor-market dynamics using microeconomic panel data for </w:t>
      </w:r>
      <w:r w:rsidR="00225730">
        <w:rPr>
          <w:rFonts w:ascii="CMU Serif Roman" w:hAnsi="CMU Serif Roman"/>
          <w:color w:val="000000"/>
        </w:rPr>
        <w:t>low- and middle-income countries</w:t>
      </w:r>
      <w:r w:rsidR="00764C9C">
        <w:rPr>
          <w:rFonts w:ascii="CMU Serif Roman" w:hAnsi="CMU Serif Roman"/>
          <w:color w:val="000000"/>
        </w:rPr>
        <w:t>.</w:t>
      </w:r>
      <w:r w:rsidR="00C10C44">
        <w:rPr>
          <w:rFonts w:ascii="CMU Serif Roman" w:hAnsi="CMU Serif Roman"/>
          <w:color w:val="000000"/>
        </w:rPr>
        <w:t xml:space="preserve"> </w:t>
      </w:r>
      <w:r w:rsidR="00C10C44" w:rsidRPr="00D314F7">
        <w:rPr>
          <w:rFonts w:ascii="CMU Serif Roman" w:hAnsi="CMU Serif Roman"/>
          <w:color w:val="000000"/>
        </w:rPr>
        <w:t xml:space="preserve">The </w:t>
      </w:r>
      <w:r w:rsidR="005153FE">
        <w:rPr>
          <w:rFonts w:ascii="CMU Serif Roman" w:hAnsi="CMU Serif Roman"/>
          <w:color w:val="000000"/>
        </w:rPr>
        <w:t>use of a</w:t>
      </w:r>
      <w:r w:rsidR="00C10C44">
        <w:rPr>
          <w:rFonts w:ascii="CMU Serif Roman" w:hAnsi="CMU Serif Roman"/>
          <w:color w:val="000000"/>
        </w:rPr>
        <w:t xml:space="preserve"> high-dimensional fixed effects model </w:t>
      </w:r>
      <w:r w:rsidR="005153FE">
        <w:rPr>
          <w:rFonts w:ascii="CMU Serif Roman" w:hAnsi="CMU Serif Roman"/>
          <w:color w:val="000000"/>
        </w:rPr>
        <w:t>used</w:t>
      </w:r>
      <w:r w:rsidR="00C10C44">
        <w:rPr>
          <w:rFonts w:ascii="CMU Serif Roman" w:hAnsi="CMU Serif Roman"/>
          <w:color w:val="000000"/>
        </w:rPr>
        <w:t xml:space="preserve"> to control for export-exposure, economic controls at the metropolitan area, and unique individual characteristics provides a robust analysis. </w:t>
      </w:r>
    </w:p>
    <w:p w14:paraId="3F4C9158" w14:textId="068DFADD" w:rsidR="00234BEA" w:rsidRPr="000E1597" w:rsidRDefault="00225730" w:rsidP="00930062">
      <w:pPr>
        <w:ind w:firstLine="289"/>
        <w:jc w:val="both"/>
        <w:rPr>
          <w:rFonts w:ascii="CMU Serif Roman" w:hAnsi="CMU Serif Roman"/>
          <w:color w:val="000000"/>
        </w:rPr>
      </w:pPr>
      <w:r>
        <w:rPr>
          <w:rFonts w:ascii="CMU Serif Roman" w:hAnsi="CMU Serif Roman"/>
          <w:color w:val="000000"/>
        </w:rPr>
        <w:t xml:space="preserve"> </w:t>
      </w:r>
      <w:r w:rsidR="000E1597">
        <w:rPr>
          <w:rFonts w:ascii="CMU Serif Roman" w:hAnsi="CMU Serif Roman"/>
          <w:color w:val="000000"/>
        </w:rPr>
        <w:t xml:space="preserve">The methodology </w:t>
      </w:r>
      <w:r w:rsidR="000E1597" w:rsidRPr="00D314F7">
        <w:rPr>
          <w:rFonts w:ascii="CMU Serif Roman" w:hAnsi="CMU Serif Roman"/>
          <w:color w:val="000000"/>
        </w:rPr>
        <w:t xml:space="preserve">is showcased for the case of Mexico, given the heterogenous trade-exposure of its local labor markets, publicly available microdata, and export statistics at the municipality level. We estimate different types of labor market transitions across four different labor market categories: labor force and informality status, occupations, and industries. </w:t>
      </w:r>
    </w:p>
    <w:p w14:paraId="1F72619A" w14:textId="68E17007" w:rsidR="009C7BE7" w:rsidRPr="002645A5" w:rsidRDefault="002645A5" w:rsidP="002351D1">
      <w:pPr>
        <w:ind w:firstLine="289"/>
        <w:jc w:val="both"/>
        <w:rPr>
          <w:rFonts w:ascii="CMU Serif Roman" w:hAnsi="CMU Serif Roman"/>
          <w:color w:val="000000"/>
        </w:rPr>
      </w:pPr>
      <w:r w:rsidRPr="002645A5">
        <w:rPr>
          <w:rFonts w:ascii="CMU Serif Roman" w:hAnsi="CMU Serif Roman"/>
          <w:color w:val="000000"/>
        </w:rPr>
        <w:t>Moreover, this study examines the relationship between exports and worker transitions, while controlling for worker’s characteristics, time, and regions</w:t>
      </w:r>
      <w:r w:rsidR="00862FAA">
        <w:rPr>
          <w:rFonts w:ascii="CMU Serif Roman" w:hAnsi="CMU Serif Roman"/>
          <w:color w:val="000000"/>
        </w:rPr>
        <w:t>,</w:t>
      </w:r>
      <w:r w:rsidRPr="002645A5">
        <w:rPr>
          <w:rFonts w:ascii="CMU Serif Roman" w:hAnsi="CMU Serif Roman"/>
          <w:color w:val="000000"/>
        </w:rPr>
        <w:t xml:space="preserve"> at the city level. The results indicate a positive effect of exports on worker transitions, albeit only at the regional level and not across the entire country. </w:t>
      </w:r>
      <w:r w:rsidR="004E7599">
        <w:rPr>
          <w:rFonts w:ascii="CMU Serif Roman" w:hAnsi="CMU Serif Roman"/>
          <w:color w:val="000000"/>
        </w:rPr>
        <w:t>The estimation of different types of labor market transitions across four different labor market categories (labor force and informality status, occupations, and industries) further enhances the study’s significance.</w:t>
      </w:r>
    </w:p>
    <w:p w14:paraId="1205C312" w14:textId="10F932E5" w:rsidR="002351D1" w:rsidRDefault="002645A5" w:rsidP="002645A5">
      <w:pPr>
        <w:ind w:firstLine="289"/>
        <w:jc w:val="both"/>
        <w:rPr>
          <w:rFonts w:ascii="CMU Serif Roman" w:hAnsi="CMU Serif Roman"/>
          <w:color w:val="000000"/>
        </w:rPr>
      </w:pPr>
      <w:r w:rsidRPr="002645A5">
        <w:rPr>
          <w:rFonts w:ascii="CMU Serif Roman" w:hAnsi="CMU Serif Roman"/>
          <w:color w:val="000000"/>
        </w:rPr>
        <w:t xml:space="preserve">This study’s findings offer critical insights into the complex dynamics between trade and labor markets, underscoring the need for tailored policy interventions to address the varied regional impacts of trade. These insights may be particularly relevant for policymakers and researchers interested in understanding how economic shocks, such as </w:t>
      </w:r>
      <w:r w:rsidR="00930062">
        <w:rPr>
          <w:rFonts w:ascii="CMU Serif Roman" w:hAnsi="CMU Serif Roman"/>
          <w:color w:val="000000"/>
        </w:rPr>
        <w:t>tariff reductions</w:t>
      </w:r>
      <w:r w:rsidRPr="002645A5">
        <w:rPr>
          <w:rFonts w:ascii="CMU Serif Roman" w:hAnsi="CMU Serif Roman"/>
          <w:color w:val="000000"/>
        </w:rPr>
        <w:t xml:space="preserve">, impact labor markets the city level. </w:t>
      </w:r>
    </w:p>
    <w:p w14:paraId="21F2C92F" w14:textId="6269E8D7" w:rsidR="001857A1" w:rsidRPr="00D314F7" w:rsidRDefault="001857A1" w:rsidP="00D314F7">
      <w:pPr>
        <w:ind w:firstLine="289"/>
        <w:jc w:val="both"/>
        <w:rPr>
          <w:rFonts w:ascii="CMU Serif Roman" w:hAnsi="CMU Serif Roman"/>
          <w:color w:val="000000"/>
        </w:rPr>
      </w:pPr>
      <w:r w:rsidRPr="00D314F7">
        <w:rPr>
          <w:rFonts w:ascii="CMU Serif Roman" w:hAnsi="CMU Serif Roman"/>
          <w:color w:val="000000"/>
        </w:rPr>
        <w:t>The paper is organized in four sections that cover a review of the recent literature on estimation of labor transition matrices, data and methodology, estimation results and a discussion on how these estimates could be used to inform and calibrate ex-ante simulations, such as those in dynamic computable general equilibrium (CGE) models.</w:t>
      </w:r>
    </w:p>
    <w:p w14:paraId="30BFC283" w14:textId="1B8FC985" w:rsidR="00BD5F5A" w:rsidRPr="00F20943" w:rsidRDefault="00BD5F5A" w:rsidP="00216AB0">
      <w:pPr>
        <w:pStyle w:val="Heading1"/>
        <w:jc w:val="both"/>
        <w:rPr>
          <w:rFonts w:ascii="CMU Serif Roman" w:hAnsi="CMU Serif Roman"/>
        </w:rPr>
      </w:pPr>
      <w:r w:rsidRPr="00F20943">
        <w:rPr>
          <w:rFonts w:ascii="CMU Serif Roman" w:hAnsi="CMU Serif Roman"/>
        </w:rPr>
        <w:lastRenderedPageBreak/>
        <w:t>Literature Review</w:t>
      </w:r>
    </w:p>
    <w:p w14:paraId="5A68EEB4" w14:textId="4E783889" w:rsidR="00C3108B" w:rsidRPr="00F20943" w:rsidRDefault="00174C91" w:rsidP="00216AB0">
      <w:pPr>
        <w:pStyle w:val="Heading2"/>
        <w:jc w:val="both"/>
        <w:rPr>
          <w:rFonts w:ascii="CMU Serif Roman" w:hAnsi="CMU Serif Roman"/>
        </w:rPr>
      </w:pPr>
      <w:commentRangeStart w:id="1"/>
      <w:r w:rsidRPr="00F20943">
        <w:rPr>
          <w:rFonts w:ascii="CMU Serif Roman" w:hAnsi="CMU Serif Roman"/>
        </w:rPr>
        <w:t>Labor market t</w:t>
      </w:r>
      <w:r w:rsidR="00C3108B" w:rsidRPr="00F20943">
        <w:rPr>
          <w:rFonts w:ascii="CMU Serif Roman" w:hAnsi="CMU Serif Roman"/>
        </w:rPr>
        <w:t>ransition</w:t>
      </w:r>
      <w:r w:rsidRPr="00F20943">
        <w:rPr>
          <w:rFonts w:ascii="CMU Serif Roman" w:hAnsi="CMU Serif Roman"/>
        </w:rPr>
        <w:t>s in LMI countries</w:t>
      </w:r>
      <w:commentRangeEnd w:id="1"/>
      <w:r w:rsidR="00EE5FB9" w:rsidRPr="00F20943">
        <w:rPr>
          <w:rStyle w:val="CommentReference"/>
          <w:rFonts w:ascii="CMU Serif Roman" w:hAnsi="CMU Serif Roman" w:cstheme="minorBidi"/>
          <w:b w:val="0"/>
          <w:bCs w:val="0"/>
          <w:iCs w:val="0"/>
        </w:rPr>
        <w:commentReference w:id="1"/>
      </w:r>
    </w:p>
    <w:p w14:paraId="4EB9645B" w14:textId="77777777" w:rsidR="00047172" w:rsidRDefault="00E51AF2" w:rsidP="00B24903">
      <w:pPr>
        <w:ind w:firstLine="289"/>
        <w:jc w:val="both"/>
        <w:rPr>
          <w:rFonts w:ascii="CMU Serif Roman" w:hAnsi="CMU Serif Roman"/>
          <w:color w:val="000000"/>
        </w:rPr>
      </w:pPr>
      <w:r w:rsidRPr="00E51AF2">
        <w:rPr>
          <w:rFonts w:ascii="CMU Serif Roman" w:hAnsi="CMU Serif Roman"/>
          <w:color w:val="000000"/>
        </w:rPr>
        <w:t>Labor market dynamics in low-and-middle-income (LMI) countries have received significant attention in recent years, particularly with regards to the movement of workers from formal to informal employment, and the dynamics of job loss and hiring. A variety of studies have focused on transitions between different types of employment, workers’ characteristics, and sectors in developing economies. Studies examining transitions between different types of employment have been conducted by Bosch and Maloney (2021), Conover, Khamis and Pearlman (2022), Samaniego and Viegelahn (2021), and Gutierrez et al. (2019), among others. The impact of workers’ characteristics such as age, gender, education, and income on transition probabilities has been identified in several studies, including Herrera and Rosas Shady (2003), Tansel and Ozdemir (2019), Theodossiou and Zangelidis (2009), and Cuesta and Bohorquez (2014).</w:t>
      </w:r>
    </w:p>
    <w:p w14:paraId="4786BC0B" w14:textId="6A8FAB6E" w:rsidR="00FD1B74" w:rsidRPr="00187602" w:rsidRDefault="00047172" w:rsidP="00187602">
      <w:pPr>
        <w:ind w:firstLine="289"/>
        <w:jc w:val="both"/>
        <w:rPr>
          <w:rFonts w:ascii="CMU Serif Roman" w:hAnsi="CMU Serif Roman"/>
          <w:color w:val="000000"/>
        </w:rPr>
      </w:pPr>
      <w:r w:rsidRPr="00047172">
        <w:rPr>
          <w:rFonts w:ascii="CMU Serif Roman" w:hAnsi="CMU Serif Roman"/>
          <w:color w:val="000000"/>
        </w:rPr>
        <w:t xml:space="preserve">However, there is a gap in the understanding of how trade policy and shocks impact the transitions of workers into and out of the labor force, across industries and occupations, and between formal and informal jobs. Bosch and Maloney (2021) investigated the cyclical properties of unemployment and informality in </w:t>
      </w:r>
      <w:r w:rsidR="00AC3584">
        <w:rPr>
          <w:rFonts w:ascii="CMU Serif Roman" w:hAnsi="CMU Serif Roman"/>
          <w:color w:val="000000"/>
        </w:rPr>
        <w:t>Mexico and Brazil</w:t>
      </w:r>
      <w:r w:rsidRPr="00047172">
        <w:rPr>
          <w:rFonts w:ascii="CMU Serif Roman" w:hAnsi="CMU Serif Roman"/>
          <w:color w:val="000000"/>
        </w:rPr>
        <w:t xml:space="preserve"> by employing a Markov process and constructing a transition matrix</w:t>
      </w:r>
      <w:r w:rsidR="004262E0" w:rsidRPr="00782646">
        <w:rPr>
          <w:color w:val="000000"/>
          <w:vertAlign w:val="superscript"/>
        </w:rPr>
        <w:footnoteReference w:id="2"/>
      </w:r>
      <w:r w:rsidRPr="00047172">
        <w:rPr>
          <w:rFonts w:ascii="CMU Serif Roman" w:hAnsi="CMU Serif Roman"/>
          <w:color w:val="000000"/>
        </w:rPr>
        <w:t xml:space="preserve"> that reflects the probability of transitioning from one employment state to another. Their findings provide insight into the mobility process of workers between different types of employment and the available "spaces" in each state</w:t>
      </w:r>
      <w:r w:rsidR="00187602">
        <w:rPr>
          <w:rFonts w:ascii="CMU Serif Roman" w:hAnsi="CMU Serif Roman"/>
          <w:color w:val="000000"/>
        </w:rPr>
        <w:t xml:space="preserve"> </w:t>
      </w:r>
      <w:r w:rsidR="00FD1B74" w:rsidRPr="00BE09C8">
        <w:rPr>
          <w:rFonts w:ascii="CMU Serif Roman" w:hAnsi="CMU Serif Roman"/>
          <w:color w:val="000000"/>
        </w:rPr>
        <w:t>(Bosch and Maloney 2007).</w:t>
      </w:r>
    </w:p>
    <w:p w14:paraId="1B79E750" w14:textId="382EFD0A" w:rsidR="00AB06EC" w:rsidRDefault="00AB06EC" w:rsidP="00E259F8">
      <w:pPr>
        <w:ind w:firstLine="289"/>
        <w:jc w:val="both"/>
        <w:rPr>
          <w:rFonts w:ascii="CMU Serif Roman" w:hAnsi="CMU Serif Roman"/>
          <w:color w:val="000000"/>
        </w:rPr>
      </w:pPr>
      <w:r w:rsidRPr="00AB06EC">
        <w:rPr>
          <w:rFonts w:ascii="CMU Serif Roman" w:hAnsi="CMU Serif Roman"/>
          <w:color w:val="000000"/>
        </w:rPr>
        <w:t xml:space="preserve">Conover, Khamis and Pearlman (2022) used multinomial logit and transition matrices to explore the relationship between education and labor market outcomes among young, male, urban workers in Mexico. Their research showed that education is strongly correlated with formal and higher quality employment. Similarly, </w:t>
      </w:r>
      <w:sdt>
        <w:sdtPr>
          <w:rPr>
            <w:rFonts w:ascii="CMU Serif Roman" w:hAnsi="CMU Serif Roman"/>
            <w:color w:val="000000"/>
          </w:rPr>
          <w:tag w:val="MENDELEY_CITATION_v3_eyJjaXRhdGlvbklEIjoiTUVOREVMRVlfQ0lUQVRJT05fMjg1MDRlMDItNDQzZS00MDRlLWI3MWUtNGQ5MTYzZDYzMGMwIiwicHJvcGVydGllcyI6eyJub3RlSW5kZXgiOjB9LCJpc0VkaXRlZCI6ZmFsc2UsIm1hbnVhbE92ZXJyaWRlIjp7ImlzTWFudWFsbHlPdmVycmlkZGVuIjp0cnVlLCJjaXRlcHJvY1RleHQiOiIoVGFuc2VsIGFuZCBPemRlbWlyIDIwMTkpIiwibWFudWFsT3ZlcnJpZGVUZXh0IjoiVGFuc2VsIGFuZCBPemRlbWlyICgyMDE5KSJ9LCJjaXRhdGlvbkl0ZW1zIjpbeyJpZCI6ImE3MTBiNDVkLWI0MzMtM2NkMC04MWE5LTZjYTczMGM5MWMwMSIsIml0ZW1EYXRhIjp7InR5cGUiOiJhcnRpY2xlLWpvdXJuYWwiLCJpZCI6ImE3MTBiNDVkLWI0MzMtM2NkMC04MWE5LTZjYTczMGM5MWMwMSIsInRpdGxlIjoiVHJhbnNpdGlvbnMgYWNyb3NzIGxhYm9yIG1hcmtldCBzdGF0ZXMgaW5jbHVkaW5nIGZvcm1hbC9pbmZvcm1hbCBkaXZpc2lvbiBpbiBFZ3lwdCIsImF1dGhvciI6W3siZmFtaWx5IjoiVGFuc2VsIiwiZ2l2ZW4iOiJBeXNpdCIsInBhcnNlLW5hbWVzIjpmYWxzZSwiZHJvcHBpbmctcGFydGljbGUiOiIiLCJub24tZHJvcHBpbmctcGFydGljbGUiOiIifSx7ImZhbWlseSI6Ik96ZGVtaXIiLCJnaXZlbiI6IlpleW5lbCBBYmlkaW4iLCJwYXJzZS1uYW1lcyI6ZmFsc2UsImRyb3BwaW5nLXBhcnRpY2xlIjoiIiwibm9uLWRyb3BwaW5nLXBhcnRpY2xlIjoiIn1dLCJjb250YWluZXItdGl0bGUiOiJSZXZpZXcgb2YgRGV2ZWxvcG1lbnQgRWNvbm9taWNzIiwiY29udGFpbmVyLXRpdGxlLXNob3J0IjoiUmV2IERldiBFY29uIiwiYWNjZXNzZWQiOnsiZGF0ZS1wYXJ0cyI6W1syMDIyLDgsN11dfSwiRE9JIjoiMTAuMTExMS9ST0RFLjEyNjIwIiwiSVNTTiI6IjE0Njc5MzYxIiwiaXNzdWVkIjp7ImRhdGUtcGFydHMiOltbMjAxOSwxMSwxXV19LCJwYWdlIjoiMTY3NC0xNjk1IiwiYWJzdHJhY3QiOiJUaGlzIHN0dWR5IGV4YW1pbmVzIHRoZSB3b3JrZXIgdHJhbnNpdGlvbnMgYWNyb3NzIGxhYm9yIG1hcmtldCBzdGF0ZXMgaW5jbHVkaW5nIGZvcm1hbC9pbmZvcm1hbCBkaXZpc2lvbiB1c2luZyBwYW5lbCBkYXRhIG9mIDIwMDYgdG8gMjAxMiBmcm9tIEVneXB0LiBXZSBnZW5lcmF0ZSBhIGJyb2FkIHNldCBvZiBmYWN0cyBhYm91dCBsYWJvciBtYXJrZXQgZHluYW1pY3MgaW4gRWd5cHQuIFdlIGZpcnN0IGRldmVsb3AgdHJhbnNpdGlvbiBwcm9iYWJpbGl0aWVzIGJ5IGdlbmRlciBhY3Jvc3MgZGlmZmVyZW50IGxhYm9yIG1hcmtldCBzdGF0ZXMgaW5jbHVkaW5nIGZvcm1hbC9pbmZvcm1hbCBzZWN0b3JzIHV0aWxpemluZyBNYXJrb3YgdHJhbnNpdGlvbiBwcm9jZXNzZXMuIEdvdmVybm1lbnQgZW1wbG95bWVudCBpcyB0aGUgbW9zdCBwZXJzaXN0ZW50IGxhYm9yIG1hcmtldCBzdGF0ZSBmb3IgYm90aCBtZW4gYW5kIHdvbWVuIGFuZCB0aGUgb3V0IG9mIGxhYm9yIGZvcmNlIGlzIHRoZSBzZWNvbmQgbW9zdCBwZXJzaXN0ZW50IGxhYm9yIG1hcmtldCBzdGF0ZSBmb3Igd29tZW4uIFVuZW1wbG95bWVudCBpcyB0aGUgbW9zdCBtb2JpbGUgbGFib3IgbWFya2V0IHN0YXRlLiBJbmZvcm1hbCBwcml2YXRlIHdhZ2Ugd29yayBhbmQgc2VsZi1lbXBsb3llZOKAk2FncmljdWx0dXJlIGFyZSBhbHNvIHJlbGF0aXZlbHkgbW9iaWxlIGxhYm9yIG1hcmtldCBzdGF0ZXMuIFdlIG5leHQgaWRlbnRpZnkgdGhlIGVmZmVjdHMgb2YgaW5kaXZpZHVhbCwgaG91c2Vob2xkIGFuZCBqb2IgY2hhcmFjdGVyaXN0aWNzIG9uIGRpZmZlcmVudCBtb2JpbGl0eSBwYXR0ZXJucyBieSBlc3RpbWF0aW5nIG11bHRpbm9taWFsIGxvZ2l0IG1vZGVscy4gV2UgZmluZCB0aGF0IGdlbmRlciwgYWdlLCBlZHVjYXRpb24sIGV4cGVyaWVuY2UsIGFuZCBzZXZlcmFsIHNlY3RvcnMgb2YgZWNvbm9taWMgYWN0aXZpdHkgYXJlIGFzc29jaWF0ZWQgd2l0aCB0aGUgdHJhbnNpdGlvbiBwcm9iYWJpbGl0aWVzIGJldHdlZW4gdGhlIGxhYm9yIG1hcmtldCBzdGF0ZXMgY29uc2lkZXJlZCBzdWNoIGFzIGZvcm1hbCB3YWdlLCBpbmZvcm1hbCB3YWdlLCBzZWxmLWVtcGxveW1lbnQsIHVuZW1wbG95bWVudCwgZ292ZXJubWVudCBlbXBsb3ltZW50LCBhbmQgb3V0IG9mIGxhYm9yIG1hcmtldC4gRWR1Y2F0aW9uLCBpbiBwYXJ0aWN1bGFyLCB1bml2ZXJzaXR5IGRlZ3JlZSBvciBhYm92ZSBpcyBub3RlZCB0byBwbGF5IGEgdml0YWwgcm9sZSBpbiB0aGUgcHJvYmFiaWxpdHkgb2YgdHJhbnNpdGlvbnMgYWNyb3NzIHNldmVyYWwgbGFib3IgbWFya2V0IHN0YXRlcy4iLCJwdWJsaXNoZXIiOiJCbGFja3dlbGwgUHVibGlzaGluZyBMdGQiLCJpc3N1ZSI6IjQiLCJ2b2x1bWUiOiIyMyJ9LCJpc1RlbXBvcmFyeSI6ZmFsc2V9XX0="/>
          <w:id w:val="-325980220"/>
          <w:placeholder>
            <w:docPart w:val="F9C734454256144C9401193492A4AFB6"/>
          </w:placeholder>
        </w:sdtPr>
        <w:sdtContent>
          <w:r w:rsidR="000C585E" w:rsidRPr="00F20943">
            <w:rPr>
              <w:rFonts w:ascii="CMU Serif Roman" w:hAnsi="CMU Serif Roman"/>
              <w:color w:val="000000"/>
            </w:rPr>
            <w:t>Tansel and Ozdemir (2019)</w:t>
          </w:r>
        </w:sdtContent>
      </w:sdt>
      <w:r w:rsidR="000C585E" w:rsidRPr="00F20943">
        <w:rPr>
          <w:rFonts w:ascii="CMU Serif Roman" w:hAnsi="CMU Serif Roman"/>
        </w:rPr>
        <w:t xml:space="preserve"> </w:t>
      </w:r>
      <w:r w:rsidRPr="00AB06EC">
        <w:rPr>
          <w:rFonts w:ascii="CMU Serif Roman" w:hAnsi="CMU Serif Roman"/>
          <w:color w:val="000000"/>
        </w:rPr>
        <w:t xml:space="preserve">used Markov chain models to estimate transition probabilities in Egypt </w:t>
      </w:r>
      <w:r w:rsidRPr="00AB06EC">
        <w:rPr>
          <w:rFonts w:ascii="CMU Serif Roman" w:hAnsi="CMU Serif Roman"/>
          <w:color w:val="000000"/>
        </w:rPr>
        <w:lastRenderedPageBreak/>
        <w:t xml:space="preserve">from 2006 to 2012 by gender, considering eight different labor market states. They found that workers’ characteristics, particularly </w:t>
      </w:r>
      <w:commentRangeStart w:id="2"/>
      <w:r w:rsidR="00C472C9" w:rsidRPr="00F20943">
        <w:rPr>
          <w:rFonts w:ascii="CMU Serif Roman" w:hAnsi="CMU Serif Roman"/>
        </w:rPr>
        <w:t>education</w:t>
      </w:r>
      <w:r w:rsidR="00C472C9">
        <w:rPr>
          <w:rFonts w:ascii="CMU Serif Roman" w:hAnsi="CMU Serif Roman"/>
        </w:rPr>
        <w:t>,</w:t>
      </w:r>
      <w:r w:rsidR="00C472C9" w:rsidRPr="00F20943">
        <w:rPr>
          <w:rFonts w:ascii="CMU Serif Roman" w:hAnsi="CMU Serif Roman"/>
        </w:rPr>
        <w:t xml:space="preserve"> </w:t>
      </w:r>
      <w:commentRangeEnd w:id="2"/>
      <w:r w:rsidR="00C472C9" w:rsidRPr="00F20943">
        <w:rPr>
          <w:rStyle w:val="CommentReference"/>
          <w:rFonts w:ascii="CMU Serif Roman" w:hAnsi="CMU Serif Roman"/>
        </w:rPr>
        <w:commentReference w:id="2"/>
      </w:r>
      <w:r w:rsidRPr="00AB06EC">
        <w:rPr>
          <w:rFonts w:ascii="CMU Serif Roman" w:hAnsi="CMU Serif Roman"/>
          <w:color w:val="000000"/>
        </w:rPr>
        <w:t>were associated with transition probabilities across several labor market states.</w:t>
      </w:r>
    </w:p>
    <w:p w14:paraId="61A64AAD" w14:textId="271843E3" w:rsidR="000023A7" w:rsidRPr="009A36F2" w:rsidRDefault="00000000" w:rsidP="00E259F8">
      <w:pPr>
        <w:ind w:firstLine="289"/>
        <w:jc w:val="both"/>
        <w:rPr>
          <w:rFonts w:ascii="CMU Serif Roman" w:hAnsi="CMU Serif Roman"/>
          <w:color w:val="000000"/>
        </w:rPr>
      </w:pPr>
      <w:sdt>
        <w:sdtPr>
          <w:rPr>
            <w:rFonts w:ascii="CMU Serif Roman" w:hAnsi="CMU Serif Roman"/>
            <w:color w:val="000000"/>
          </w:rPr>
          <w:tag w:val="MENDELEY_CITATION_v3_eyJjaXRhdGlvbklEIjoiTUVOREVMRVlfQ0lUQVRJT05fYjYxYTcwZjEtYzVkZC00YmM0LTg1MTktY2U3MGZlZTZiNGQ3IiwicHJvcGVydGllcyI6eyJub3RlSW5kZXgiOjB9LCJpc0VkaXRlZCI6ZmFsc2UsIm1hbnVhbE92ZXJyaWRlIjp7ImlzTWFudWFsbHlPdmVycmlkZGVuIjp0cnVlLCJjaXRlcHJvY1RleHQiOiIoSGVycmVyYSBhbmQgUm9zYXMgU2hhZHkgMjAwMykiLCJtYW51YWxPdmVycmlkZVRleHQiOiJIZXJyZXJhIGFuZCBSb3NhcyBTaGFkeSAoMjAwMykifSwiY2l0YXRpb25JdGVtcyI6W3siaWQiOiIzNzZjN2RjMC1mOWVmLTM3Y2QtYjUyZi05ZjJiYTQ0MzA3YWEiLCJpdGVtRGF0YSI6eyJ0eXBlIjoicmVwb3J0IiwiaWQiOiIzNzZjN2RjMC1mOWVmLTM3Y2QtYjUyZi05ZjJiYTQ0MzA3YWEiLCJ0aXRsZSI6IkxhYm9yIE1hcmtldCBUcmFuc2l0aW9ucyBpbiBQZXJ1IiwiYXV0aG9yIjpbeyJmYW1pbHkiOiJIZXJyZXJhIiwiZ2l2ZW4iOiJKYXZpZXIiLCJwYXJzZS1uYW1lcyI6ZmFsc2UsImRyb3BwaW5nLXBhcnRpY2xlIjoiIiwibm9uLWRyb3BwaW5nLXBhcnRpY2xlIjoiIn0seyJmYW1pbHkiOiJSb3NhcyBTaGFkeSIsImdpdmVuIjoiR2VyYXJkbyBEYXZpZCIsInBhcnNlLW5hbWVzIjpmYWxzZSwiZHJvcHBpbmctcGFydGljbGUiOiIiLCJub24tZHJvcHBpbmctcGFydGljbGUiOiIifV0sIlVSTCI6Imh0dHBzOi8vd3d3LnJlc2VhcmNoZ2F0ZS5uZXQvcHVibGljYXRpb24vNDg3NDY3OSIsImlzc3VlZCI6eyJkYXRlLXBhcnRzIjpbWzIwMDNdXX0sImNvbnRhaW5lci10aXRsZS1zaG9ydCI6IiJ9LCJpc1RlbXBvcmFyeSI6ZmFsc2V9XX0="/>
          <w:id w:val="-1367826567"/>
          <w:placeholder>
            <w:docPart w:val="16E26781ABAD104CAB949996C8983A90"/>
          </w:placeholder>
        </w:sdtPr>
        <w:sdtContent>
          <w:r w:rsidR="00E259F8" w:rsidRPr="00F20943">
            <w:rPr>
              <w:rFonts w:ascii="CMU Serif Roman" w:hAnsi="CMU Serif Roman"/>
              <w:color w:val="000000"/>
            </w:rPr>
            <w:t>Herrera and Rosas Shady (2003)</w:t>
          </w:r>
        </w:sdtContent>
      </w:sdt>
      <w:r w:rsidR="00E259F8" w:rsidRPr="00F20943">
        <w:rPr>
          <w:rFonts w:ascii="CMU Serif Roman" w:hAnsi="CMU Serif Roman"/>
        </w:rPr>
        <w:t xml:space="preserve"> </w:t>
      </w:r>
      <w:r w:rsidR="001A1F62">
        <w:rPr>
          <w:rFonts w:ascii="CMU Serif Roman" w:hAnsi="CMU Serif Roman"/>
          <w:color w:val="000000"/>
        </w:rPr>
        <w:t xml:space="preserve">also </w:t>
      </w:r>
      <w:r w:rsidR="00E63163" w:rsidRPr="00E63163">
        <w:rPr>
          <w:rFonts w:ascii="CMU Serif Roman" w:hAnsi="CMU Serif Roman"/>
          <w:color w:val="000000"/>
        </w:rPr>
        <w:t xml:space="preserve">used a multinomial logit to study the odds of moving from one state to another given workers’ characteristics, </w:t>
      </w:r>
      <w:r w:rsidR="00E259F8">
        <w:rPr>
          <w:rFonts w:ascii="CMU Serif Roman" w:hAnsi="CMU Serif Roman"/>
        </w:rPr>
        <w:t>using</w:t>
      </w:r>
      <w:r w:rsidR="00E259F8" w:rsidRPr="00F20943">
        <w:rPr>
          <w:rFonts w:ascii="CMU Serif Roman" w:hAnsi="CMU Serif Roman"/>
        </w:rPr>
        <w:t xml:space="preserve"> the Peruvian National Household Survey (ENAHO) for the period 1997-1999 to estimate labor market transitions among </w:t>
      </w:r>
      <w:r w:rsidR="00E259F8">
        <w:rPr>
          <w:rFonts w:ascii="CMU Serif Roman" w:hAnsi="CMU Serif Roman"/>
        </w:rPr>
        <w:t xml:space="preserve">the </w:t>
      </w:r>
      <w:r w:rsidR="00E259F8" w:rsidRPr="00F20943">
        <w:rPr>
          <w:rFonts w:ascii="CMU Serif Roman" w:hAnsi="CMU Serif Roman"/>
        </w:rPr>
        <w:t xml:space="preserve">employed, unemployed, </w:t>
      </w:r>
      <w:r w:rsidR="00E259F8">
        <w:rPr>
          <w:rFonts w:ascii="CMU Serif Roman" w:hAnsi="CMU Serif Roman"/>
        </w:rPr>
        <w:t>and those exiting or entering employment. They</w:t>
      </w:r>
      <w:r w:rsidR="00E259F8" w:rsidRPr="00F20943">
        <w:rPr>
          <w:rFonts w:ascii="CMU Serif Roman" w:hAnsi="CMU Serif Roman"/>
        </w:rPr>
        <w:t xml:space="preserve"> conclude</w:t>
      </w:r>
      <w:r w:rsidR="00E259F8">
        <w:rPr>
          <w:rFonts w:ascii="CMU Serif Roman" w:hAnsi="CMU Serif Roman"/>
        </w:rPr>
        <w:t>d</w:t>
      </w:r>
      <w:r w:rsidR="00E259F8" w:rsidRPr="00F20943">
        <w:rPr>
          <w:rFonts w:ascii="CMU Serif Roman" w:hAnsi="CMU Serif Roman"/>
        </w:rPr>
        <w:t xml:space="preserve"> that most labor transitions occur between unemployment and inactivity (and vice versa)</w:t>
      </w:r>
      <w:r w:rsidR="00E259F8">
        <w:rPr>
          <w:rFonts w:ascii="CMU Serif Roman" w:hAnsi="CMU Serif Roman"/>
        </w:rPr>
        <w:t xml:space="preserve">, particularly in urban areas. </w:t>
      </w:r>
    </w:p>
    <w:p w14:paraId="379A4B50" w14:textId="6B66789E" w:rsidR="00034FB3" w:rsidRPr="00F20943" w:rsidRDefault="00000000" w:rsidP="00216AB0">
      <w:pPr>
        <w:ind w:firstLine="289"/>
        <w:jc w:val="both"/>
        <w:rPr>
          <w:rFonts w:ascii="CMU Serif Roman" w:hAnsi="CMU Serif Roman"/>
        </w:rPr>
      </w:pPr>
      <w:sdt>
        <w:sdtPr>
          <w:rPr>
            <w:rFonts w:ascii="CMU Serif Roman" w:hAnsi="CMU Serif Roman"/>
            <w:color w:val="000000"/>
          </w:rPr>
          <w:tag w:val="MENDELEY_CITATION_v3_eyJjaXRhdGlvbklEIjoiTUVOREVMRVlfQ0lUQVRJT05fMWM5NTU4ODQtNGE5OS00Y2RlLThlN2UtMTA4YWE3ZmEzYjQzIiwicHJvcGVydGllcyI6eyJub3RlSW5kZXgiOjB9LCJpc0VkaXRlZCI6ZmFsc2UsIm1hbnVhbE92ZXJyaWRlIjp7ImlzTWFudWFsbHlPdmVycmlkZGVuIjpmYWxzZSwiY2l0ZXByb2NUZXh0IjoiKEN1ZXN0YSBhbmQgQm9ob3JxdWV6IDIwMTQpIiwibWFudWFsT3ZlcnJpZGVUZXh0IjoiIn0sImNpdGF0aW9uSXRlbXMiOlt7ImlkIjoiMDdjYjQzNTEtNzVhMS0zYTdjLWIwYzctMzdhYjJmYTRjNmExIiwiaXRlbURhdGEiOnsidHlwZSI6ImFydGljbGUtam91cm5hbCIsImlkIjoiMDdjYjQzNTEtNzVhMS0zYTdjLWIwYzctMzdhYjJmYTRjNmExIiwidGl0bGUiOiJMYWJvciBNYXJrZXQgVHJhbnNpdGlvbnMgYW5kIFNvY2lhbCBTZWN1cml0eSBpbiBDb2xvbWJpYSIsImF1dGhvciI6W3siZmFtaWx5IjoiQ3Vlc3RhIiwiZ2l2ZW4iOiJKb3NlIiwicGFyc2UtbmFtZXMiOmZhbHNlLCJkcm9wcGluZy1wYXJ0aWNsZSI6IiIsIm5vbi1kcm9wcGluZy1wYXJ0aWNsZSI6IiJ9LHsiZmFtaWx5IjoiQm9ob3JxdWV6IiwiZ2l2ZW4iOiJDYW1pbG8iLCJwYXJzZS1uYW1lcyI6ZmFsc2UsImRyb3BwaW5nLXBhcnRpY2xlIjoiIiwibm9uLWRyb3BwaW5nLXBhcnRpY2xlIjoiIn1dLCJjb250YWluZXItdGl0bGUiOiJUaGUgSm91cm5hbCBvZiBEZXZlbG9waW5nIEFyZWFzIiwiRE9JIjoiMTAuMTM1My9qZGEuMjAxNC4wMDUyIiwiaXNzdWVkIjp7ImRhdGUtcGFydHMiOltbMjAxNF1dfSwicGFnZSI6IjE0OS0xNzQiLCJhYnN0cmFjdCI6IlRoaXMgcGFwZXIgcXVhbnRpZmllcyB0aGUgbWFnbml0dWRlIG9mIHRyYW5zaXRpb25zIGFjcm9zcyBvY2N1cGF0aW9uYWwgY2F0ZWdvcmllcyBpbiBDb2xvbWJpYSwgYSBjb3VudHJ5IHdpdGggaGlnaCB1bmVtcGxveW1lbnQgYW5kIGluZm9ybWFsaXR5IGJ1dCBxdWlja2x5IGluY3JlYXNpbmcgaXRzIHNvY2lhbCBzZWN1cml0eSBjb3ZlcmFnZSBpbiBoZWFsdGhjYXJlLiBUaGUgYW5hbHlzaXMgbWFrZXMgdXNlIG9mIGEgcGFuZWwgb2YgaG91c2Vob2xkcyBiZXR3ZWVuIDIwMDggYW5kIDIwMDkgYW5kIHJlcHJlc2VudGF0aXZlIG9mIHRoZSBtYWluIG1ldHJvcG9saXRhbiBhcmVhcyBpbiB0aGUgY291bnRyeS4gUmVzdWx0cyBjb25maXJtIHRoYXQgdHJhbnNpdGlvbnMgYXJlIGxhcmdlIGFuZCBhc3ltbWV0cmljICh0d2ljZSBhcyBsaWtlbHkgdG8gaGFwcGVuIGZyb20gZm9ybWFsIHRvIGluZm9ybWFsIG9jY3VwYXRpb25zIGFzIHZpY2UgdmVyc2EpLiBUaGVzZSByZXN1bHRzLCBob3dldmVyLCBjb25jZWFsIGFuIGFkZGl0aW9uYWwgYXN5bW1ldHJ5IHR5cGljYWxseSBvdmVybG9va2VkOiBzYWxhcmllZCBmb3JtYWwgd29ya2VycyBhcmUgbW9yZSBsaWtlbHkgdG8gdHJhbnNpdGlvbiBmaXJzdCBpbnRvIHNhbGFyaWVkIGluZm9ybWFsIG9jY3VwYXRpb25zIHRoYW4gc2VsZi1lbXBsb3ltZW50IGFuZCB1bmVtcGxveW1lbnQ7IGluc3RlYWQsIGluZm9ybWFsIHNlbGYtZW1wbG95ZWQgYXJlIG1vcmUgbGlrZWx5IHRvIHRyYW5zaXRpb24gaW50byB1bmVtcGxveW1lbnQgb3Igb3V0IG9mIHRoZSBsYWJvciBmb3JjZSB0aGFuIGZvcm1hbCBvY2N1cGF0aW9ucy4gRnVydGhlcm1vcmUsIGJldHRlciBlZHVjYXRpb24gKGJldHRlciBjaGFuY2VzKSBhbmQgbG93ZXIgZWFybmluZ3MgKG1vcmUgbmVlZCkgaW5jcmVhc2UgdGhlIHByb2JhYmlsaXR5IG9mIGxhYm9yIHRyYW5zaXRpb25zLiBUaG9zZSBhbHJlYWR5IGFmZmlsaWF0ZWQgdG8gaGVhbHRoIGluc3VyYW5jZSBhcmUgbGVzcyBsaWtlbHkgdG8gdHJhbnNpdGlvbiBidXQgYWZmaWxpYXRpb24gdG8gb2xkLWFnZSBwZW5zaW9uIGluc3VyYW5jZSBkb2VzIG5vdCBhZmZlY3QgdHJhbnNpdGlvbmluZyBkZWNpc2lvbnMuIEZlbWFsZXMgdHJhbnNpdGlvbiBtb3JlIHRoYW4gbWFsZXMuIEluIHRoZSBwcmVzZW5jZSBvZiB0aGVzZSBoaWdoLXZvbHVtZSBhc3ltbWV0cmljIHRyYW5zaXRpb25zIChhbmQgb3RoZXIgZmFjdG9ycyBzdWNoIGFzIHdvcmtlcnMnIHByZWZlcmVuY2VzIGFuZCByaXNrIHBlcmNlcHRpb25zKSB0aGUgZXhwYW5zaW9uIG9mIG5vbi1jb250cmlidXRpdmUgc29jaWFsIHNlY3VyaXR5IHNjaGVtZXMgbWF5IHNlcmlvdXNseSBkZS1pbmNlbnRpdml6ZSBmb3JtYWxpdHkuIiwicHVibGlzaGVyIjoiSm9obnMgSG9wa2lucyBVbml2ZXJzaXR5IFByZXNzIiwiaXNzdWUiOiIzIiwidm9sdW1lIjoiNDgiLCJjb250YWluZXItdGl0bGUtc2hvcnQiOiIifSwiaXNUZW1wb3JhcnkiOmZhbHNlfV19"/>
          <w:id w:val="529988204"/>
          <w:placeholder>
            <w:docPart w:val="A98EDC0E78CD46A98B9067227CE707AA"/>
          </w:placeholder>
        </w:sdtPr>
        <w:sdtContent>
          <w:r w:rsidR="006448D8" w:rsidRPr="00F20943">
            <w:rPr>
              <w:rFonts w:ascii="CMU Serif Roman" w:hAnsi="CMU Serif Roman"/>
              <w:color w:val="000000"/>
            </w:rPr>
            <w:t xml:space="preserve">Cuesta and Bohorquez </w:t>
          </w:r>
          <w:r w:rsidR="00132A8F" w:rsidRPr="00F20943">
            <w:rPr>
              <w:rFonts w:ascii="CMU Serif Roman" w:hAnsi="CMU Serif Roman"/>
              <w:color w:val="000000"/>
            </w:rPr>
            <w:t>(</w:t>
          </w:r>
          <w:r w:rsidR="006448D8" w:rsidRPr="00F20943">
            <w:rPr>
              <w:rFonts w:ascii="CMU Serif Roman" w:hAnsi="CMU Serif Roman"/>
              <w:color w:val="000000"/>
            </w:rPr>
            <w:t>2014)</w:t>
          </w:r>
        </w:sdtContent>
      </w:sdt>
      <w:r w:rsidR="006448D8" w:rsidRPr="00F20943">
        <w:rPr>
          <w:rFonts w:ascii="CMU Serif Roman" w:hAnsi="CMU Serif Roman"/>
          <w:color w:val="000000"/>
        </w:rPr>
        <w:t xml:space="preserve"> </w:t>
      </w:r>
      <w:r w:rsidR="00C724AF" w:rsidRPr="00F20943">
        <w:rPr>
          <w:rFonts w:ascii="CMU Serif Roman" w:hAnsi="CMU Serif Roman"/>
          <w:color w:val="000000"/>
        </w:rPr>
        <w:t>investigate</w:t>
      </w:r>
      <w:r w:rsidR="00231ABD" w:rsidRPr="00F20943">
        <w:rPr>
          <w:rFonts w:ascii="CMU Serif Roman" w:hAnsi="CMU Serif Roman"/>
          <w:color w:val="000000"/>
        </w:rPr>
        <w:t xml:space="preserve"> </w:t>
      </w:r>
      <w:r w:rsidR="00E50A1C" w:rsidRPr="00F20943">
        <w:rPr>
          <w:rFonts w:ascii="CMU Serif Roman" w:hAnsi="CMU Serif Roman"/>
          <w:color w:val="000000"/>
        </w:rPr>
        <w:t>how personal characteristics and circumstances affect labor transitions</w:t>
      </w:r>
      <w:r w:rsidR="00EB70C4">
        <w:rPr>
          <w:rFonts w:ascii="CMU Serif Roman" w:hAnsi="CMU Serif Roman"/>
          <w:color w:val="000000"/>
        </w:rPr>
        <w:t>.</w:t>
      </w:r>
      <w:r w:rsidR="00590CC3">
        <w:rPr>
          <w:rStyle w:val="FootnoteReference"/>
          <w:rFonts w:ascii="CMU Serif Roman" w:hAnsi="CMU Serif Roman"/>
          <w:color w:val="000000"/>
        </w:rPr>
        <w:footnoteReference w:id="3"/>
      </w:r>
      <w:r w:rsidR="00EB70C4">
        <w:rPr>
          <w:rFonts w:ascii="CMU Serif Roman" w:hAnsi="CMU Serif Roman"/>
          <w:color w:val="000000"/>
        </w:rPr>
        <w:t xml:space="preserve"> </w:t>
      </w:r>
      <w:r w:rsidR="00933A5A" w:rsidRPr="00F20943">
        <w:rPr>
          <w:rFonts w:ascii="CMU Serif Roman" w:hAnsi="CMU Serif Roman"/>
          <w:color w:val="000000"/>
        </w:rPr>
        <w:t xml:space="preserve">They also find </w:t>
      </w:r>
      <w:r w:rsidR="00325CBA" w:rsidRPr="00F20943">
        <w:rPr>
          <w:rFonts w:ascii="CMU Serif Roman" w:hAnsi="CMU Serif Roman"/>
          <w:color w:val="000000"/>
        </w:rPr>
        <w:t xml:space="preserve">age, </w:t>
      </w:r>
      <w:r w:rsidR="002A53EB" w:rsidRPr="00F20943">
        <w:rPr>
          <w:rFonts w:ascii="CMU Serif Roman" w:hAnsi="CMU Serif Roman"/>
          <w:color w:val="000000"/>
        </w:rPr>
        <w:t>gender</w:t>
      </w:r>
      <w:r w:rsidR="00072853" w:rsidRPr="00F20943">
        <w:rPr>
          <w:rFonts w:ascii="CMU Serif Roman" w:hAnsi="CMU Serif Roman"/>
          <w:color w:val="000000"/>
        </w:rPr>
        <w:t>,</w:t>
      </w:r>
      <w:r w:rsidR="00C15269" w:rsidRPr="00F20943">
        <w:rPr>
          <w:rFonts w:ascii="CMU Serif Roman" w:hAnsi="CMU Serif Roman"/>
          <w:color w:val="000000"/>
        </w:rPr>
        <w:t xml:space="preserve"> </w:t>
      </w:r>
      <w:r w:rsidR="00312DA4" w:rsidRPr="00F20943">
        <w:rPr>
          <w:rFonts w:ascii="CMU Serif Roman" w:hAnsi="CMU Serif Roman"/>
          <w:color w:val="000000"/>
        </w:rPr>
        <w:t>education,</w:t>
      </w:r>
      <w:r w:rsidR="00072853" w:rsidRPr="00F20943">
        <w:rPr>
          <w:rFonts w:ascii="CMU Serif Roman" w:hAnsi="CMU Serif Roman"/>
          <w:color w:val="000000"/>
        </w:rPr>
        <w:t xml:space="preserve"> and income</w:t>
      </w:r>
      <w:r w:rsidR="00C15269" w:rsidRPr="00F20943">
        <w:rPr>
          <w:rFonts w:ascii="CMU Serif Roman" w:hAnsi="CMU Serif Roman"/>
          <w:color w:val="000000"/>
        </w:rPr>
        <w:t xml:space="preserve"> </w:t>
      </w:r>
      <w:r w:rsidR="002A53EB" w:rsidRPr="00F20943">
        <w:rPr>
          <w:rFonts w:ascii="CMU Serif Roman" w:hAnsi="CMU Serif Roman"/>
          <w:color w:val="000000"/>
        </w:rPr>
        <w:t xml:space="preserve">to be </w:t>
      </w:r>
      <w:r w:rsidR="00E74504" w:rsidRPr="00F20943">
        <w:rPr>
          <w:rFonts w:ascii="CMU Serif Roman" w:hAnsi="CMU Serif Roman"/>
          <w:color w:val="000000"/>
        </w:rPr>
        <w:t>important factors</w:t>
      </w:r>
      <w:r w:rsidR="002A53EB" w:rsidRPr="00F20943">
        <w:rPr>
          <w:rFonts w:ascii="CMU Serif Roman" w:hAnsi="CMU Serif Roman"/>
          <w:color w:val="000000"/>
        </w:rPr>
        <w:t xml:space="preserve"> on transitions, </w:t>
      </w:r>
      <w:r w:rsidR="00C15269" w:rsidRPr="00F20943">
        <w:rPr>
          <w:rFonts w:ascii="CMU Serif Roman" w:hAnsi="CMU Serif Roman"/>
          <w:color w:val="000000"/>
        </w:rPr>
        <w:t xml:space="preserve">whereas marital status did not seem to </w:t>
      </w:r>
      <w:r w:rsidR="007F18C3" w:rsidRPr="00F20943">
        <w:rPr>
          <w:rFonts w:ascii="CMU Serif Roman" w:hAnsi="CMU Serif Roman"/>
          <w:color w:val="000000"/>
        </w:rPr>
        <w:t>affect the likelihood of trans</w:t>
      </w:r>
      <w:r w:rsidR="0023450F" w:rsidRPr="00F20943">
        <w:rPr>
          <w:rFonts w:ascii="CMU Serif Roman" w:hAnsi="CMU Serif Roman"/>
          <w:color w:val="000000"/>
        </w:rPr>
        <w:t xml:space="preserve">itions. </w:t>
      </w:r>
    </w:p>
    <w:p w14:paraId="45C4A872" w14:textId="44A08D38" w:rsidR="00F20943" w:rsidRDefault="00EA583C" w:rsidP="00F20943">
      <w:pPr>
        <w:ind w:firstLine="289"/>
        <w:jc w:val="both"/>
        <w:rPr>
          <w:rFonts w:ascii="CMU Serif Roman" w:hAnsi="CMU Serif Roman"/>
        </w:rPr>
      </w:pPr>
      <w:r w:rsidRPr="00F20943">
        <w:rPr>
          <w:rFonts w:ascii="CMU Serif Roman" w:hAnsi="CMU Serif Roman"/>
        </w:rPr>
        <w:t xml:space="preserve">Additional research of transition matrices was done for Bangladesh. </w:t>
      </w:r>
      <w:sdt>
        <w:sdtPr>
          <w:rPr>
            <w:rFonts w:ascii="CMU Serif Roman" w:hAnsi="CMU Serif Roman"/>
            <w:color w:val="000000"/>
          </w:rPr>
          <w:tag w:val="MENDELEY_CITATION_v3_eyJjaXRhdGlvbklEIjoiTUVOREVMRVlfQ0lUQVRJT05fOWU2MjE2MGUtYTljYS00MWY1LTk4OWMtNjZiZWI2MjY4YTFjIiwicHJvcGVydGllcyI6eyJub3RlSW5kZXgiOjB9LCJpc0VkaXRlZCI6ZmFsc2UsIm1hbnVhbE92ZXJyaWRlIjp7ImlzTWFudWFsbHlPdmVycmlkZGVuIjp0cnVlLCJjaXRlcHJvY1RleHQiOiIoR3V0aWVycmV6IGV0IGFsLiAyMDE5KSIsIm1hbnVhbE92ZXJyaWRlVGV4dCI6IihHdXRpZXJyZXogZXQgYWwuIDIwMTkpKSJ9LCJjaXRhdGlvbkl0ZW1zIjpbeyJpZCI6IjJiYjFkOGFhLTk5ZTAtMzdlZi1iMzEyLWNjNTc3MjBjOTc5MCIsIml0ZW1EYXRhIjp7InR5cGUiOiJhcnRpY2xlLWpvdXJuYWwiLCJpZCI6IjJiYjFkOGFhLTk5ZTAtMzdlZi1iMzEyLWNjNTc3MjBjOTc5MCIsInRpdGxlIjoiVHJhbnNpdGlvbnMgYmV0d2VlbiBpbmZvcm1hbCBhbmQgZm9ybWFsIGVtcGxveW1lbnQ6IHJlc3VsdHMgZnJvbSBhIHdvcmtlciBzdXJ2ZXkgaW4gQmFuZ2xhZGVzaCIsImF1dGhvciI6W3siZmFtaWx5IjoiR3V0aWVycmV6IiwiZ2l2ZW4iOiJJdGFsbyBBIiwicGFyc2UtbmFtZXMiOmZhbHNlLCJkcm9wcGluZy1wYXJ0aWNsZSI6IiIsIm5vbi1kcm9wcGluZy1wYXJ0aWNsZSI6IiJ9LHsiZmFtaWx5IjoiS3VtYXIiLCJnaXZlbiI6IktyaXNobmEgQiIsInBhcnNlLW5hbWVzIjpmYWxzZSwiZHJvcHBpbmctcGFydGljbGUiOiIiLCJub24tZHJvcHBpbmctcGFydGljbGUiOiIifSx7ImZhbWlseSI6Ik1haG11ZCIsImdpdmVuIjoiTWluaGFqIiwicGFyc2UtbmFtZXMiOmZhbHNlLCJkcm9wcGluZy1wYXJ0aWNsZSI6IiIsIm5vbi1kcm9wcGluZy1wYXJ0aWNsZSI6IiJ9LHsiZmFtaWx5IjoiTXVuc2hpIiwiZ2l2ZW4iOiJGYXJ6YW5hIiwicGFyc2UtbmFtZXMiOmZhbHNlLCJkcm9wcGluZy1wYXJ0aWNsZSI6IiIsIm5vbi1kcm9wcGluZy1wYXJ0aWNsZSI6IiJ9LHsiZmFtaWx5IjoiTmF0YXJhaiIsImdpdmVuIjoiU2hhbnRoaSIsInBhcnNlLW5hbWVzIjpmYWxzZSwiZHJvcHBpbmctcGFydGljbGUiOiIiLCJub24tZHJvcHBpbmctcGFydGljbGUiOiIifV0sImNvbnRhaW5lci10aXRsZSI6IkpvdXJuYWwgb2YgRGV2ZWxvcG1lbnQgYW5kIE1pZ3JhdGlvbiIsIkRPSSI6IjEwLjExODYvczQwMTc2LTAxOS0wMTQxLTIiLCJVUkwiOiJodHRwczovL2RvaS5vcmcvMTAuMTE4Ni9zNDAxNzYtMDE5LTAxNDEtMiIsImlzc3VlZCI6eyJkYXRlLXBhcnRzIjpbWzIwMTldXX0sImFic3RyYWN0IjoiV2Ugc3R1ZHkgdHJhbnNpdGlvbnMgYmV0d2VlbiBkaWZmZXJlbnQgdHlwZXMgb2YgZm9ybWFsIGFuZCBpbmZvcm1hbCBlbXBsb3ltZW50IHVzaW5nIHJldHJvc3BlY3RpdmUgam9iIGhpc3RvcmllcyBmcm9tIGEgbmV3IHN1cnZleSBpbiBCYW5nbGFkZXNoLiBXb3JrZXJzIHRyYW5zaXRpb25pbmcgYmV0d2VlbiBqb2JzIGFyZSBtb3N0IGxpa2VseSB0byByZW1haW4gaW4gdGhlIHNhbWUgdHlwZSBvZiBlbXBsb3ltZW50LCBhbHRob3VnaCB0aGVyZSBpcyBzdGlsbCBzdWJzdGFudGlhbCBjaHVybiBhY3Jvc3MgZW1wbG95bWVudCB0eXBlcy4gUHJpdmF0ZSB3YWdlIGVtcGxveWVlcyBoYXZlIGhpZ2hlciBwcm9iYWJpbGl0eSBvZiB0cmFuc2l0aW9uaW5nIHRvIGEgbmV3IGpvYiwgYW5kIGNoYW5nZXMgaW4gZWFybmluZ3MgYW5kIGJlbmVmaXRzIHN1Z2dlc3QgZXZpZGVuY2Ugb2YgdXB3YXJkIG1vYmlsaXR5LiBOZXZlcnRoZWxlc3MsIHRoZXJlIGlzIGFsc28gbm9uLXRyaXZpYWwgcmlzayBvZiBkb3dud2FyZCBtb2JpbGl0eSwgZXNwZWNpYWxseSBmb3IgdGhvc2UgdHJhbnNpdGlvbmluZyBpbnRvIGNhc3VhbCBlbXBsb3ltZW50LCB3aGljaCBoYXMgdGhlIGxvd2VzdCBsZXZlbCBvZiBlYXJuaW5ncyBhbmQgYmVuZWZpdHMgYW5kIHRoZSBoaWdoZXN0IGxldmVscyBvZiBleHBvc3VyZSB0byB3b3JrcGxhY2UgaGF6YXJkcyBhbmQgdmlvbGVuY2UuIE92ZXJhbGwsIHRoZSBpbmZvcm1hbCBzZWN0b3IgYXBwZWFycyB0byBpbmNsdWRlIHN1YnBvcHVsYXRpb25zIGNvbnNpc3RlbnQgd2l0aCBib3RoIHRoZSB0cmFkaXRpb25hbCB2aWV3IHRoYXQgaXQgaXMgYSBzZWdtZW50ZWQgcG9ydGlvbiBvZiB0aGUgbGFib3IgbWFya2V0IHdpdGggZmV3IHByb3NwZWN0cyBvZiB1cHdhcmQgbW9iaWxpdHksIGFuZCB3aXRoIHRoZSBhbHRlcm5hdGl2ZSB2aWV3IHRoYXQgaXQgaXMgYSBkeW5hbWljLCBlbnRyZXByZW5ldXJpYWwgYWx0ZXJuYXRpdmUgdG8gd2FnZSBlbXBsb3ltZW50LiBKRUwgQ2xhc3NpZmljYXRpb246IEozMjAsIEo0NjAsIEo2MjAiLCJpc3N1ZSI6IjMiLCJ2b2x1bWUiOiI5IiwiY29udGFpbmVyLXRpdGxlLXNob3J0IjoiIn0sImlzVGVtcG9yYXJ5IjpmYWxzZX1dfQ=="/>
          <w:id w:val="-723832946"/>
          <w:placeholder>
            <w:docPart w:val="0B0725445467496AA1A0B5D8F9FAF64E"/>
          </w:placeholder>
        </w:sdtPr>
        <w:sdtContent>
          <w:r w:rsidR="00D1059C" w:rsidRPr="00F20943">
            <w:rPr>
              <w:rFonts w:ascii="CMU Serif Roman" w:hAnsi="CMU Serif Roman"/>
              <w:color w:val="000000"/>
            </w:rPr>
            <w:t xml:space="preserve">Gutierrez et al. </w:t>
          </w:r>
          <w:r w:rsidR="00A46404" w:rsidRPr="00A46404">
            <w:rPr>
              <w:rFonts w:ascii="CMU Serif Roman" w:hAnsi="CMU Serif Roman"/>
              <w:color w:val="000000"/>
            </w:rPr>
            <w:t>(</w:t>
          </w:r>
          <w:r w:rsidR="00D1059C" w:rsidRPr="00F20943">
            <w:rPr>
              <w:rFonts w:ascii="CMU Serif Roman" w:hAnsi="CMU Serif Roman"/>
              <w:color w:val="000000"/>
            </w:rPr>
            <w:t>2019)</w:t>
          </w:r>
        </w:sdtContent>
      </w:sdt>
      <w:r w:rsidRPr="00F20943">
        <w:rPr>
          <w:rFonts w:ascii="CMU Serif Roman" w:hAnsi="CMU Serif Roman"/>
          <w:color w:val="000000"/>
        </w:rPr>
        <w:t xml:space="preserve"> </w:t>
      </w:r>
      <w:r w:rsidRPr="00F20943">
        <w:rPr>
          <w:rFonts w:ascii="CMU Serif Roman" w:hAnsi="CMU Serif Roman"/>
        </w:rPr>
        <w:t xml:space="preserve">study the transitions between different types of formal and informal employment. They gather data of workers transitions between different types of employment in Bangladesh and find substantial amounts of transitions between employment types. </w:t>
      </w:r>
    </w:p>
    <w:p w14:paraId="43585A46" w14:textId="65AB6F70" w:rsidR="00AD4DCD" w:rsidRDefault="00000000" w:rsidP="002976B8">
      <w:pPr>
        <w:ind w:firstLine="289"/>
        <w:jc w:val="both"/>
        <w:rPr>
          <w:rFonts w:ascii="CMU Serif Roman" w:hAnsi="CMU Serif Roman"/>
        </w:rPr>
      </w:pPr>
      <w:sdt>
        <w:sdtPr>
          <w:rPr>
            <w:rFonts w:ascii="CMU Serif Roman" w:hAnsi="CMU Serif Roman"/>
          </w:rPr>
          <w:tag w:val="MENDELEY_CITATION_v3_eyJjaXRhdGlvbklEIjoiTUVOREVMRVlfQ0lUQVRJT05fMTFkZjVlMzktNGM3Mi00NzYzLWE0NjctYjUzZjU1NTlmYzNjIiwicHJvcGVydGllcyI6eyJub3RlSW5kZXgiOjB9LCJpc0VkaXRlZCI6ZmFsc2UsIm1hbnVhbE92ZXJyaWRlIjp7ImlzTWFudWFsbHlPdmVycmlkZGVuIjp0cnVlLCJjaXRlcHJvY1RleHQiOiIoU2FtYW5pZWdvIGFuZCBWaWVnZWxhaG4gMjAyMSkiLCJtYW51YWxPdmVycmlkZVRleHQiOiJTYW1hbmllZ28gYW5kIFZpZWdlbGFobiAoMjAyMSkifSwiY2l0YXRpb25JdGVtcyI6W3siaWQiOiJkZDkxYTRkZC0wZWE1LTNkNGUtYTc5OC0yYmY1MTdmNWJlMmUiLCJpdGVtRGF0YSI6eyJ0eXBlIjoiYm9vayIsImlkIjoiZGQ5MWE0ZGQtMGVhNS0zZDRlLWE3OTgtMmJmNTE3ZjViZTJlIiwidGl0bGUiOiJFc3RpbWF0aW5nIGxhYm91ciBtYXJrZXQgdHJhbnNpdGlvbnMgZnJvbSBsYWJvdXIgZm9yY2Ugc3VydmV5cyBUaGUgY2FzZSBvZiBWaWV0IE5hbSIsImF1dGhvciI6W3siZmFtaWx5IjoiU2FtYW5pZWdvIiwiZ2l2ZW4iOiJCcmVuZGEiLCJwYXJzZS1uYW1lcyI6ZmFsc2UsImRyb3BwaW5nLXBhcnRpY2xlIjoiIiwibm9uLWRyb3BwaW5nLXBhcnRpY2xlIjoiIn0seyJmYW1pbHkiOiJWaWVnZWxhaG4iLCJnaXZlbiI6IkNocmlzdGlhbiIsInBhcnNlLW5hbWVzIjpmYWxzZSwiZHJvcHBpbmctcGFydGljbGUiOiIiLCJub24tZHJvcHBpbmctcGFydGljbGUiOiIifV0sIklTQk4iOiI5Nzg5MjIwMzQ5OTkxIiwiVVJMIjoid3d3Lmlsby5vcmcvZ2xvYmFsL3B1YmxpY2F0aW9ucy93b3JraW5nLXBhcGVycyIsImlzc3VlZCI6eyJkYXRlLXBhcnRzIjpbWzIwMjFdXX0sImNvbnRhaW5lci10aXRsZS1zaG9ydCI6IiJ9LCJpc1RlbXBvcmFyeSI6ZmFsc2V9XX0="/>
          <w:id w:val="1541856245"/>
          <w:placeholder>
            <w:docPart w:val="6251D9597297456AB6128B90FCF861BF"/>
          </w:placeholder>
        </w:sdtPr>
        <w:sdtContent>
          <w:r w:rsidR="002940EA" w:rsidRPr="002976B8">
            <w:rPr>
              <w:rFonts w:ascii="CMU Serif Roman" w:hAnsi="CMU Serif Roman"/>
            </w:rPr>
            <w:t>Samaniego and Viegelahn (2021)</w:t>
          </w:r>
        </w:sdtContent>
      </w:sdt>
      <w:r w:rsidR="00EA583C" w:rsidRPr="002976B8">
        <w:rPr>
          <w:rFonts w:ascii="CMU Serif Roman" w:hAnsi="CMU Serif Roman"/>
        </w:rPr>
        <w:t xml:space="preserve"> </w:t>
      </w:r>
      <w:r w:rsidR="00EA583C" w:rsidRPr="00F20943">
        <w:rPr>
          <w:rFonts w:ascii="CMU Serif Roman" w:hAnsi="CMU Serif Roman"/>
        </w:rPr>
        <w:t>estimate transition rates for the c</w:t>
      </w:r>
      <w:r w:rsidR="00F20943" w:rsidRPr="002976B8">
        <w:rPr>
          <w:rFonts w:ascii="CMU Serif Roman" w:hAnsi="CMU Serif Roman"/>
        </w:rPr>
        <w:t>a</w:t>
      </w:r>
      <w:r w:rsidR="00EA583C" w:rsidRPr="00F20943">
        <w:rPr>
          <w:rFonts w:ascii="CMU Serif Roman" w:hAnsi="CMU Serif Roman"/>
        </w:rPr>
        <w:t xml:space="preserve">se of Vietnam. They look at worker transitions and transition probabilities for the period 2011-19 using micro-level data on individual’s employment status and job type. Similar to the type of data we have for the Mexican case, Vietnam’s data is a rotating panel, with individuals that can be tracked for a period of time. They estimate 4 categories of transitions (labor force status; formal job; industry; and occupation). An advantage of Samaniego and Viegelahn (2021) research is that it considers </w:t>
      </w:r>
      <w:r w:rsidR="00A447B6" w:rsidRPr="00A447B6">
        <w:rPr>
          <w:rFonts w:ascii="CMU Serif Roman" w:hAnsi="CMU Serif Roman"/>
        </w:rPr>
        <w:t>also transi</w:t>
      </w:r>
      <w:r w:rsidR="00A447B6">
        <w:rPr>
          <w:rFonts w:ascii="CMU Serif Roman" w:hAnsi="CMU Serif Roman"/>
        </w:rPr>
        <w:t xml:space="preserve">tions among different </w:t>
      </w:r>
      <w:r w:rsidR="00875C01">
        <w:rPr>
          <w:rFonts w:ascii="CMU Serif Roman" w:hAnsi="CMU Serif Roman"/>
        </w:rPr>
        <w:t xml:space="preserve">industry </w:t>
      </w:r>
      <w:r w:rsidR="00A447B6">
        <w:rPr>
          <w:rFonts w:ascii="CMU Serif Roman" w:hAnsi="CMU Serif Roman"/>
        </w:rPr>
        <w:t>sectors</w:t>
      </w:r>
      <w:r w:rsidR="00875C01">
        <w:rPr>
          <w:rFonts w:ascii="CMU Serif Roman" w:hAnsi="CMU Serif Roman"/>
        </w:rPr>
        <w:t xml:space="preserve"> and occupations, as well as considering </w:t>
      </w:r>
      <w:r w:rsidR="00EA583C" w:rsidRPr="00F20943">
        <w:rPr>
          <w:rFonts w:ascii="CMU Serif Roman" w:hAnsi="CMU Serif Roman"/>
        </w:rPr>
        <w:t xml:space="preserve">the different biases that </w:t>
      </w:r>
      <w:r w:rsidR="00EA583C" w:rsidRPr="00F20943">
        <w:rPr>
          <w:rFonts w:ascii="CMU Serif Roman" w:hAnsi="CMU Serif Roman"/>
        </w:rPr>
        <w:lastRenderedPageBreak/>
        <w:t xml:space="preserve">could appear when estimating the transition matrices if they are not taken into consideration. </w:t>
      </w:r>
    </w:p>
    <w:p w14:paraId="6F38966F" w14:textId="2F8D5952" w:rsidR="00AD4DCD" w:rsidRPr="002976B8" w:rsidRDefault="00AD4DCD" w:rsidP="002976B8">
      <w:pPr>
        <w:ind w:firstLine="289"/>
        <w:jc w:val="both"/>
        <w:rPr>
          <w:rFonts w:ascii="CMU Serif Roman" w:hAnsi="CMU Serif Roman"/>
        </w:rPr>
      </w:pPr>
      <w:r w:rsidRPr="002976B8">
        <w:rPr>
          <w:rFonts w:ascii="CMU Serif Roman" w:hAnsi="CMU Serif Roman"/>
        </w:rPr>
        <w:t>In the case of Mexico, transition matrices can be constructed using similar methodologies as those employed by Samaniego and Viegelahn (2021</w:t>
      </w:r>
      <w:r w:rsidR="00BB66D6" w:rsidRPr="00BB66D6">
        <w:rPr>
          <w:rFonts w:ascii="CMU Serif Roman" w:hAnsi="CMU Serif Roman"/>
        </w:rPr>
        <w:t>)</w:t>
      </w:r>
      <w:r w:rsidR="003336E4">
        <w:rPr>
          <w:rFonts w:ascii="CMU Serif Roman" w:hAnsi="CMU Serif Roman"/>
        </w:rPr>
        <w:t xml:space="preserve">. </w:t>
      </w:r>
      <w:r w:rsidRPr="002976B8">
        <w:rPr>
          <w:rFonts w:ascii="CMU Serif Roman" w:hAnsi="CMU Serif Roman"/>
        </w:rPr>
        <w:t>Additionally, the inclusion of worker and job characteristics, as</w:t>
      </w:r>
      <w:r w:rsidR="002976B8" w:rsidRPr="002976B8">
        <w:rPr>
          <w:rFonts w:ascii="CMU Serif Roman" w:hAnsi="CMU Serif Roman"/>
        </w:rPr>
        <w:t xml:space="preserve"> done by Tansel and Ozdemir (2019) in their study of Egypt, </w:t>
      </w:r>
      <w:r w:rsidR="00552947" w:rsidRPr="00552947">
        <w:rPr>
          <w:rFonts w:ascii="CMU Serif Roman" w:hAnsi="CMU Serif Roman"/>
        </w:rPr>
        <w:t xml:space="preserve">and </w:t>
      </w:r>
      <w:r w:rsidR="00552947" w:rsidRPr="00AB06EC">
        <w:rPr>
          <w:rFonts w:ascii="CMU Serif Roman" w:hAnsi="CMU Serif Roman"/>
          <w:color w:val="000000"/>
        </w:rPr>
        <w:t xml:space="preserve">Conover, Khamis and Pearlman (2022) </w:t>
      </w:r>
      <w:r w:rsidR="00552947">
        <w:rPr>
          <w:rFonts w:ascii="CMU Serif Roman" w:hAnsi="CMU Serif Roman"/>
          <w:color w:val="000000"/>
        </w:rPr>
        <w:t xml:space="preserve">for Mexico, which </w:t>
      </w:r>
      <w:r w:rsidR="002976B8" w:rsidRPr="002976B8">
        <w:rPr>
          <w:rFonts w:ascii="CMU Serif Roman" w:hAnsi="CMU Serif Roman"/>
        </w:rPr>
        <w:t xml:space="preserve">can improve the accuracy of the estimated transition probabilities. </w:t>
      </w:r>
      <w:r w:rsidR="008B1385" w:rsidRPr="008B1385">
        <w:rPr>
          <w:rFonts w:ascii="CMU Serif Roman" w:hAnsi="CMU Serif Roman"/>
        </w:rPr>
        <w:t>Understanding the dynamics of labor market transitions is crucial for policymakers to develop policies that promote formal and higher quality employment opportunities for workers in LMI countries.</w:t>
      </w:r>
    </w:p>
    <w:p w14:paraId="67BA7118" w14:textId="74472A76" w:rsidR="00EF0482" w:rsidRPr="00F20943" w:rsidRDefault="00DC32CD" w:rsidP="00216AB0">
      <w:pPr>
        <w:pStyle w:val="Heading2"/>
        <w:jc w:val="both"/>
        <w:rPr>
          <w:rFonts w:ascii="CMU Serif Roman" w:hAnsi="CMU Serif Roman"/>
        </w:rPr>
      </w:pPr>
      <w:commentRangeStart w:id="3"/>
      <w:r w:rsidRPr="00F20943">
        <w:rPr>
          <w:rFonts w:ascii="CMU Serif Roman" w:hAnsi="CMU Serif Roman"/>
        </w:rPr>
        <w:t>Labor mobility and trade</w:t>
      </w:r>
      <w:commentRangeEnd w:id="3"/>
      <w:r w:rsidR="002162B8" w:rsidRPr="00F20943">
        <w:rPr>
          <w:rStyle w:val="CommentReference"/>
          <w:rFonts w:ascii="CMU Serif Roman" w:hAnsi="CMU Serif Roman" w:cstheme="minorBidi"/>
          <w:b w:val="0"/>
          <w:bCs w:val="0"/>
          <w:iCs w:val="0"/>
        </w:rPr>
        <w:commentReference w:id="3"/>
      </w:r>
    </w:p>
    <w:p w14:paraId="3EB0B35F" w14:textId="1F218FCB" w:rsidR="00EE698A" w:rsidRDefault="00EE698A" w:rsidP="00216AB0">
      <w:pPr>
        <w:ind w:firstLine="289"/>
        <w:jc w:val="both"/>
        <w:rPr>
          <w:rFonts w:ascii="CMU Serif Roman" w:hAnsi="CMU Serif Roman"/>
        </w:rPr>
      </w:pPr>
      <w:r w:rsidRPr="00EE698A">
        <w:rPr>
          <w:rFonts w:ascii="CMU Serif Roman" w:hAnsi="CMU Serif Roman"/>
        </w:rPr>
        <w:t xml:space="preserve">Trade can exert a substantial influence on labor market transitions, whereby the export of commodities and services may generate fresh employment prospects in expanding industries. This, in turn, can give rise to labor market transitions, as workers shift from declining sectors to flourishing ones. Nonetheless, the ramifications of trade on such transitions are intricate and contingent upon the unique conditions of each nation. </w:t>
      </w:r>
      <w:r w:rsidR="000929AB">
        <w:rPr>
          <w:rFonts w:ascii="CMU Serif Roman" w:hAnsi="CMU Serif Roman"/>
        </w:rPr>
        <w:t>There are</w:t>
      </w:r>
      <w:r w:rsidR="00EA6A09">
        <w:rPr>
          <w:rFonts w:ascii="CMU Serif Roman" w:hAnsi="CMU Serif Roman"/>
        </w:rPr>
        <w:t xml:space="preserve"> only a</w:t>
      </w:r>
      <w:r w:rsidR="000929AB">
        <w:rPr>
          <w:rFonts w:ascii="CMU Serif Roman" w:hAnsi="CMU Serif Roman"/>
        </w:rPr>
        <w:t xml:space="preserve"> few studies that can track </w:t>
      </w:r>
      <w:r w:rsidR="00EA6A09">
        <w:rPr>
          <w:rFonts w:ascii="CMU Serif Roman" w:hAnsi="CMU Serif Roman"/>
        </w:rPr>
        <w:t xml:space="preserve">individual workers through time to see what happens to them in the short-term. </w:t>
      </w:r>
    </w:p>
    <w:p w14:paraId="671BA1F7" w14:textId="77777777" w:rsidR="001D6527" w:rsidRDefault="00A24DF8" w:rsidP="001D6527">
      <w:pPr>
        <w:ind w:firstLine="289"/>
        <w:jc w:val="both"/>
        <w:rPr>
          <w:rFonts w:ascii="CMU Serif Roman" w:hAnsi="CMU Serif Roman"/>
        </w:rPr>
      </w:pPr>
      <w:r w:rsidRPr="00A24DF8">
        <w:rPr>
          <w:rFonts w:ascii="CMU Serif Roman" w:hAnsi="CMU Serif Roman"/>
        </w:rPr>
        <w:t>Arias et al. (2018) have constructed a model for Mexico that accounts for the friction costs associated with the transition between formal and informal employment and the impact of trade liberalization. Using a sectoral mobility framework that incorporates the endogenous switching of workers between sectors and employment statuses based on expected employment prospects, the study reveals that inter-industry labor mobility costs are significant. However, the cost of entry into informal employment is markedly lower than that of entry into formal employment. The authors' study contributes to the existing literature by assessing how labor market frictions engender dissimilar effects of trade shocks on various categories of workers, particularly skilled versus unskilled and formal versus informal employees.</w:t>
      </w:r>
    </w:p>
    <w:p w14:paraId="19F0072E" w14:textId="6C9560EB" w:rsidR="002058A4" w:rsidRPr="00A4649E" w:rsidRDefault="001D6527" w:rsidP="006A6399">
      <w:pPr>
        <w:ind w:firstLine="289"/>
        <w:jc w:val="both"/>
        <w:rPr>
          <w:rFonts w:ascii="CMU Serif Roman" w:hAnsi="CMU Serif Roman"/>
          <w:color w:val="000000"/>
        </w:rPr>
      </w:pPr>
      <w:r>
        <w:rPr>
          <w:rFonts w:ascii="CMU Serif Roman" w:hAnsi="CMU Serif Roman"/>
          <w:color w:val="000000"/>
        </w:rPr>
        <w:t>A</w:t>
      </w:r>
      <w:r w:rsidR="002058A4" w:rsidRPr="006525EC">
        <w:rPr>
          <w:rFonts w:ascii="CMU Serif Roman" w:hAnsi="CMU Serif Roman"/>
          <w:color w:val="000000"/>
        </w:rPr>
        <w:t xml:space="preserve"> recent World Bank study</w:t>
      </w:r>
      <w:r w:rsidR="002058A4">
        <w:rPr>
          <w:rFonts w:ascii="CMU Serif Roman" w:hAnsi="CMU Serif Roman"/>
          <w:color w:val="000000"/>
        </w:rPr>
        <w:t xml:space="preserve"> (see Vazquez and Winkler 2023)</w:t>
      </w:r>
      <w:r w:rsidR="002058A4" w:rsidRPr="006525EC">
        <w:rPr>
          <w:rFonts w:ascii="CMU Serif Roman" w:hAnsi="CMU Serif Roman"/>
          <w:color w:val="000000"/>
        </w:rPr>
        <w:t xml:space="preserve">, </w:t>
      </w:r>
      <w:r>
        <w:rPr>
          <w:rFonts w:ascii="CMU Serif Roman" w:hAnsi="CMU Serif Roman"/>
          <w:color w:val="000000"/>
        </w:rPr>
        <w:t xml:space="preserve">found </w:t>
      </w:r>
      <w:r w:rsidR="00323171" w:rsidRPr="00323171">
        <w:rPr>
          <w:rFonts w:ascii="CMU Serif Roman" w:hAnsi="CMU Serif Roman"/>
          <w:color w:val="000000"/>
        </w:rPr>
        <w:t xml:space="preserve">that trade liberalization in Mexico has had a positive impact on employment conditions by creating formal employment opportunities that provide workers with pensions and job security. The study </w:t>
      </w:r>
      <w:r w:rsidR="00323171" w:rsidRPr="00323171">
        <w:rPr>
          <w:rFonts w:ascii="CMU Serif Roman" w:hAnsi="CMU Serif Roman"/>
          <w:color w:val="000000"/>
        </w:rPr>
        <w:lastRenderedPageBreak/>
        <w:t xml:space="preserve">revealed that export-oriented trade has led to reductions in informality and an influx of domestic migrants. Municipalities with high exports per worker have lower informality rates and less employees without pension or retirement benefits. </w:t>
      </w:r>
      <w:r w:rsidR="00A4649E">
        <w:rPr>
          <w:rFonts w:ascii="CMU Serif Roman" w:hAnsi="CMU Serif Roman"/>
          <w:color w:val="000000"/>
        </w:rPr>
        <w:t>Research on this paper complements the results found by Vazquez and Winkler (2023) by analyzing how trade can also affect workers transitions among different sectors, informality</w:t>
      </w:r>
      <w:r w:rsidR="00D84053">
        <w:rPr>
          <w:rFonts w:ascii="CMU Serif Roman" w:hAnsi="CMU Serif Roman"/>
          <w:color w:val="000000"/>
        </w:rPr>
        <w:t xml:space="preserve">, and occupations. </w:t>
      </w:r>
    </w:p>
    <w:p w14:paraId="62CBBCCA" w14:textId="77777777" w:rsidR="00422B5A" w:rsidRDefault="0091344E" w:rsidP="0091344E">
      <w:pPr>
        <w:ind w:firstLine="289"/>
        <w:jc w:val="both"/>
        <w:rPr>
          <w:rFonts w:ascii="CMU Serif Roman" w:hAnsi="CMU Serif Roman"/>
        </w:rPr>
      </w:pPr>
      <w:r w:rsidRPr="0091344E">
        <w:rPr>
          <w:rFonts w:ascii="CMU Serif Roman" w:hAnsi="CMU Serif Roman"/>
        </w:rPr>
        <w:t>McCaig and Pavcnick's (2018) research analyzes the effects of a positive export shock on labor allocation between the informal, microenterprise sector and the formal firm sector in Vietnam. The authors utilize data from the United States-Vietnam Bilateral Trade Agreement, which resulted in significant reductions in US tariffs on Vietnamese exports, to examine the impact of this shock on labor allocation. Their study shows that in response to the US tariff reductions, the share of manufacturing workers in the formal sector increased by 5 percentage points. The shift was greater for workers in more internationally integrated provinces and younger age groups.</w:t>
      </w:r>
    </w:p>
    <w:p w14:paraId="390140C2" w14:textId="5A7072F7" w:rsidR="0091344E" w:rsidRDefault="00422B5A" w:rsidP="0091344E">
      <w:pPr>
        <w:ind w:firstLine="289"/>
        <w:jc w:val="both"/>
        <w:rPr>
          <w:rFonts w:ascii="CMU Serif Roman" w:hAnsi="CMU Serif Roman"/>
        </w:rPr>
      </w:pPr>
      <w:r w:rsidRPr="00422B5A">
        <w:rPr>
          <w:rFonts w:ascii="CMU Serif Roman" w:hAnsi="CMU Serif Roman"/>
        </w:rPr>
        <w:t>Menezes-Filho and Muendler (2007) conducted a study that combined the Melitz (2003) model with worker heterogeneity to assess the impact of trade liberalization on jobs in Brazil during the 1990s. They used a rich dataset that linked worker-level panel data with firm-level and industry-level data to test the most advanced trade models. Their results showed that trade liberalization led to net employment losses in exporting firms and firms with a comparative advantage. They also found that tariff reductions and increased import penetration increased the likelihood of workers transitioning into informality and unemployment, with a lower probability of transitioning back to formal employment. In addition, they observed longer reallocation times for workers moving from one formal-sector job to another. The study's results were robust to different levels of exposure to trade, firm-level productivity, worker heterogeneity, and general trends in the country during the period studied.</w:t>
      </w:r>
    </w:p>
    <w:p w14:paraId="1499F64D" w14:textId="70322772" w:rsidR="00B07913" w:rsidRPr="00422B5A" w:rsidRDefault="00B07913" w:rsidP="0091344E">
      <w:pPr>
        <w:ind w:firstLine="289"/>
        <w:jc w:val="both"/>
        <w:rPr>
          <w:rFonts w:ascii="CMU Serif Roman" w:hAnsi="CMU Serif Roman"/>
        </w:rPr>
      </w:pPr>
      <w:r w:rsidRPr="00B07913">
        <w:rPr>
          <w:rFonts w:ascii="CMU Serif Roman" w:hAnsi="CMU Serif Roman"/>
        </w:rPr>
        <w:t xml:space="preserve">The article </w:t>
      </w:r>
      <w:r w:rsidR="00384BBB">
        <w:rPr>
          <w:rFonts w:ascii="CMU Serif Roman" w:hAnsi="CMU Serif Roman"/>
        </w:rPr>
        <w:t xml:space="preserve">of </w:t>
      </w:r>
      <w:r w:rsidR="00B83408">
        <w:rPr>
          <w:rFonts w:ascii="CMU Serif Roman" w:hAnsi="CMU Serif Roman"/>
        </w:rPr>
        <w:t>Artuc, Lederman and Rojas (2015)</w:t>
      </w:r>
      <w:r w:rsidR="00384BBB">
        <w:rPr>
          <w:rFonts w:ascii="CMU Serif Roman" w:hAnsi="CMU Serif Roman"/>
        </w:rPr>
        <w:t xml:space="preserve"> </w:t>
      </w:r>
      <w:r w:rsidR="00D84053" w:rsidRPr="00B07913">
        <w:rPr>
          <w:rFonts w:ascii="CMU Serif Roman" w:hAnsi="CMU Serif Roman"/>
        </w:rPr>
        <w:t>discuss</w:t>
      </w:r>
      <w:r w:rsidRPr="00B07913">
        <w:rPr>
          <w:rFonts w:ascii="CMU Serif Roman" w:hAnsi="CMU Serif Roman"/>
        </w:rPr>
        <w:t xml:space="preserve"> the impact of China's export and import growth on Latin American producers. The shift in aggregate demand faced by exporters varied across countries and sectors. Latin American manufacturing exporters faced lower prices and increased competition, while the increase in Chinese </w:t>
      </w:r>
      <w:r w:rsidRPr="00B07913">
        <w:rPr>
          <w:rFonts w:ascii="CMU Serif Roman" w:hAnsi="CMU Serif Roman"/>
        </w:rPr>
        <w:lastRenderedPageBreak/>
        <w:t xml:space="preserve">raw material imports contributed to the recent increase in commodity prices. The effect on wages and employment varied across countries and sectors. The article developed vulnerability and opportunity indices for manufacturing, mining, and agriculture to quantify the impact of China on each sector's trade balance in a large sample of Latin American economies. The article estimated a neoclassical small open economy model with labor market adjustment costs using Argentine, Brazilian, and Mexican data. </w:t>
      </w:r>
      <w:r w:rsidR="00B83408">
        <w:rPr>
          <w:rFonts w:ascii="CMU Serif Roman" w:hAnsi="CMU Serif Roman"/>
        </w:rPr>
        <w:t>It</w:t>
      </w:r>
      <w:r w:rsidRPr="00B07913">
        <w:rPr>
          <w:rFonts w:ascii="CMU Serif Roman" w:hAnsi="CMU Serif Roman"/>
        </w:rPr>
        <w:t xml:space="preserve"> simulated the effect of changes in labor demand across sectors to study labor-market adjustments caused by the growth of Chinese exports in global markets. The </w:t>
      </w:r>
      <w:r w:rsidR="00B83408">
        <w:rPr>
          <w:rFonts w:ascii="CMU Serif Roman" w:hAnsi="CMU Serif Roman"/>
        </w:rPr>
        <w:t>report</w:t>
      </w:r>
      <w:r w:rsidRPr="00B07913">
        <w:rPr>
          <w:rFonts w:ascii="CMU Serif Roman" w:hAnsi="CMU Serif Roman"/>
        </w:rPr>
        <w:t xml:space="preserve"> found that the positive shocks in agriculture and mining offset the negative shock in manufacturing, leaving the total level of employment and real wages almost at the same level in Argentina and Brazil. In Mexico, the larger shock in manufacturing provokes a reduction of employment in the long run. The highest mobility cost is found for workers moving out of informality into formality while changing sector towards agriculture or mining, limiting the movement of workers to these sectors positively affected by China.</w:t>
      </w:r>
    </w:p>
    <w:p w14:paraId="7B0A0329" w14:textId="34F48AFE" w:rsidR="00803B63" w:rsidRPr="00F7568A" w:rsidRDefault="005830E9" w:rsidP="0091344E">
      <w:pPr>
        <w:ind w:firstLine="289"/>
        <w:jc w:val="both"/>
        <w:rPr>
          <w:rFonts w:ascii="CMU Serif Roman" w:hAnsi="CMU Serif Roman"/>
        </w:rPr>
      </w:pPr>
      <w:r>
        <w:rPr>
          <w:rFonts w:ascii="CMU Serif Roman" w:hAnsi="CMU Serif Roman"/>
          <w:color w:val="000000"/>
        </w:rPr>
        <w:t xml:space="preserve">For developed economies, </w:t>
      </w:r>
      <w:sdt>
        <w:sdtPr>
          <w:rPr>
            <w:rFonts w:ascii="CMU Serif Roman" w:hAnsi="CMU Serif Roman"/>
            <w:color w:val="000000"/>
          </w:rPr>
          <w:tag w:val="MENDELEY_CITATION_v3_eyJjaXRhdGlvbklEIjoiTUVOREVMRVlfQ0lUQVRJT05fZjllNTdkMTMtNWViNy00NjY4LTgzZGMtMmUzYWZhYWIyYzc2IiwicHJvcGVydGllcyI6eyJub3RlSW5kZXgiOjB9LCJpc0VkaXRlZCI6ZmFsc2UsIm1hbnVhbE92ZXJyaWRlIjp7ImlzTWFudWFsbHlPdmVycmlkZGVuIjp0cnVlLCJjaXRlcHJvY1RleHQiOiIoQ2FsaWVuZG8gYW5kIFBhcnJvIDIwMTkpIiwibWFudWFsT3ZlcnJpZGVUZXh0IjoiQ2FsaWVuZG8gYW5kIFBhcnJvICgyMDE1LCAyMDE5KSJ9LCJjaXRhdGlvbkl0ZW1zIjpbeyJpZCI6ImNmY2VmZWUwLWRkM2UtMzM0Zi1iMWNiLTlkMjJjM2U4OTlhYyIsIml0ZW1EYXRhIjp7InR5cGUiOiJhcnRpY2xlLWpvdXJuYWwiLCJpZCI6ImNmY2VmZWUwLWRkM2UtMzM0Zi1iMWNiLTlkMjJjM2U4OTlhYyIsInRpdGxlIjoiVHJhZGUgYW5kIExhYm9yIE1hcmtldCBEeW5hbWljczogR2VuZXJhbCBFcXVpbGlicml1bSBBbmFseXNpcyBvZiB0aGUgQ2hpbmEgVHJhZGUgU2hvY2siLCJhdXRob3IiOlt7ImZhbWlseSI6IkNhbGllbmRvIiwiZ2l2ZW4iOiJMb3JlbnpvIiwicGFyc2UtbmFtZXMiOmZhbHNlLCJkcm9wcGluZy1wYXJ0aWNsZSI6IiIsIm5vbi1kcm9wcGluZy1wYXJ0aWNsZSI6IiJ9LHsiZmFtaWx5IjoiUGFycm8iLCJnaXZlbiI6IkZlcm5hbmRvIiwicGFyc2UtbmFtZXMiOmZhbHNlLCJkcm9wcGluZy1wYXJ0aWNsZSI6IiIsIm5vbi1kcm9wcGluZy1wYXJ0aWNsZSI6IiJ9XSwiY29udGFpbmVyLXRpdGxlIjoiRWNvbm9tZXRyaWNhIiwiRE9JIjoiMTAuMzk4Mi9FQ1RBMTM3NTgiLCJVUkwiOiJodHRwczovL2RvaS5vcmcvMTAuMzk4Mi9FQ1RBMTM3NTgiLCJpc3N1ZWQiOnsiZGF0ZS1wYXJ0cyI6W1syMDE5XV19LCJwYWdlIjoiNzQxLTgzNSIsImFic3RyYWN0IjoiV2UgZGV2ZWxvcCBhIGR5bmFtaWMgdHJhZGUgbW9kZWwgd2l0aCBzcGF0aWFsbHkgZGlzdGluY3QgbGFib3IgbWFya2V0cyBmYWNpbmcgdmFyeWluZyBleHBvc3VyZSB0byBpbnRlcm5hdGlvbmFsIHRyYWRlLiBUaGUgbW9kZWwgY2FwdHVyZXMgdGhlIHJvbGUgb2YgbGFib3IgbW9iaWxpdHkgZnJpY3Rpb25zICwgZ29vZHMgbW9iaWxpdHkgZnJpY3Rpb25zLCBnZW9ncmFwaGljIGZhY3RvcnMsIGFuZCBpbnB1dC1vdXRwdXQgbGlua2FnZXMgaW4gZGV0ZXJtaW5pbmcgZXF1aWxpYnJpdW0gYWxsb2NhdGlvbnMuIFdlIHNob3cgaG93IHRvIHNvbHZlIHRoZSBlcXVpbGlicml1bSBvZiB0aGUgbW9kZWwgYW5kIHRha2UgdGhlIG1vZGVsIHRvIHRoZSBkYXRhIHdpdGhvdXQgYXNzdW1pbmcgdGhhdCB0aGUgZWNvbm9teSBpcyBhdCBhIHN0ZWFkeSBzdGF0ZSBhbmQgd2l0aG91dCBlc3RpbWF0aW5nIHByb2R1Y3Rpdml0aWVzLCBtaWdyYXRpb24gZnJpY3Rpb25zLCBvciB0cmFkZSBjb3N0cywgd2hpY2ggY2FuIGJlIGRpZmZpY3VsdCB0byBpZGVudGlmeS4gV2UgY2FsaWJyYXRlIHRoZSBtb2RlbCB0byAyMiBzZWN0b3JzLCAzOCBjb3VudHJpZXMsIGFuZCA1MCBVLlMuIHN0YXRlcy4gV2Ugc3R1ZHkgaG93IHRoZSByaXNlIGluIENoaW5hJ3MgdHJhZGUgZm9yIHRoZSBwZXJpb2QgMjAwMCB0byAyMDA3IGltcGFjdGVkIFUuUy4gaG91c2Vob2xkcyBhY3Jvc3MgbW9yZSB0aGFuIGEgdGhvdXNhbmQgVS5TLiBsYWJvciBtYXJrZXRzIGRpc3Rpbmd1aXNoZWQgYnkgc2VjdG9yIGFuZCBzdGF0ZS4gV2UgZmluZCB0aGF0IHRoZSBDaGluYSB0cmFkZSBzaG9jayByZXN1bHRlZCBpbiBhIHJlZHVjdGlvbiBvZiBhYm91dCAwLjU1IG1pbGxpb24gVS5TLiBtYW51ZmFjdHVyaW5nIGpvYnMsIGFib3V0IDE2JSBvZiB0aGUgb2JzZXJ2ZWQgZGVjbGluZSBpbiBtYW51ZmFjdHVyaW5nIGVtcGxveW1lbnQgZnJvbSAyMDAwIHRvIDIwMDcuIFRoZSBVLlMuIGdhaW5zIGluIHRoZSBhZ2dyZWdhdGUsIGJ1dCBkdWUgdG8gdHJhZGUgYW5kIG1pZ3JhdGlvbiBmcmljdGlvbnMsIHRoZSB3ZWxmYXJlIGFuZCBlbXBsb3ltZW50IGVmZmVjdHMgdmFyeSBhY3Jvc3MgVS5TLiBsYWJvciBtYXJrZXRzLiBFc3RpbWF0ZWQgdHJhbnNpdGlvbiBjb3N0cyB0byB0aGUgbmV3IGxvbmctcnVuIGVxdWlsaWJyaXVtIGFyZSBhbHNvIGhldGVyb2dlbmVvdXMgYW5kIHJlZmxlY3QgdGhlIGltcG9ydGFuY2Ugb2YgYWNjb3VudGluZyBmb3IgbGFib3IgZHluYW1pY3MuIiwiaXNzdWUiOiIzIiwidm9sdW1lIjoiODciLCJjb250YWluZXItdGl0bGUtc2hvcnQiOiIifSwiaXNUZW1wb3JhcnkiOmZhbHNlfV19"/>
          <w:id w:val="-1752574956"/>
          <w:placeholder>
            <w:docPart w:val="6812F7B4D22F8844A1F66CC56269C30A"/>
          </w:placeholder>
        </w:sdtPr>
        <w:sdtContent>
          <w:r w:rsidR="00A66881" w:rsidRPr="00F20943">
            <w:rPr>
              <w:rFonts w:ascii="CMU Serif Roman" w:hAnsi="CMU Serif Roman"/>
              <w:color w:val="000000"/>
            </w:rPr>
            <w:t>Caliendo and Parro (2015, 2019)</w:t>
          </w:r>
        </w:sdtContent>
      </w:sdt>
      <w:r w:rsidR="00A66881" w:rsidRPr="00F20943">
        <w:rPr>
          <w:rFonts w:ascii="CMU Serif Roman" w:hAnsi="CMU Serif Roman"/>
          <w:color w:val="000000"/>
        </w:rPr>
        <w:t xml:space="preserve"> </w:t>
      </w:r>
      <w:r w:rsidR="00F7568A" w:rsidRPr="00F7568A">
        <w:rPr>
          <w:rFonts w:ascii="CMU Serif Roman" w:hAnsi="CMU Serif Roman"/>
        </w:rPr>
        <w:t xml:space="preserve">present a comprehensive framework that enables large-scale quantitative analyses while preserving key economic insights that yield meaningful results. The model also facilitates the assessment of effects that are typically challenging to quantify or identify in reduced-form empirical research. By leveraging the growth of Chinese import competition, </w:t>
      </w:r>
      <w:sdt>
        <w:sdtPr>
          <w:rPr>
            <w:rFonts w:ascii="CMU Serif Roman" w:hAnsi="CMU Serif Roman"/>
            <w:color w:val="000000"/>
          </w:rPr>
          <w:tag w:val="MENDELEY_CITATION_v3_eyJjaXRhdGlvbklEIjoiTUVOREVMRVlfQ0lUQVRJT05fMjBhMjBlNzgtNGJmMy00M2VmLWExMGItMzYwZjg2MjhkNWY5IiwicHJvcGVydGllcyI6eyJub3RlSW5kZXgiOjB9LCJpc0VkaXRlZCI6ZmFsc2UsIm1hbnVhbE92ZXJyaWRlIjp7ImlzTWFudWFsbHlPdmVycmlkZGVuIjpmYWxzZSwiY2l0ZXByb2NUZXh0IjoiKENhbGllbmRvIGFuZCBQYXJybyAyMDE1KSIsIm1hbnVhbE92ZXJyaWRlVGV4dCI6IiJ9LCJjaXRhdGlvbkl0ZW1zIjpbeyJpZCI6IjYwY2E2NGIwLWY0MjktM2FhZS1hZjgwLTQ5ZmVjNTNjN2FlMiIsIml0ZW1EYXRhIjp7InR5cGUiOiJhcnRpY2xlLWpvdXJuYWwiLCJpZCI6IjYwY2E2NGIwLWY0MjktM2FhZS1hZjgwLTQ5ZmVjNTNjN2FlMiIsInRpdGxlIjoiRXN0aW1hdGVzIG9mIHRoZSBUcmFkZSBhbmQgV2VsZmFyZSBFZmZlY3RzIG9mIE5BRlRBIiwiYXV0aG9yIjpbeyJmYW1pbHkiOiJDYWxpZW5kbyIsImdpdmVuIjoiTG9yZW56byIsInBhcnNlLW5hbWVzIjpmYWxzZSwiZHJvcHBpbmctcGFydGljbGUiOiIiLCJub24tZHJvcHBpbmctcGFydGljbGUiOiIifSx7ImZhbWlseSI6IlBhcnJvIiwiZ2l2ZW4iOiJGZXJuYW5kbyIsInBhcnNlLW5hbWVzIjpmYWxzZSwiZHJvcHBpbmctcGFydGljbGUiOiIiLCJub24tZHJvcHBpbmctcGFydGljbGUiOiIifV0sImNvbnRhaW5lci10aXRsZSI6IlJldmlldyBvZiBFY29ub21pYyBTdHVkaWVzIiwiYWNjZXNzZWQiOnsiZGF0ZS1wYXJ0cyI6W1syMDIyLDExLDE1XV19LCJET0kiOiIxMC4xMDkzL3Jlc3R1ZC9yZHUwMzUiLCJVUkwiOiJodHRwczovL2FjYWRlbWljLm91cC5jb20vcmVzdHVkL2FydGljbGUvODIvMS8xLzE1NDc3NTgiLCJpc3N1ZWQiOnsiZGF0ZS1wYXJ0cyI6W1syMDE1XV19LCJwYWdlIjoiMS00NCIsImFic3RyYWN0IjoiV2UgYnVpbGQgaW50byBhIFJpY2FyZGlhbiBtb2RlbCBzZWN0b3JhbCBsaW5rYWdlcywgdHJhZGUgaW4gaW50ZXJtZWRpYXRlIGdvb2RzLCBhbmQgc2VjdG9yYWwgaGV0ZXJvZ2VuZWl0eSBpbiBwcm9kdWN0aW9uIHRvIHF1YW50aWZ5IHRoZSB0cmFkZSBhbmQgd2VsZmFyZSBlZmZlY3RzIGZyb20gdGFyaWZmIGNoYW5nZXMuIFdlIGFsc28gcHJvcG9zZSBhIG5ldyBtZXRob2QgdG8gZXN0aW1hdGUgc2VjdG9yYWwgdHJhZGUgZWxhc3RpY2l0aWVzIGNvbnNpc3RlbnQgd2l0aCBhbnkgdHJhZGUgbW9kZWwgdGhhdCBkZWxpdmVycyBhIG11bHRpcGxpY2F0aXZlIGdyYXZpdHkgZXF1YXRpb24uIFdlIGFwcGx5IG91ciBtb2RlbCBhbmQgdXNlIG91ciBlc3RpbWF0ZWQgZWxhc3RpY2l0aWVzIHRvIGlkZW50aWZ5IHRoZSBpbXBhY3Qgb2YgTkFGVEEncyB0YXJpZmYgcmVkdWN0aW9ucy4gV2UgZmluZCB0aGF0IE1leGljbydzIHdlbGZhcmUgaW5jcmVhc2VzIGJ5IDEuMzElLCBVLlMuJ3Mgd2VsZmFyZSBpbmNyZWFzZXMgYnkgMC4wOCUsIGFuZCBDYW5hZGEncyB3ZWxmYXJlIGRlY2xpbmVzIGJ5IDAuMDYlLiBXZSBmaW5kIHRoYXQgaW50cmEtYmxvYyB0cmFkZSBpbmNyZWFzZXMgYnkgMTE4JSBmb3IgTWV4aWNvLCAxMSUgZm9yIENhbmFkYSwgYW5kIDQxJSBmb3IgdGhlIFUuUy4gV2Ugc2hvdyB0aGF0IHdlbGZhcmUgZWZmZWN0cyBmcm9tIHRhcmlmZiByZWR1Y3Rpb25zIGFyZSByZWR1Y2VkIHdoZW4gdGhlIHN0cnVjdHVyZSBvZiBwcm9kdWN0aW9uIGRvZXMgbm90IHRha2UgaW50byBhY2NvdW50IGludGVybWVkaWF0ZSBnb29kcyBvciBpbnB1dC1vdXRwdXQgbGlua2FnZXMuIE91ciByZXN1bHRzIGhpZ2hsaWdodCB0aGUgaW1wb3J0YW5jZSBvZiBzZWN0b3JhbCBoZXRlcm9nZW5laXR5LCBpbnRlcm1lZGlhdGUgZ29vZHMsIGFuZCBzZWN0b3JhbCBsaW5rYWdlcyBmb3IgdGhlIHF1YW50aWZpY2F0aW9uIG9mIHRoZSB3ZWxmYXJlIGdhaW5zIGZyb20gdGFyaWZmcyByZWR1Y3Rpb25zLiIsInZvbHVtZSI6IjgyIiwiY29udGFpbmVyLXRpdGxlLXNob3J0IjoiIn0sImlzVGVtcG9yYXJ5IjpmYWxzZX1dfQ=="/>
          <w:id w:val="1870564790"/>
          <w:placeholder>
            <w:docPart w:val="4D27DFFD31021E4C93CF7C71A7C1933A"/>
          </w:placeholder>
        </w:sdtPr>
        <w:sdtContent>
          <w:r w:rsidR="00A66881" w:rsidRPr="00F20943">
            <w:rPr>
              <w:rFonts w:ascii="CMU Serif Roman" w:hAnsi="CMU Serif Roman"/>
              <w:color w:val="000000"/>
            </w:rPr>
            <w:t>(Caliendo and Parro 2015)</w:t>
          </w:r>
        </w:sdtContent>
      </w:sdt>
      <w:r w:rsidR="00F7568A" w:rsidRPr="00F7568A">
        <w:rPr>
          <w:rFonts w:ascii="CMU Serif Roman" w:hAnsi="CMU Serif Roman"/>
        </w:rPr>
        <w:t xml:space="preserve"> estimate the overall and disaggregated employment and welfare effects on the U.S. economy. In contrast</w:t>
      </w:r>
      <w:r w:rsidR="00A66881" w:rsidRPr="00A66881">
        <w:rPr>
          <w:rFonts w:ascii="CMU Serif Roman" w:hAnsi="CMU Serif Roman"/>
          <w:color w:val="000000"/>
        </w:rPr>
        <w:t xml:space="preserve"> </w:t>
      </w:r>
      <w:sdt>
        <w:sdtPr>
          <w:rPr>
            <w:rFonts w:ascii="CMU Serif Roman" w:hAnsi="CMU Serif Roman"/>
            <w:color w:val="000000"/>
          </w:rPr>
          <w:tag w:val="MENDELEY_CITATION_v3_eyJjaXRhdGlvbklEIjoiTUVOREVMRVlfQ0lUQVRJT05fOTViZDIxNjktNmI1NS00OWMxLWEwNWItY2ExYmE0MWE1OTZmIiwicHJvcGVydGllcyI6eyJub3RlSW5kZXgiOjB9LCJpc0VkaXRlZCI6ZmFsc2UsIm1hbnVhbE92ZXJyaWRlIjp7ImlzTWFudWFsbHlPdmVycmlkZGVuIjp0cnVlLCJjaXRlcHJvY1RleHQiOiIoQ2FsaWVuZG8gYW5kIFBhcnJvIDIwMTkpIiwibWFudWFsT3ZlcnJpZGVUZXh0IjoiQ2FsaWVuZG8gYW5kIFBhcnJvICgyMDE5KSJ9LCJjaXRhdGlvbkl0ZW1zIjpbeyJpZCI6ImNmY2VmZWUwLWRkM2UtMzM0Zi1iMWNiLTlkMjJjM2U4OTlhYyIsIml0ZW1EYXRhIjp7InR5cGUiOiJhcnRpY2xlLWpvdXJuYWwiLCJpZCI6ImNmY2VmZWUwLWRkM2UtMzM0Zi1iMWNiLTlkMjJjM2U4OTlhYyIsInRpdGxlIjoiVHJhZGUgYW5kIExhYm9yIE1hcmtldCBEeW5hbWljczogR2VuZXJhbCBFcXVpbGlicml1bSBBbmFseXNpcyBvZiB0aGUgQ2hpbmEgVHJhZGUgU2hvY2siLCJhdXRob3IiOlt7ImZhbWlseSI6IkNhbGllbmRvIiwiZ2l2ZW4iOiJMb3JlbnpvIiwicGFyc2UtbmFtZXMiOmZhbHNlLCJkcm9wcGluZy1wYXJ0aWNsZSI6IiIsIm5vbi1kcm9wcGluZy1wYXJ0aWNsZSI6IiJ9LHsiZmFtaWx5IjoiUGFycm8iLCJnaXZlbiI6IkZlcm5hbmRvIiwicGFyc2UtbmFtZXMiOmZhbHNlLCJkcm9wcGluZy1wYXJ0aWNsZSI6IiIsIm5vbi1kcm9wcGluZy1wYXJ0aWNsZSI6IiJ9XSwiY29udGFpbmVyLXRpdGxlIjoiRWNvbm9tZXRyaWNhIiwiRE9JIjoiMTAuMzk4Mi9FQ1RBMTM3NTgiLCJVUkwiOiJodHRwczovL2RvaS5vcmcvMTAuMzk4Mi9FQ1RBMTM3NTgiLCJpc3N1ZWQiOnsiZGF0ZS1wYXJ0cyI6W1syMDE5XV19LCJwYWdlIjoiNzQxLTgzNSIsImFic3RyYWN0IjoiV2UgZGV2ZWxvcCBhIGR5bmFtaWMgdHJhZGUgbW9kZWwgd2l0aCBzcGF0aWFsbHkgZGlzdGluY3QgbGFib3IgbWFya2V0cyBmYWNpbmcgdmFyeWluZyBleHBvc3VyZSB0byBpbnRlcm5hdGlvbmFsIHRyYWRlLiBUaGUgbW9kZWwgY2FwdHVyZXMgdGhlIHJvbGUgb2YgbGFib3IgbW9iaWxpdHkgZnJpY3Rpb25zICwgZ29vZHMgbW9iaWxpdHkgZnJpY3Rpb25zLCBnZW9ncmFwaGljIGZhY3RvcnMsIGFuZCBpbnB1dC1vdXRwdXQgbGlua2FnZXMgaW4gZGV0ZXJtaW5pbmcgZXF1aWxpYnJpdW0gYWxsb2NhdGlvbnMuIFdlIHNob3cgaG93IHRvIHNvbHZlIHRoZSBlcXVpbGlicml1bSBvZiB0aGUgbW9kZWwgYW5kIHRha2UgdGhlIG1vZGVsIHRvIHRoZSBkYXRhIHdpdGhvdXQgYXNzdW1pbmcgdGhhdCB0aGUgZWNvbm9teSBpcyBhdCBhIHN0ZWFkeSBzdGF0ZSBhbmQgd2l0aG91dCBlc3RpbWF0aW5nIHByb2R1Y3Rpdml0aWVzLCBtaWdyYXRpb24gZnJpY3Rpb25zLCBvciB0cmFkZSBjb3N0cywgd2hpY2ggY2FuIGJlIGRpZmZpY3VsdCB0byBpZGVudGlmeS4gV2UgY2FsaWJyYXRlIHRoZSBtb2RlbCB0byAyMiBzZWN0b3JzLCAzOCBjb3VudHJpZXMsIGFuZCA1MCBVLlMuIHN0YXRlcy4gV2Ugc3R1ZHkgaG93IHRoZSByaXNlIGluIENoaW5hJ3MgdHJhZGUgZm9yIHRoZSBwZXJpb2QgMjAwMCB0byAyMDA3IGltcGFjdGVkIFUuUy4gaG91c2Vob2xkcyBhY3Jvc3MgbW9yZSB0aGFuIGEgdGhvdXNhbmQgVS5TLiBsYWJvciBtYXJrZXRzIGRpc3Rpbmd1aXNoZWQgYnkgc2VjdG9yIGFuZCBzdGF0ZS4gV2UgZmluZCB0aGF0IHRoZSBDaGluYSB0cmFkZSBzaG9jayByZXN1bHRlZCBpbiBhIHJlZHVjdGlvbiBvZiBhYm91dCAwLjU1IG1pbGxpb24gVS5TLiBtYW51ZmFjdHVyaW5nIGpvYnMsIGFib3V0IDE2JSBvZiB0aGUgb2JzZXJ2ZWQgZGVjbGluZSBpbiBtYW51ZmFjdHVyaW5nIGVtcGxveW1lbnQgZnJvbSAyMDAwIHRvIDIwMDcuIFRoZSBVLlMuIGdhaW5zIGluIHRoZSBhZ2dyZWdhdGUsIGJ1dCBkdWUgdG8gdHJhZGUgYW5kIG1pZ3JhdGlvbiBmcmljdGlvbnMsIHRoZSB3ZWxmYXJlIGFuZCBlbXBsb3ltZW50IGVmZmVjdHMgdmFyeSBhY3Jvc3MgVS5TLiBsYWJvciBtYXJrZXRzLiBFc3RpbWF0ZWQgdHJhbnNpdGlvbiBjb3N0cyB0byB0aGUgbmV3IGxvbmctcnVuIGVxdWlsaWJyaXVtIGFyZSBhbHNvIGhldGVyb2dlbmVvdXMgYW5kIHJlZmxlY3QgdGhlIGltcG9ydGFuY2Ugb2YgYWNjb3VudGluZyBmb3IgbGFib3IgZHluYW1pY3MuIiwiaXNzdWUiOiIzIiwidm9sdW1lIjoiODciLCJjb250YWluZXItdGl0bGUtc2hvcnQiOiIifSwiaXNUZW1wb3JhcnkiOmZhbHNlfV19"/>
          <w:id w:val="-1132399883"/>
          <w:placeholder>
            <w:docPart w:val="A30A81F26988894FB3F341B2BDD76852"/>
          </w:placeholder>
        </w:sdtPr>
        <w:sdtContent>
          <w:r w:rsidR="00A66881" w:rsidRPr="00F20943">
            <w:rPr>
              <w:rFonts w:ascii="CMU Serif Roman" w:hAnsi="CMU Serif Roman"/>
              <w:color w:val="000000"/>
            </w:rPr>
            <w:t>Caliendo and Parro (2019)</w:t>
          </w:r>
        </w:sdtContent>
      </w:sdt>
      <w:r w:rsidR="00A66881" w:rsidRPr="00F20943">
        <w:rPr>
          <w:rFonts w:ascii="CMU Serif Roman" w:hAnsi="CMU Serif Roman"/>
          <w:color w:val="000000"/>
        </w:rPr>
        <w:t xml:space="preserve"> </w:t>
      </w:r>
      <w:r w:rsidR="00F7568A" w:rsidRPr="00F7568A">
        <w:rPr>
          <w:rFonts w:ascii="CMU Serif Roman" w:hAnsi="CMU Serif Roman"/>
        </w:rPr>
        <w:t>examine the general equilibrium effects of a surge in China's productivity, which led to increased penetration into the U.S. market. Their model takes into account labor mobility frictions, goods mobility frictions, geographic factors, input-output linkages, and international trade in shaping the effects of shocks across various labor markets.</w:t>
      </w:r>
    </w:p>
    <w:p w14:paraId="06DEAB67" w14:textId="69ABEBAE" w:rsidR="00F7568A" w:rsidRPr="00F7568A" w:rsidRDefault="00000000" w:rsidP="00216AB0">
      <w:pPr>
        <w:ind w:firstLine="289"/>
        <w:jc w:val="both"/>
        <w:rPr>
          <w:rFonts w:ascii="CMU Serif Roman" w:hAnsi="CMU Serif Roman"/>
        </w:rPr>
      </w:pPr>
      <w:sdt>
        <w:sdtPr>
          <w:rPr>
            <w:rFonts w:ascii="CMU Serif Roman" w:hAnsi="CMU Serif Roman"/>
            <w:color w:val="000000"/>
          </w:rPr>
          <w:tag w:val="MENDELEY_CITATION_v3_eyJjaXRhdGlvbklEIjoiTUVOREVMRVlfQ0lUQVRJT05fOWNlOTEzYzQtMTE0Ny00M2U2LThmYzYtZTM4YmEwNTQ0NmVmIiwicHJvcGVydGllcyI6eyJub3RlSW5kZXgiOjB9LCJpc0VkaXRlZCI6ZmFsc2UsIm1hbnVhbE92ZXJyaWRlIjp7ImlzTWFudWFsbHlPdmVycmlkZGVuIjp0cnVlLCJjaXRlcHJvY1RleHQiOiIoQXNxdWl0aCBldCBhbC4gMjAxOSkiLCJtYW51YWxPdmVycmlkZVRleHQiOiJBc3F1aXRoIGV0IGFsLiAoMjAxOSkifSwiY2l0YXRpb25JdGVtcyI6W3siaWQiOiI5MzEzOGQzYi04M2M0LTNjNjktYjRkYS03OWYwNTI1ZWNjMDciLCJpdGVtRGF0YSI6eyJ0eXBlIjoiYXJ0aWNsZS1qb3VybmFsIiwiaWQiOiI5MzEzOGQzYi04M2M0LTNjNjktYjRkYS03OWYwNTI1ZWNjMDciLCJ0aXRsZSI6IlUuUy4gam9iIGZsb3dzIGFuZCB0aGUgQ2hpbmEgc2hvY2siLCJhdXRob3IiOlt7ImZhbWlseSI6IkFzcXVpdGgiLCJnaXZlbiI6IkJyaWFuIiwicGFyc2UtbmFtZXMiOmZhbHNlLCJkcm9wcGluZy1wYXJ0aWNsZSI6IiIsIm5vbi1kcm9wcGluZy1wYXJ0aWNsZSI6IiJ9LHsiZmFtaWx5IjoiR29zd2FtaSIsImdpdmVuIjoiU2FuamFuYSIsInBhcnNlLW5hbWVzIjpmYWxzZSwiZHJvcHBpbmctcGFydGljbGUiOiIiLCJub24tZHJvcHBpbmctcGFydGljbGUiOiIifSx7ImZhbWlseSI6Ik5ldW1hcmsiLCJnaXZlbiI6IkRhdmlkIiwicGFyc2UtbmFtZXMiOmZhbHNlLCJkcm9wcGluZy1wYXJ0aWNsZSI6IiIsIm5vbi1kcm9wcGluZy1wYXJ0aWNsZSI6IiJ9LHsiZmFtaWx5IjoiUm9kcmlndWV6LUxvcGV6IiwiZ2l2ZW4iOiJBbnRvbmlvIiwicGFyc2UtbmFtZXMiOmZhbHNlLCJkcm9wcGluZy1wYXJ0aWNsZSI6IiIsIm5vbi1kcm9wcGluZy1wYXJ0aWNsZSI6IiJ9XSwiY29udGFpbmVyLXRpdGxlIjoiSm91cm5hbCBvZiBJbnRlcm5hdGlvbmFsIEVjb25vbWljcyIsImNvbnRhaW5lci10aXRsZS1zaG9ydCI6IkogSW50IEVjb24iLCJhY2Nlc3NlZCI6eyJkYXRlLXBhcnRzIjpbWzIwMjIsOCw3XV19LCJET0kiOiIxMC4xMDE2L0ouSklOVEVDTy4yMDE5LjAyLjAwMiIsIklTU04iOiIxODczMDM1MyIsImlzc3VlZCI6eyJkYXRlLXBhcnRzIjpbWzIwMTksNSwxXV19LCJwYWdlIjoiMTIzLTEzNyIsImFic3RyYWN0IjoiSW50ZXJuYXRpb25hbCB0cmFkZSBleHBvc3VyZSBhZmZlY3RzIGpvYiBmbG93cyBhbG9uZyB0aGUgaW50ZW5zaXZlIG1hcmdpbiAoZnJvbSBleHBhbnNpb25zIGFuZCBjb250cmFjdGlvbnMgb2YgZmlybXPigJkgZW1wbG95bWVudCkgYXMgd2VsbCBhcyBhbG9uZyB0aGUgZXh0ZW5zaXZlIG1hcmdpbiAoZnJvbSBiaXJ0aHMgYW5kIGRlYXRocyBvZiBmaXJtcykuIFRoaXMgcGFwZXIgdXNlcyAxOTky4oCTMjAxMSBlbXBsb3ltZW50IGRhdGEgZnJvbSBVLlMuIGVzdGFibGlzaG1lbnRzIHRvIGNvbnN0cnVjdCBqb2IgZmxvd3MgYXQgYm90aCB0aGUgaW5kdXN0cnkgYW5kIGNvbW11dGluZy16b25lIGxldmVscywgYW5kIHRoZW4gZXN0aW1hdGVzIHRoZSBpbXBhY3Qgb2YgdGhlIOKAmENoaW5hIHNob2Nr4oCZIG9uIGVhY2ggam9iLWZsb3cgdHlwZS4gVXNpbmcgdGhlIHR3byBtb3N0IGluZmx1ZW50aWFsIG1lYXN1cmVzIG9mIENoaW5lc2UgZXhwb3N1cmUsIHdlIGZpbmQgdGhhdCB0aGUgQ2hpbmEgc2hvY2sgYWZmZWN0cyBVLlMuIGVtcGxveW1lbnQgbWFpbmx5IHRocm91Z2ggZGVhdGhzIG9mIGVzdGFibGlzaG1lbnRzLiBBdCB0aGUgY29tbXV0aW5nLXpvbmUgbGV2ZWwsIHdlIGZpbmQgZXZpZGVuY2Ugb2YgbGFyZ2Ugam9iIHJlYWxsb2NhdGlvbiBmcm9tIHRoZSBDaGluZXNlLWNvbXBldGl0aW9uIGV4cG9zZWQgc2VjdG9yIHRvIHRoZSBub25leHBvc2VkIHNlY3Rvci4gTW9yZW92ZXIsIHdlIGRlbW9uc3RyYXRlIHRoYXQgdGhlIGpvYi1mbG93IGVmZmVjdHMgb2YgdGhlIENoaW5hIHNob2NrIGFyZSBmdW5kYW1lbnRhbGx5IGRpZmZlcmVudCBmcm9tIHRob3NlIG9mIGEgbW9yZSBnZW5lcmFsIGFkdmVyc2Ugc2hvY2sgYWZmZWN0aW5nIHRoZSBVLlMuIGRlbWFuZCBmb3IgZG9tZXN0aWMgbGFib3IuIiwicHVibGlzaGVyIjoiRWxzZXZpZXIgQi5WLiIsInZvbHVtZSI6IjExOCJ9LCJpc1RlbXBvcmFyeSI6ZmFsc2V9XX0="/>
          <w:id w:val="1101533505"/>
          <w:placeholder>
            <w:docPart w:val="0718CDAAC03C0B4CB5F43FE8945E5CF7"/>
          </w:placeholder>
        </w:sdtPr>
        <w:sdtContent>
          <w:r w:rsidR="004D34B7" w:rsidRPr="00F20943">
            <w:rPr>
              <w:rFonts w:ascii="CMU Serif Roman" w:hAnsi="CMU Serif Roman"/>
              <w:color w:val="000000"/>
            </w:rPr>
            <w:t>Asquith et al. (2019)</w:t>
          </w:r>
        </w:sdtContent>
      </w:sdt>
      <w:r w:rsidR="004D34B7" w:rsidRPr="00F20943">
        <w:rPr>
          <w:rFonts w:ascii="CMU Serif Roman" w:hAnsi="CMU Serif Roman"/>
          <w:color w:val="000000"/>
        </w:rPr>
        <w:t xml:space="preserve"> </w:t>
      </w:r>
      <w:r w:rsidR="004D34B7" w:rsidRPr="004D34B7">
        <w:rPr>
          <w:rFonts w:ascii="CMU Serif Roman" w:hAnsi="CMU Serif Roman"/>
        </w:rPr>
        <w:t xml:space="preserve">investigate the impact of the China shock on U.S. job flows by analyzing employment data for establishments in different industries and commuting zones. They estimate the effects of the shock on each component of job flows at both industry and commuting-zone levels. While </w:t>
      </w:r>
      <w:sdt>
        <w:sdtPr>
          <w:rPr>
            <w:rFonts w:ascii="CMU Serif Roman" w:hAnsi="CMU Serif Roman"/>
            <w:color w:val="000000"/>
          </w:rPr>
          <w:tag w:val="MENDELEY_CITATION_v3_eyJjaXRhdGlvbklEIjoiTUVOREVMRVlfQ0lUQVRJT05fMWU0YWU3OWQtOTA2MS00ZjQ4LTg5YmMtYWYyYzViZjVjYTY3IiwicHJvcGVydGllcyI6eyJub3RlSW5kZXgiOjB9LCJpc0VkaXRlZCI6ZmFsc2UsIm1hbnVhbE92ZXJyaWRlIjp7ImlzTWFudWFsbHlPdmVycmlkZGVuIjpmYWxzZSwiY2l0ZXByb2NUZXh0IjoiKEJlcm5hcmQgZXQgYWwuIDIwMDMpIiwibWFudWFsT3ZlcnJpZGVUZXh0IjoiIn0sImNpdGF0aW9uSXRlbXMiOlt7ImlkIjoiNGY5ZWRjYTUtMDI1My0zOGFiLWExODMtZGIwNDFhNDg2NmM4IiwiaXRlbURhdGEiOnsidHlwZSI6ImFydGljbGUtam91cm5hbCIsImlkIjoiNGY5ZWRjYTUtMDI1My0zOGFiLWExODMtZGIwNDFhNDg2NmM4IiwidGl0bGUiOiJQbGFudHMgYW5kIFByb2R1Y3Rpdml0eSBpbiBJbnRlcm5hdGlvbmFsIFRyYWRlIiwiYXV0aG9yIjpbeyJmYW1pbHkiOiJCZXJuYXJkIiwiZ2l2ZW4iOiJBbmRyZXcgQiIsInBhcnNlLW5hbWVzIjpmYWxzZSwiZHJvcHBpbmctcGFydGljbGUiOiIiLCJub24tZHJvcHBpbmctcGFydGljbGUiOiIifSx7ImZhbWlseSI6IkVhdG9uIiwiZ2l2ZW4iOiJKb25hdGhhbiIsInBhcnNlLW5hbWVzIjpmYWxzZSwiZHJvcHBpbmctcGFydGljbGUiOiIiLCJub24tZHJvcHBpbmctcGFydGljbGUiOiIifSx7ImZhbWlseSI6IkplbnNlbiIsImdpdmVuIjoiSiBCcmFkZm9yZCIsInBhcnNlLW5hbWVzIjpmYWxzZSwiZHJvcHBpbmctcGFydGljbGUiOiIiLCJub24tZHJvcHBpbmctcGFydGljbGUiOiIifSx7ImZhbWlseSI6IktvcnR1bSIsImdpdmVuIjoiU2FtdWVsIiwicGFyc2UtbmFtZXMiOmZhbHNlLCJkcm9wcGluZy1wYXJ0aWNsZSI6IiIsIm5vbi1kcm9wcGluZy1wYXJ0aWNsZSI6IiJ9XSwiY29udGFpbmVyLXRpdGxlIjoiU291cmNlOiBUaGUgQW1lcmljYW4gRWNvbm9taWMgUmV2aWV3IiwiaXNzdWVkIjp7ImRhdGUtcGFydHMiOltbMjAwM11dfSwicGFnZSI6IjEyNjgtMTI5MCIsImlzc3VlIjoiNCIsInZvbHVtZSI6IjkzIiwiY29udGFpbmVyLXRpdGxlLXNob3J0IjoiIn0sImlzVGVtcG9yYXJ5IjpmYWxzZX1dfQ=="/>
          <w:id w:val="1303122078"/>
          <w:placeholder>
            <w:docPart w:val="AB858C1693897349A1618994731C8331"/>
          </w:placeholder>
        </w:sdtPr>
        <w:sdtContent>
          <w:r w:rsidR="004D34B7" w:rsidRPr="00F20943">
            <w:rPr>
              <w:rFonts w:ascii="CMU Serif Roman" w:hAnsi="CMU Serif Roman"/>
              <w:color w:val="000000"/>
            </w:rPr>
            <w:t>(Bernard et al. 2003)</w:t>
          </w:r>
        </w:sdtContent>
      </w:sdt>
      <w:r w:rsidR="004D34B7" w:rsidRPr="00F20943">
        <w:rPr>
          <w:rFonts w:ascii="CMU Serif Roman" w:hAnsi="CMU Serif Roman"/>
        </w:rPr>
        <w:t xml:space="preserve">, </w:t>
      </w:r>
      <w:r w:rsidR="004D34B7" w:rsidRPr="004D34B7">
        <w:rPr>
          <w:rFonts w:ascii="CMU Serif Roman" w:hAnsi="CMU Serif Roman"/>
        </w:rPr>
        <w:t xml:space="preserve">and </w:t>
      </w:r>
      <w:sdt>
        <w:sdtPr>
          <w:rPr>
            <w:rFonts w:ascii="CMU Serif Roman" w:hAnsi="CMU Serif Roman"/>
            <w:color w:val="000000"/>
          </w:rPr>
          <w:tag w:val="MENDELEY_CITATION_v3_eyJjaXRhdGlvbklEIjoiTUVOREVMRVlfQ0lUQVRJT05fOTFjODE5YzUtMDFkNy00MzAyLWIwYmItZDJmNjNmZmNmMjQ1IiwicHJvcGVydGllcyI6eyJub3RlSW5kZXgiOjB9LCJpc0VkaXRlZCI6ZmFsc2UsIm1hbnVhbE92ZXJyaWRlIjp7ImlzTWFudWFsbHlPdmVycmlkZGVuIjp0cnVlLCJjaXRlcHJvY1RleHQiOiIoTWVsaXR6IDIwMDMpIiwibWFudWFsT3ZlcnJpZGVUZXh0IjoiTWVsaXR6ICgyMDAzKSJ9LCJjaXRhdGlvbkl0ZW1zIjpbeyJpZCI6ImQ0N2I0MzQ1LWNiYTMtMzEyZC04ZDcyLWYxOWQ2NWEwZThkZSIsIml0ZW1EYXRhIjp7InR5cGUiOiJhcnRpY2xlLWpvdXJuYWwiLCJpZCI6ImQ0N2I0MzQ1LWNiYTMtMzEyZC04ZDcyLWYxOWQ2NWEwZThkZSIsInRpdGxlIjoiVGhlIGltcGFjdCBvZiB0cmFkZSBvbiBpbnRyYS1pbmR1c3RyeSByZWFsbG9jYXRpb25zIGFuZCBhZ2dyZWdhdGUgaW5kdXN0cnkgcHJvZHVjdGl2aXR5IiwiYXV0aG9yIjpbeyJmYW1pbHkiOiJNZWxpdHoiLCJnaXZlbiI6Ik1hcmMgSi4iLCJwYXJzZS1uYW1lcyI6ZmFsc2UsImRyb3BwaW5nLXBhcnRpY2xlIjoiIiwibm9uLWRyb3BwaW5nLXBhcnRpY2xlIjoiIn1dLCJjb250YWluZXItdGl0bGUiOiJFY29ub21ldHJpY2EiLCJhY2Nlc3NlZCI6eyJkYXRlLXBhcnRzIjpbWzIwMjIsOCw3XV19LCJET0kiOiIxMC4xMTExLzE0NjgtMDI2Mi4wMDQ2NyIsIklTU04iOiIwMDEyOTY4MiIsImlzc3VlZCI6eyJkYXRlLXBhcnRzIjpbWzIwMDNdXX0sInBhZ2UiOiIxNjk1LTE3MjUiLCJhYnN0cmFjdCI6IlRoaXMgcGFwZXIgZGV2ZWxvcHMgYSBkeW5hbWljIGluZHVzdHJ5IG1vZGVsIHdpdGggaGV0ZXJvZ2VuZW91cyBmaXJtcyB0byBhbmFseXplIHRoZSBpbnRyYS1pbmR1c3RyeSBlZmZlY3RzIG9mIGludGVybmF0aW9uYWwgdHJhZGUuIFRoZSBtb2RlbCBzaG93cyBob3cgdGhlIGV4cG9zdXJlIHRvIHRyYWRlIHdpbGwgaW5kdWNlIG9ubHkgdGhlIG1vcmUgcHJvZHVjdGl2ZSBmaXJtcyB0byBlbnRlciB0aGUgZXhwb3J0IG1hcmtldCAod2hpbGUgc29tZSBsZXNzIHByb2R1Y3RpdmUgZmlybXMgY29udGludWUgdG8gcHJvZHVjZSBvbmx5IGZvciB0aGUgZG9tZXN0aWMgbWFya2V0KSBhbmQgd2lsbCBzaW11bHRhbmVvdXNseSBmb3JjZSB0aGUgbGVhc3QgcHJvZHVjdGl2ZSBmaXJtcyB0byBleGl0LiBJdCB0aGVuIHNob3dzIGhvdyBmdXJ0aGVyIGluY3JlYXNlcyBpbiB0aGUgaW5kdXN0cnkncyBleHBvc3VyZSB0byB0cmFkZSBsZWFkIHRvIGFkZGl0aW9uYWwgaW50ZXItZmlybSByZWFsbG9jYXRpb25zIHRvd2FyZHMgbW9yZSBwcm9kdWN0aXZlIGZpcm1zLiBUaGUgcGFwZXIgYWxzbyBzaG93cyBob3cgdGhlIGFnZ3JlZ2F0ZSBpbmR1c3RyeSBwcm9kdWN0aXZpdHkgZ3Jvd3RoIGdlbmVyYXRlZCBieSB0aGUgcmVhbGxvY2F0aW9ucyBjb250cmlidXRlcyB0byBhIHdlbGZhcmUgZ2FpbiwgdGh1cyBoaWdobGlnaHRpbmcgYSBiZW5lZml0IGZyb20gdHJhZGUgdGhhdCBoYXMgbm90IGJlZW4gZXhhbWluZWQgdGhlb3JldGljYWxseSBiZWZvcmUuIFRoZSBwYXBlciBhZGFwdHMgSG9wZW5oYXluJ3MgKDE5OTJhKSBkeW5hbWljIGluZHVzdHJ5IG1vZGVsIHRvIG1vbm9wb2xpc3RpYyBjb21wZXRpdGlvbiBpbiBhIGdlbmVyYWwgZXF1aWxpYnJpdW0gc2V0dGluZy4gSW4gc28gZG9pbmcsIHRoZSBwYXBlciBwcm92aWRlcyBhbiBleHRlbnNpb24gb2YgS3J1Z21hbidzICgxOTgwKSB0cmFkZSBtb2RlbCB0aGF0IGluY29ycG9yYXRlcyBmaXJtIGxldmVsIHByb2R1Y3Rpdml0eSBkaWZmZXJlbmNlcy4gRmlybXMgd2l0aCBkaWZmZXJlbnQgcHJvZHVjdGl2aXR5IGxldmVscyBjb2V4aXN0IGluIGFuIGluZHVzdHJ5IGJlY2F1c2UgZWFjaCBmaXJtIGZhY2VzIGluaXRpYWwgdW5jZXJ0YWludHkgY29uY2VybmluZyBpdHMgcHJvZHVjdGl2aXR5IGJlZm9yZSBtYWtpbmcgYW4gaXJyZXZlcnNpYmxlIGludmVzdG1lbnQgdG8gZW50ZXIgdGhlIGluZHVzdHJ5LiBFbnRyeSBpbnRvIHRoZSBleHBvcnQgbWFya2V0IGlzIGFsc28gY29zdGx5LCBidXQgdGhlIGZpcm0ncyBkZWNpc2lvbiB0byBleHBvcnQgb2NjdXJzIGFmdGVyIGl0IGdhaW5zIGtub3dsZWRnZSBvZiBpdHMgcHJvZHVjdGl2aXR5LiIsImlzc3VlIjoiNiIsInZvbHVtZSI6IjcxIiwiY29udGFpbmVyLXRpdGxlLXNob3J0IjoiIn0sImlzVGVtcG9yYXJ5IjpmYWxzZX1dfQ=="/>
          <w:id w:val="57218891"/>
          <w:placeholder>
            <w:docPart w:val="84E566417CA3054BAEBCD972070489C4"/>
          </w:placeholder>
        </w:sdtPr>
        <w:sdtContent>
          <w:r w:rsidR="004D34B7" w:rsidRPr="00F20943">
            <w:rPr>
              <w:rFonts w:ascii="CMU Serif Roman" w:hAnsi="CMU Serif Roman"/>
              <w:color w:val="000000"/>
            </w:rPr>
            <w:t>Melitz (2003)</w:t>
          </w:r>
        </w:sdtContent>
      </w:sdt>
      <w:r w:rsidR="004D34B7" w:rsidRPr="00F20943">
        <w:rPr>
          <w:rFonts w:ascii="CMU Serif Roman" w:hAnsi="CMU Serif Roman"/>
          <w:color w:val="000000"/>
        </w:rPr>
        <w:t xml:space="preserve"> </w:t>
      </w:r>
      <w:r w:rsidR="004D34B7" w:rsidRPr="004D34B7">
        <w:rPr>
          <w:rFonts w:ascii="CMU Serif Roman" w:hAnsi="CMU Serif Roman"/>
        </w:rPr>
        <w:lastRenderedPageBreak/>
        <w:t>have also examined the impact of trade liberalization on gross job creation and destruction, their studies relied on establishment data and did not account for the movement of workers from one industry to another.</w:t>
      </w:r>
    </w:p>
    <w:p w14:paraId="1A212DB3" w14:textId="6B839E90" w:rsidR="00DB2DB0" w:rsidRPr="00F20943" w:rsidRDefault="00000000" w:rsidP="008C5E47">
      <w:pPr>
        <w:ind w:firstLine="289"/>
        <w:jc w:val="both"/>
        <w:rPr>
          <w:rFonts w:ascii="CMU Serif Roman" w:hAnsi="CMU Serif Roman"/>
          <w:color w:val="000000"/>
        </w:rPr>
      </w:pPr>
      <w:sdt>
        <w:sdtPr>
          <w:rPr>
            <w:rFonts w:ascii="CMU Serif Roman" w:hAnsi="CMU Serif Roman"/>
            <w:color w:val="000000"/>
          </w:rPr>
          <w:tag w:val="MENDELEY_CITATION_v3_eyJjaXRhdGlvbklEIjoiTUVOREVMRVlfQ0lUQVRJT05fYzE0OTQ4YmMtYmZkMy00MWFmLWIxZmItN2NjYWI0N2ZiMjhjIiwicHJvcGVydGllcyI6eyJub3RlSW5kZXgiOjB9LCJpc0VkaXRlZCI6ZmFsc2UsIm1hbnVhbE92ZXJyaWRlIjp7ImlzTWFudWFsbHlPdmVycmlkZGVuIjp0cnVlLCJjaXRlcHJvY1RleHQiOiIoRGF2aWRzb24gZXQgYWwuIDIwMTQpIiwibWFudWFsT3ZlcnJpZGVUZXh0IjoiRGF2aWRzb24gZXQgYWwuICgyMDE0KSJ9LCJjaXRhdGlvbkl0ZW1zIjpbeyJpZCI6ImJiZDk0ZjRkLWI1Y2ItMzc5OS1hNTkxLTkxMzE5YWQ5NjZiYSIsIml0ZW1EYXRhIjp7InR5cGUiOiJhcnRpY2xlLWpvdXJuYWwiLCJpZCI6ImJiZDk0ZjRkLWI1Y2ItMzc5OS1hNTkxLTkxMzE5YWQ5NjZiYSIsInRpdGxlIjoiR2xvYmFsaXphdGlvbiBhbmQgaW1wZXJmZWN0IGxhYm9yIG1hcmtldCBzb3J0aW5nIiwiYXV0aG9yIjpbeyJmYW1pbHkiOiJEYXZpZHNvbiIsImdpdmVuIjoiQ2FybCIsInBhcnNlLW5hbWVzIjpmYWxzZSwiZHJvcHBpbmctcGFydGljbGUiOiIiLCJub24tZHJvcHBpbmctcGFydGljbGUiOiIifSx7ImZhbWlseSI6IkhleW1hbiIsImdpdmVuIjoiRnJlZHJpayIsInBhcnNlLW5hbWVzIjpmYWxzZSwiZHJvcHBpbmctcGFydGljbGUiOiIiLCJub24tZHJvcHBpbmctcGFydGljbGUiOiIifSx7ImZhbWlseSI6Ik1hdHVzeiIsImdpdmVuIjoiU3RldmVuIiwicGFyc2UtbmFtZXMiOmZhbHNlLCJkcm9wcGluZy1wYXJ0aWNsZSI6IiIsIm5vbi1kcm9wcGluZy1wYXJ0aWNsZSI6IiJ9LHsiZmFtaWx5IjoiU2rDtmhvbG0iLCJnaXZlbiI6IkZyZWRyaWsiLCJwYXJzZS1uYW1lcyI6ZmFsc2UsImRyb3BwaW5nLXBhcnRpY2xlIjoiIiwibm9uLWRyb3BwaW5nLXBhcnRpY2xlIjoiIn0seyJmYW1pbHkiOiJaaHUiLCJnaXZlbiI6IlN1c2FuIENodW4iLCJwYXJzZS1uYW1lcyI6ZmFsc2UsImRyb3BwaW5nLXBhcnRpY2xlIjoiIiwibm9uLWRyb3BwaW5nLXBhcnRpY2xlIjoiIn1dLCJjb250YWluZXItdGl0bGUiOiJKb3VybmFsIG9mIEludGVybmF0aW9uYWwgRWNvbm9taWNzIiwiYWNjZXNzZWQiOnsiZGF0ZS1wYXJ0cyI6W1syMDIyLDEyLDEyXV19LCJET0kiOiIxMC4xMDE2L0ouSklOVEVDTy4yMDE0LjA4LjAwMSIsIklTU04iOiIxODczMDM1MyIsImlzc3VlZCI6eyJkYXRlLXBhcnRzIjpbWzIwMTQsMTEsMV1dfSwicGFnZSI6IjE3Ny0xOTQiLCJhYnN0cmFjdCI6IlRoaXMgcGFwZXIgZm9jdXNlcyBvbiB0aGUgYWJpbGl0eSBvZiB0aGUgbGFib3IgbWFya2V0IHRvIGVmZmljaWVudGx5IG1hdGNoIGhldGVyb2dlbmVvdXMgd29ya2VycyB0byBqb2JzIHdpdGhpbiBhIGdpdmVuIGluZHVzdHJ5IGFuZCB0aGUgcm9sZSB0aGF0IGdsb2JhbGl6YXRpb24gcGxheXMgaW4gdGhhdCBwcm9jZXNzLiBVc2luZyBtYXRjaGVkIHdvcmtlci1maXJtIGRhdGEgZnJvbSBTd2VkZW4sIHdlIGZpbmQgc3Ryb25nIGV2aWRlbmNlIHRoYXQgb3Blbm5lc3MgaW1wcm92ZXMgdGhlIG1hdGNoaW5nIGJldHdlZW4gd29ya2VycyBhbmQgZmlybXMgaW4gaW5kdXN0cmllcyB3aXRoIGdyZWF0ZXIgY29tcGFyYXRpdmUgYWR2YW50YWdlLiBUaGlzIHN1Z2dlc3RzIHRoYXQgdGhlcmUgbWF5IGJlIHNpZ25pZmljYW50IGdhaW5zIGZyb20gZ2xvYmFsaXphdGlvbiB0aGF0IGhhdmUgbm90IGJlZW4gaWRlbnRpZmllZCBpbiB0aGUgcGFzdCAtIGdsb2JhbGl6YXRpb24gbWF5IGltcHJvdmUgdGhlIGVmZmljaWVuY3kgb2YgdGhlIG1hdGNoaW5nIHByb2Nlc3MgaW4gdGhlIGxhYm9yIG1hcmtldC4gVGhlc2UgcmVzdWx0cyByZW1haW4gdW5jaGFuZ2VkIGFmdGVyIGFkZGluZyBjb250cm9scyBmb3IgdGVjaG5pY2FsIGNoYW5nZSBhdCB0aGUgaW5kdXN0cnkgbGV2ZWwgb3IgbWVhc3VyZXMgb2YgZG9tZXN0aWMgYW50aS1jb21wZXRpdGl2ZSByZWd1bGF0aW9ucyBhbmQgcHJvZHVjdCBtYXJrZXQgY29tcGV0aXRpb24uIE91ciByZXN1bHRzIGFyZSBhbHNvIHJvYnVzdCB0byBhbHRlcm5hdGl2ZSBtZWFzdXJlcyBvZiB0aGUgZGVncmVlIG9mIG1hdGNoaW5nLCBvcGVubmVzcywgYW5kIHRoZSB0cmFkZSBzdGF0dXMgb2YgYW4gaW5kdXN0cnkuIiwicHVibGlzaGVyIjoiRWxzZXZpZXIgQi5WLiIsImlzc3VlIjoiMiIsInZvbHVtZSI6Ijk0IiwiY29udGFpbmVyLXRpdGxlLXNob3J0IjoiSiBJbnQgRWNvbiJ9LCJpc1RlbXBvcmFyeSI6ZmFsc2V9XX0="/>
          <w:id w:val="-1703075832"/>
          <w:placeholder>
            <w:docPart w:val="7DA2D156E1C94693BCF9C2856A0AB073"/>
          </w:placeholder>
        </w:sdtPr>
        <w:sdtContent>
          <w:r w:rsidR="002940EA" w:rsidRPr="00F20943">
            <w:rPr>
              <w:rFonts w:ascii="CMU Serif Roman" w:hAnsi="CMU Serif Roman"/>
              <w:color w:val="000000"/>
            </w:rPr>
            <w:t>Davidson et al. (2014)</w:t>
          </w:r>
        </w:sdtContent>
      </w:sdt>
      <w:r w:rsidR="00302D9F" w:rsidRPr="00F20943">
        <w:rPr>
          <w:rFonts w:ascii="CMU Serif Roman" w:hAnsi="CMU Serif Roman"/>
          <w:color w:val="000000"/>
        </w:rPr>
        <w:t xml:space="preserve"> </w:t>
      </w:r>
      <w:r w:rsidR="00D91E1B" w:rsidRPr="00D91E1B">
        <w:rPr>
          <w:rFonts w:ascii="CMU Serif Roman" w:hAnsi="CMU Serif Roman"/>
          <w:color w:val="000000"/>
        </w:rPr>
        <w:t>investigate the influence of globalization on the correlation between firm and worker quality by the comparative advantage of different industries. Using worker-firm data from Sweden, the authors examined the effect of trade openness on the matching between workers and firms across industries with varying degrees of comparative advantage.</w:t>
      </w:r>
      <w:r w:rsidR="008C5E47">
        <w:rPr>
          <w:rFonts w:ascii="CMU Serif Roman" w:hAnsi="CMU Serif Roman"/>
          <w:color w:val="000000"/>
        </w:rPr>
        <w:t xml:space="preserve"> </w:t>
      </w:r>
      <w:r w:rsidR="00D91E1B" w:rsidRPr="00D91E1B">
        <w:rPr>
          <w:rFonts w:ascii="CMU Serif Roman" w:hAnsi="CMU Serif Roman"/>
          <w:color w:val="000000"/>
        </w:rPr>
        <w:t>Their findings reveal that openness to trade positively affects the matching between workers and firms in industries with greater comparative advantage, indicating that globalization can lead to a more efficient allocation of labor. However, the authors note that the impact of globalization on the correlation between worker and firm quality is limited in industries with lower comparative advantage.</w:t>
      </w:r>
    </w:p>
    <w:p w14:paraId="04878289" w14:textId="1B9452BD" w:rsidR="00C82AEE" w:rsidRPr="00F20943" w:rsidRDefault="00C82AEE" w:rsidP="00216AB0">
      <w:pPr>
        <w:pStyle w:val="Heading2"/>
        <w:jc w:val="both"/>
        <w:rPr>
          <w:rFonts w:ascii="CMU Serif Roman" w:hAnsi="CMU Serif Roman"/>
        </w:rPr>
      </w:pPr>
      <w:commentRangeStart w:id="4"/>
      <w:r w:rsidRPr="00F20943">
        <w:rPr>
          <w:rFonts w:ascii="CMU Serif Roman" w:hAnsi="CMU Serif Roman"/>
        </w:rPr>
        <w:t>Mexic</w:t>
      </w:r>
      <w:r w:rsidR="00064F4D" w:rsidRPr="00F20943">
        <w:rPr>
          <w:rFonts w:ascii="CMU Serif Roman" w:hAnsi="CMU Serif Roman"/>
        </w:rPr>
        <w:t>o trade</w:t>
      </w:r>
      <w:r w:rsidR="00B35C75" w:rsidRPr="00F20943">
        <w:rPr>
          <w:rFonts w:ascii="CMU Serif Roman" w:hAnsi="CMU Serif Roman"/>
        </w:rPr>
        <w:t xml:space="preserve"> performance since 2005</w:t>
      </w:r>
      <w:commentRangeEnd w:id="4"/>
      <w:r w:rsidR="004B5D82" w:rsidRPr="00F20943">
        <w:rPr>
          <w:rStyle w:val="CommentReference"/>
          <w:rFonts w:ascii="CMU Serif Roman" w:hAnsi="CMU Serif Roman" w:cstheme="minorBidi"/>
          <w:b w:val="0"/>
          <w:bCs w:val="0"/>
          <w:iCs w:val="0"/>
        </w:rPr>
        <w:commentReference w:id="4"/>
      </w:r>
    </w:p>
    <w:p w14:paraId="15B2B9DF" w14:textId="5F7B5E1A" w:rsidR="002B1789" w:rsidRPr="00A748DD" w:rsidRDefault="00C82AEE" w:rsidP="00A748DD">
      <w:pPr>
        <w:ind w:firstLine="289"/>
        <w:jc w:val="both"/>
        <w:rPr>
          <w:rFonts w:ascii="CMU Serif Roman" w:hAnsi="CMU Serif Roman"/>
          <w:color w:val="000000"/>
        </w:rPr>
      </w:pPr>
      <w:r w:rsidRPr="00360518">
        <w:rPr>
          <w:rFonts w:ascii="CMU Serif Roman" w:hAnsi="CMU Serif Roman"/>
          <w:color w:val="000000"/>
        </w:rPr>
        <w:t xml:space="preserve">Our research uses data available for Mexico for the period from 2005 to 2019. During </w:t>
      </w:r>
      <w:r w:rsidR="00C32FD1">
        <w:rPr>
          <w:rFonts w:ascii="CMU Serif Roman" w:hAnsi="CMU Serif Roman"/>
          <w:color w:val="000000"/>
        </w:rPr>
        <w:t xml:space="preserve">this period, Mexico’s trade liberalization policy has had a significant impact </w:t>
      </w:r>
      <w:r w:rsidR="006525EC" w:rsidRPr="006525EC">
        <w:rPr>
          <w:rFonts w:ascii="CMU Serif Roman" w:hAnsi="CMU Serif Roman"/>
          <w:color w:val="000000"/>
        </w:rPr>
        <w:t>on the country's economic development, especially in international trade. Since 1994, when Mexico joined the North American Free Trade Agreement (NAFTA), the proportion of goods and services exported as a share of GDP has increased from 20.3% to 41% in 2021. This has led to a fourfold increase in the total value of Mexico's exports to US$465 billion, putting it in a favorable position compared to countries like Thailand and Malaysia</w:t>
      </w:r>
      <w:r w:rsidR="00A748DD">
        <w:rPr>
          <w:rFonts w:ascii="CMU Serif Roman" w:hAnsi="CMU Serif Roman"/>
          <w:color w:val="000000"/>
        </w:rPr>
        <w:t xml:space="preserve"> (Vazquez and Winkler 2023)</w:t>
      </w:r>
      <w:r w:rsidR="006525EC" w:rsidRPr="006525EC">
        <w:rPr>
          <w:rFonts w:ascii="CMU Serif Roman" w:hAnsi="CMU Serif Roman"/>
          <w:color w:val="000000"/>
        </w:rPr>
        <w:t>. NAFTA eliminated most tariffs on traded goods between Canada, Mexico, and the United States and removed barriers to cross-border investment, which led to Mexico's trade boom. The United States-Mexico-Canada Agreement (USMCA) implemented in 2018 is expected to maintain Mexico's robust trade relationships with its northern neighbors.</w:t>
      </w:r>
      <w:r w:rsidR="002B1789">
        <w:rPr>
          <w:rFonts w:ascii="CMU Serif Roman" w:hAnsi="CMU Serif Roman"/>
          <w:color w:val="000000"/>
        </w:rPr>
        <w:t xml:space="preserve"> </w:t>
      </w:r>
    </w:p>
    <w:p w14:paraId="63C7FD29" w14:textId="77777777" w:rsidR="00C32FD1" w:rsidRDefault="00C32FD1" w:rsidP="002B1789">
      <w:pPr>
        <w:ind w:firstLine="289"/>
        <w:jc w:val="both"/>
        <w:rPr>
          <w:rFonts w:ascii="CMU Serif Roman" w:hAnsi="CMU Serif Roman"/>
          <w:color w:val="000000"/>
        </w:rPr>
      </w:pPr>
    </w:p>
    <w:p w14:paraId="672035EA" w14:textId="77777777" w:rsidR="002B1789" w:rsidRDefault="002B1789" w:rsidP="002B1789">
      <w:pPr>
        <w:jc w:val="both"/>
        <w:rPr>
          <w:rFonts w:ascii="CMU Serif Roman" w:hAnsi="CMU Serif Roman"/>
          <w:color w:val="000000"/>
        </w:rPr>
      </w:pPr>
    </w:p>
    <w:p w14:paraId="02A4F2B5" w14:textId="4E24716D" w:rsidR="000106CC" w:rsidRPr="002B1789" w:rsidRDefault="000106CC" w:rsidP="002B1789">
      <w:pPr>
        <w:pStyle w:val="Heading1"/>
        <w:rPr>
          <w:rFonts w:asciiTheme="minorHAnsi" w:hAnsiTheme="minorHAnsi" w:cstheme="minorBidi"/>
          <w:sz w:val="24"/>
          <w:szCs w:val="24"/>
        </w:rPr>
      </w:pPr>
      <w:r w:rsidRPr="002B1789">
        <w:lastRenderedPageBreak/>
        <w:t>Data</w:t>
      </w:r>
    </w:p>
    <w:p w14:paraId="1852B63E" w14:textId="4D13211A" w:rsidR="00F663C5" w:rsidRPr="00F20943" w:rsidRDefault="00F663C5" w:rsidP="00216AB0">
      <w:pPr>
        <w:pStyle w:val="Heading2"/>
        <w:jc w:val="both"/>
        <w:rPr>
          <w:rFonts w:ascii="CMU Serif Roman" w:hAnsi="CMU Serif Roman"/>
        </w:rPr>
      </w:pPr>
      <w:commentRangeStart w:id="5"/>
      <w:r w:rsidRPr="00F20943">
        <w:rPr>
          <w:rFonts w:ascii="CMU Serif Roman" w:hAnsi="CMU Serif Roman"/>
        </w:rPr>
        <w:t>The National Survey of Occupation and Employment</w:t>
      </w:r>
      <w:commentRangeEnd w:id="5"/>
      <w:r w:rsidR="00E361FF" w:rsidRPr="00F20943">
        <w:rPr>
          <w:rStyle w:val="CommentReference"/>
          <w:rFonts w:ascii="CMU Serif Roman" w:hAnsi="CMU Serif Roman" w:cstheme="minorBidi"/>
          <w:b w:val="0"/>
          <w:bCs w:val="0"/>
          <w:iCs w:val="0"/>
        </w:rPr>
        <w:commentReference w:id="5"/>
      </w:r>
    </w:p>
    <w:p w14:paraId="4D24F9D3" w14:textId="4542431E" w:rsidR="00670270" w:rsidRPr="00670270" w:rsidRDefault="00670270" w:rsidP="00670270">
      <w:pPr>
        <w:ind w:firstLine="289"/>
        <w:jc w:val="both"/>
        <w:rPr>
          <w:rFonts w:ascii="CMU Serif Roman" w:hAnsi="CMU Serif Roman"/>
          <w:color w:val="000000"/>
        </w:rPr>
      </w:pPr>
      <w:r w:rsidRPr="00670270">
        <w:rPr>
          <w:rFonts w:ascii="CMU Serif Roman" w:hAnsi="CMU Serif Roman"/>
          <w:color w:val="000000"/>
        </w:rPr>
        <w:t>The National Survey of Occupation and Employment (ENOE) is a household survey that aims to gather detailed information on labor force status, occupation, industry, wages, and demographic characteristics. It covers all 32 states and 39 cities in Mexico, with a focus on urban areas, and is representative at both national state levels</w:t>
      </w:r>
      <w:r w:rsidR="00626E7E" w:rsidRPr="00626E7E">
        <w:rPr>
          <w:rFonts w:ascii="CMU Serif Roman" w:hAnsi="CMU Serif Roman"/>
          <w:color w:val="000000"/>
          <w:lang w:val="en-US"/>
        </w:rPr>
        <w:t xml:space="preserve"> and city level</w:t>
      </w:r>
      <w:r w:rsidRPr="00670270">
        <w:rPr>
          <w:rFonts w:ascii="CMU Serif Roman" w:hAnsi="CMU Serif Roman"/>
          <w:color w:val="000000"/>
        </w:rPr>
        <w:t>.</w:t>
      </w:r>
    </w:p>
    <w:p w14:paraId="3BB6ECA2" w14:textId="69597D94" w:rsidR="00670270" w:rsidRPr="00670270" w:rsidRDefault="00670270" w:rsidP="00670270">
      <w:pPr>
        <w:ind w:firstLine="289"/>
        <w:jc w:val="both"/>
        <w:rPr>
          <w:rFonts w:ascii="CMU Serif Roman" w:hAnsi="CMU Serif Roman"/>
          <w:color w:val="000000"/>
        </w:rPr>
      </w:pPr>
      <w:r w:rsidRPr="00670270">
        <w:rPr>
          <w:rFonts w:ascii="CMU Serif Roman" w:hAnsi="CMU Serif Roman"/>
          <w:color w:val="000000"/>
        </w:rPr>
        <w:t xml:space="preserve">The ENOE employs a rotating panel structure, wherein the same households are interviewed for five consecutive quarters every year from 2005 to 2020, with one-fifth of the sample being replaced each quarter. Data from the survey is harmonized for the period spanning from the first quarter of 2005 to the fourth quarter of 2019. This yields a dataset comprising 60 time periods, </w:t>
      </w:r>
      <w:r w:rsidR="00D81D3E" w:rsidRPr="00D81D3E">
        <w:rPr>
          <w:rFonts w:ascii="CMU Serif Roman" w:hAnsi="CMU Serif Roman"/>
          <w:color w:val="000000"/>
        </w:rPr>
        <w:t>with over 12 million observations obtained from more than 2 million individuals and approximately 120,000 households in each quarter</w:t>
      </w:r>
      <w:r w:rsidRPr="00670270">
        <w:rPr>
          <w:rFonts w:ascii="CMU Serif Roman" w:hAnsi="CMU Serif Roman"/>
          <w:color w:val="000000"/>
        </w:rPr>
        <w:t xml:space="preserve">. </w:t>
      </w:r>
      <w:r w:rsidR="00B95DB4" w:rsidRPr="00B95DB4">
        <w:rPr>
          <w:rFonts w:ascii="CMU Serif Roman" w:hAnsi="CMU Serif Roman"/>
          <w:color w:val="000000"/>
        </w:rPr>
        <w:t>The initial sample size of 2,443,993 individuals was derived after filtering for those within the working age range of 16 to 64 years old and that had the first interview and subsequent interview with an interval of no more than 3 months apart.</w:t>
      </w:r>
      <w:r w:rsidR="00461304">
        <w:rPr>
          <w:rFonts w:ascii="CMU Serif Roman" w:hAnsi="CMU Serif Roman"/>
          <w:color w:val="000000"/>
          <w:lang w:val="en-US"/>
        </w:rPr>
        <w:t xml:space="preserve">. </w:t>
      </w:r>
    </w:p>
    <w:p w14:paraId="666D88C7" w14:textId="77777777" w:rsidR="00670270" w:rsidRDefault="00670270" w:rsidP="00670270">
      <w:pPr>
        <w:ind w:firstLine="289"/>
        <w:jc w:val="both"/>
        <w:rPr>
          <w:rFonts w:ascii="CMU Serif Roman" w:hAnsi="CMU Serif Roman"/>
          <w:color w:val="000000"/>
        </w:rPr>
      </w:pPr>
      <w:r w:rsidRPr="00670270">
        <w:rPr>
          <w:rFonts w:ascii="CMU Serif Roman" w:hAnsi="CMU Serif Roman"/>
          <w:color w:val="000000"/>
        </w:rPr>
        <w:t>The average annual sample size for Mexico is around 420,000 for females and 368,000 for males, with approximately 39% of all formal workers being female. Meanwhile, around 41% of informal workers are females and 77% are not employed.</w:t>
      </w:r>
    </w:p>
    <w:p w14:paraId="00303BAC" w14:textId="18DCB737" w:rsidR="0023510C" w:rsidRPr="0023510C" w:rsidRDefault="0023510C" w:rsidP="00670270">
      <w:pPr>
        <w:ind w:firstLine="289"/>
        <w:jc w:val="both"/>
        <w:rPr>
          <w:rFonts w:ascii="CMU Serif Roman" w:hAnsi="CMU Serif Roman"/>
          <w:color w:val="000000"/>
        </w:rPr>
      </w:pPr>
      <w:r w:rsidRPr="0023510C">
        <w:rPr>
          <w:rFonts w:ascii="CMU Serif Roman" w:hAnsi="CMU Serif Roman"/>
          <w:color w:val="000000"/>
        </w:rPr>
        <w:t>The use of individual panels spanning a two-year period comprising five quarters provides a unique opportunity to closely monitor labor market transitions at the individual level. This is made possible by employment data obtained from household surveys that cover all sectors of the workforce, including agriculture, manufacturing, and services, as well as formal and informal sectors and occupations, and worker characteristics.</w:t>
      </w:r>
    </w:p>
    <w:p w14:paraId="6295EFC9" w14:textId="77777777" w:rsidR="0023510C" w:rsidRDefault="0023510C" w:rsidP="0023510C">
      <w:pPr>
        <w:ind w:firstLine="289"/>
        <w:jc w:val="both"/>
        <w:rPr>
          <w:rFonts w:ascii="CMU Serif Roman" w:hAnsi="CMU Serif Roman"/>
          <w:color w:val="000000"/>
        </w:rPr>
      </w:pPr>
      <w:r w:rsidRPr="0023510C">
        <w:rPr>
          <w:rFonts w:ascii="CMU Serif Roman" w:hAnsi="CMU Serif Roman"/>
          <w:color w:val="000000"/>
        </w:rPr>
        <w:t xml:space="preserve">The available data allows for the creation of employment transition matrices that reflect transitions between sectors, workers' characteristics, and formality status. These matrices can be constructed quarterly and annually, using the first and fifth interviews of each individual to obtain yearly transitions. As a result, a total of </w:t>
      </w:r>
      <w:r w:rsidRPr="0023510C">
        <w:rPr>
          <w:rFonts w:ascii="CMU Serif Roman" w:hAnsi="CMU Serif Roman"/>
          <w:color w:val="000000"/>
        </w:rPr>
        <w:lastRenderedPageBreak/>
        <w:t>fourteen year-on-year transition matrices can be obtained, with the first matrix reflecting transitions between 2005 and 2006 and the most recent matrix capturing transitions between 2018 and 2019.</w:t>
      </w:r>
    </w:p>
    <w:p w14:paraId="75984F59" w14:textId="708DDBEB" w:rsidR="00830ACC" w:rsidRDefault="00830ACC" w:rsidP="00830ACC">
      <w:pPr>
        <w:ind w:firstLine="289"/>
        <w:jc w:val="both"/>
        <w:rPr>
          <w:rFonts w:ascii="CMU Serif Roman" w:hAnsi="CMU Serif Roman"/>
          <w:color w:val="000000"/>
        </w:rPr>
      </w:pPr>
      <w:r w:rsidRPr="00EF7EBF">
        <w:rPr>
          <w:rFonts w:ascii="CMU Serif Roman" w:hAnsi="CMU Serif Roman"/>
          <w:color w:val="000000"/>
        </w:rPr>
        <w:t>The ENOE dataset is an invaluable resource for researchers and policymakers who seek to understand the dynamics of the labor market in Mexico. Its comprehensive coverage, rotating panel structure, large sample size, and consistent measurement of informality make it a reliable source of information for conducting rigorous analyses.</w:t>
      </w:r>
      <w:r w:rsidR="00B231CE" w:rsidRPr="00B231CE">
        <w:t xml:space="preserve"> </w:t>
      </w:r>
      <w:r w:rsidR="00B231CE" w:rsidRPr="00B231CE">
        <w:rPr>
          <w:rFonts w:ascii="CMU Serif Roman" w:hAnsi="CMU Serif Roman"/>
          <w:color w:val="000000"/>
        </w:rPr>
        <w:t>Moreover, the ENOE dataset measures informality in a consistent manner that is in compliance with International Labor Organization (ILO) standards. This ensures that the data is comparable across countries and over time.</w:t>
      </w:r>
    </w:p>
    <w:p w14:paraId="587ADD6F" w14:textId="536D8B3A" w:rsidR="00DA3F8A" w:rsidRDefault="00AF22BC" w:rsidP="0023510C">
      <w:pPr>
        <w:ind w:firstLine="289"/>
        <w:jc w:val="both"/>
        <w:rPr>
          <w:rFonts w:ascii="CMU Serif Roman" w:hAnsi="CMU Serif Roman"/>
          <w:color w:val="000000"/>
        </w:rPr>
      </w:pPr>
      <w:r w:rsidRPr="00360518">
        <w:rPr>
          <w:rFonts w:ascii="CMU Serif Roman" w:hAnsi="CMU Serif Roman"/>
          <w:color w:val="000000"/>
        </w:rPr>
        <w:fldChar w:fldCharType="begin"/>
      </w:r>
      <w:r w:rsidRPr="00360518">
        <w:rPr>
          <w:rFonts w:ascii="CMU Serif Roman" w:hAnsi="CMU Serif Roman"/>
          <w:color w:val="000000"/>
        </w:rPr>
        <w:instrText xml:space="preserve"> REF _Ref120696811 \h  \* MERGEFORMAT </w:instrText>
      </w:r>
      <w:r w:rsidRPr="00360518">
        <w:rPr>
          <w:rFonts w:ascii="CMU Serif Roman" w:hAnsi="CMU Serif Roman"/>
          <w:color w:val="000000"/>
        </w:rPr>
      </w:r>
      <w:r w:rsidRPr="00360518">
        <w:rPr>
          <w:rFonts w:ascii="CMU Serif Roman" w:hAnsi="CMU Serif Roman"/>
          <w:color w:val="000000"/>
        </w:rPr>
        <w:fldChar w:fldCharType="separate"/>
      </w:r>
      <w:r w:rsidR="00830ACC" w:rsidRPr="00830ACC">
        <w:rPr>
          <w:rFonts w:ascii="CMU Serif Roman" w:hAnsi="CMU Serif Roman"/>
          <w:color w:val="000000"/>
        </w:rPr>
        <w:t>Figure 1</w:t>
      </w:r>
      <w:r w:rsidRPr="00360518">
        <w:rPr>
          <w:rFonts w:ascii="CMU Serif Roman" w:hAnsi="CMU Serif Roman"/>
          <w:color w:val="000000"/>
        </w:rPr>
        <w:fldChar w:fldCharType="end"/>
      </w:r>
      <w:r w:rsidRPr="00360518">
        <w:rPr>
          <w:rFonts w:ascii="CMU Serif Roman" w:hAnsi="CMU Serif Roman"/>
          <w:color w:val="000000"/>
        </w:rPr>
        <w:t xml:space="preserve"> </w:t>
      </w:r>
      <w:r w:rsidR="00DA3F8A" w:rsidRPr="00360518">
        <w:rPr>
          <w:rFonts w:ascii="CMU Serif Roman" w:hAnsi="CMU Serif Roman"/>
          <w:color w:val="000000"/>
        </w:rPr>
        <w:t xml:space="preserve">shows </w:t>
      </w:r>
      <w:r w:rsidR="001A64A6">
        <w:rPr>
          <w:rFonts w:ascii="CMU Serif Roman" w:hAnsi="CMU Serif Roman"/>
          <w:color w:val="000000"/>
        </w:rPr>
        <w:t xml:space="preserve">the </w:t>
      </w:r>
      <w:r w:rsidR="001A64A6" w:rsidRPr="001A64A6">
        <w:rPr>
          <w:rFonts w:ascii="CMU Serif Roman" w:hAnsi="CMU Serif Roman"/>
          <w:color w:val="000000"/>
        </w:rPr>
        <w:t>proportion of individuals who were employed in each quarter of the survey period. The figure indicates that, on average, around 64% of the sample was employed during each quarter. This suggests that the labor market in the surveyed areas remained relatively stable throughout the survey period.</w:t>
      </w:r>
    </w:p>
    <w:p w14:paraId="1C3EE335" w14:textId="77777777" w:rsidR="009C4170" w:rsidRPr="00360518" w:rsidRDefault="009C4170" w:rsidP="0023510C">
      <w:pPr>
        <w:ind w:firstLine="289"/>
        <w:jc w:val="both"/>
        <w:rPr>
          <w:rFonts w:ascii="CMU Serif Roman" w:hAnsi="CMU Serif Roman"/>
          <w:color w:val="000000"/>
        </w:rPr>
      </w:pPr>
    </w:p>
    <w:tbl>
      <w:tblPr>
        <w:tblStyle w:val="TableGrid"/>
        <w:tblW w:w="5000" w:type="pct"/>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370"/>
      </w:tblGrid>
      <w:tr w:rsidR="00DA3F8A" w:rsidRPr="00F20943" w14:paraId="663EE903" w14:textId="77777777" w:rsidTr="00ED30FB">
        <w:trPr>
          <w:jc w:val="center"/>
        </w:trPr>
        <w:tc>
          <w:tcPr>
            <w:tcW w:w="5000" w:type="pct"/>
          </w:tcPr>
          <w:p w14:paraId="7C8DC802" w14:textId="64B5A2CC" w:rsidR="00DA3F8A" w:rsidRPr="00F20943" w:rsidRDefault="00DA3F8A" w:rsidP="008C7853">
            <w:pPr>
              <w:pStyle w:val="Caption"/>
            </w:pPr>
            <w:bookmarkStart w:id="6" w:name="_Ref120696811"/>
            <w:r w:rsidRPr="00F20943">
              <w:t xml:space="preserve">Figure </w:t>
            </w:r>
            <w:r w:rsidRPr="00F20943">
              <w:fldChar w:fldCharType="begin"/>
            </w:r>
            <w:r w:rsidRPr="00F20943">
              <w:instrText xml:space="preserve"> SEQ Figure \* ARABIC </w:instrText>
            </w:r>
            <w:r w:rsidRPr="00F20943">
              <w:fldChar w:fldCharType="separate"/>
            </w:r>
            <w:r w:rsidR="00C830AB">
              <w:rPr>
                <w:noProof/>
              </w:rPr>
              <w:t>1</w:t>
            </w:r>
            <w:r w:rsidRPr="00F20943">
              <w:fldChar w:fldCharType="end"/>
            </w:r>
            <w:bookmarkEnd w:id="6"/>
            <w:r w:rsidRPr="00F20943">
              <w:t xml:space="preserve"> Percentage of workers employed through the years has remained stable</w:t>
            </w:r>
          </w:p>
        </w:tc>
      </w:tr>
      <w:tr w:rsidR="00DA3F8A" w:rsidRPr="00F20943" w14:paraId="7DECCD1F" w14:textId="77777777" w:rsidTr="00ED30FB">
        <w:trPr>
          <w:jc w:val="center"/>
        </w:trPr>
        <w:tc>
          <w:tcPr>
            <w:tcW w:w="5000" w:type="pct"/>
          </w:tcPr>
          <w:p w14:paraId="167E14B3" w14:textId="5475BEB5" w:rsidR="00DA3F8A" w:rsidRPr="00F20943" w:rsidRDefault="00ED30FB" w:rsidP="009C4170">
            <w:pPr>
              <w:jc w:val="center"/>
              <w:rPr>
                <w:rFonts w:ascii="CMU Serif Roman" w:hAnsi="CMU Serif Roman" w:cstheme="minorHAnsi"/>
              </w:rPr>
            </w:pPr>
            <w:r>
              <w:rPr>
                <w:noProof/>
                <w14:ligatures w14:val="none"/>
              </w:rPr>
              <w:drawing>
                <wp:inline distT="0" distB="0" distL="0" distR="0" wp14:anchorId="4421F58D" wp14:editId="21C90897">
                  <wp:extent cx="2743200" cy="2005104"/>
                  <wp:effectExtent l="0" t="0" r="0" b="190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2752995" cy="2012263"/>
                          </a:xfrm>
                          <a:prstGeom prst="rect">
                            <a:avLst/>
                          </a:prstGeom>
                        </pic:spPr>
                      </pic:pic>
                    </a:graphicData>
                  </a:graphic>
                </wp:inline>
              </w:drawing>
            </w:r>
          </w:p>
        </w:tc>
      </w:tr>
      <w:tr w:rsidR="00DA3F8A" w:rsidRPr="00F20943" w14:paraId="35204368" w14:textId="77777777" w:rsidTr="00ED30FB">
        <w:trPr>
          <w:jc w:val="center"/>
        </w:trPr>
        <w:tc>
          <w:tcPr>
            <w:tcW w:w="5000" w:type="pct"/>
          </w:tcPr>
          <w:p w14:paraId="00862403" w14:textId="77777777" w:rsidR="00DA3F8A" w:rsidRPr="00F20943" w:rsidRDefault="00DA3F8A" w:rsidP="00216AB0">
            <w:pPr>
              <w:pStyle w:val="FootnoteText"/>
              <w:jc w:val="both"/>
              <w:rPr>
                <w:rFonts w:ascii="CMU Serif Roman" w:hAnsi="CMU Serif Roman"/>
                <w:sz w:val="21"/>
                <w:szCs w:val="21"/>
              </w:rPr>
            </w:pPr>
            <w:r w:rsidRPr="00F20943">
              <w:rPr>
                <w:rFonts w:ascii="CMU Serif Roman" w:hAnsi="CMU Serif Roman"/>
                <w:sz w:val="21"/>
                <w:szCs w:val="21"/>
              </w:rPr>
              <w:t xml:space="preserve">Source: World Bank Staff elaboration based on ENOE.  </w:t>
            </w:r>
          </w:p>
        </w:tc>
      </w:tr>
    </w:tbl>
    <w:p w14:paraId="51AEED72" w14:textId="77777777" w:rsidR="007E74E2" w:rsidRDefault="007E74E2" w:rsidP="00360518">
      <w:pPr>
        <w:ind w:firstLine="289"/>
        <w:jc w:val="both"/>
        <w:rPr>
          <w:rFonts w:ascii="CMU Serif Roman" w:hAnsi="CMU Serif Roman"/>
          <w:color w:val="000000"/>
        </w:rPr>
      </w:pPr>
    </w:p>
    <w:p w14:paraId="19911B43" w14:textId="77777777" w:rsidR="0000623E" w:rsidRDefault="0000623E" w:rsidP="00973A50">
      <w:pPr>
        <w:pStyle w:val="Firstparagraph"/>
        <w:jc w:val="both"/>
        <w:rPr>
          <w:rFonts w:ascii="CMU Serif Roman" w:hAnsi="CMU Serif Roman"/>
        </w:rPr>
      </w:pPr>
      <w:r w:rsidRPr="0000623E">
        <w:rPr>
          <w:rFonts w:ascii="CMU Serif Roman" w:hAnsi="CMU Serif Roman"/>
        </w:rPr>
        <w:t xml:space="preserve">Our research, enabled by the ENOE microdataset, has allowed us to generate insights into the gender disparities in educational attainment at a granular level. The dataset has also enabled us to construct representative indicators at the city level that are statistically </w:t>
      </w:r>
      <w:r w:rsidRPr="0000623E">
        <w:rPr>
          <w:rFonts w:ascii="CMU Serif Roman" w:hAnsi="CMU Serif Roman"/>
        </w:rPr>
        <w:lastRenderedPageBreak/>
        <w:t>significant and contribute to a more nuanced understanding of labor market trends.</w:t>
      </w:r>
    </w:p>
    <w:p w14:paraId="2C85C0B8" w14:textId="04C7FB6C" w:rsidR="00973A50" w:rsidRPr="00973A50" w:rsidRDefault="003C70FD" w:rsidP="00973A50">
      <w:pPr>
        <w:pStyle w:val="Firstparagraph"/>
        <w:jc w:val="both"/>
        <w:rPr>
          <w:rFonts w:ascii="CMU Serif Roman" w:hAnsi="CMU Serif Roman"/>
        </w:rPr>
      </w:pPr>
      <w:r>
        <w:rPr>
          <w:rFonts w:ascii="CMU Serif Roman" w:hAnsi="CMU Serif Roman"/>
          <w:lang w:val="en-US"/>
        </w:rPr>
        <w:t xml:space="preserve">The </w:t>
      </w:r>
      <w:r w:rsidR="00973A50" w:rsidRPr="00973A50">
        <w:rPr>
          <w:rFonts w:ascii="CMU Serif Roman" w:hAnsi="CMU Serif Roman"/>
        </w:rPr>
        <w:t>analysis has revealed that the largest disparities between the shares of women and men with years of education occur in the range of 17 to 21 years of education. Within this range, we have found that women aged 25-34 and 35-44 tend to have a positive gap over their male counterparts, suggesting that they are more likely to have obtained higher levels of education than men in the same age groups (</w:t>
      </w:r>
      <w:r w:rsidR="00655BA3">
        <w:rPr>
          <w:rFonts w:ascii="CMU Serif Roman" w:hAnsi="CMU Serif Roman"/>
          <w:lang w:val="en-US"/>
        </w:rPr>
        <w:fldChar w:fldCharType="begin"/>
      </w:r>
      <w:r w:rsidR="00655BA3">
        <w:rPr>
          <w:rFonts w:ascii="CMU Serif Roman" w:hAnsi="CMU Serif Roman"/>
          <w:lang w:val="en-US"/>
        </w:rPr>
        <w:instrText xml:space="preserve"> REF _Ref132279074 \h </w:instrText>
      </w:r>
      <w:r w:rsidR="00655BA3">
        <w:rPr>
          <w:rFonts w:ascii="CMU Serif Roman" w:hAnsi="CMU Serif Roman"/>
          <w:lang w:val="en-US"/>
        </w:rPr>
      </w:r>
      <w:r w:rsidR="00655BA3">
        <w:rPr>
          <w:rFonts w:ascii="CMU Serif Roman" w:hAnsi="CMU Serif Roman"/>
          <w:lang w:val="en-US"/>
        </w:rPr>
        <w:fldChar w:fldCharType="separate"/>
      </w:r>
      <w:r w:rsidR="00655BA3">
        <w:t xml:space="preserve">Figure </w:t>
      </w:r>
      <w:r w:rsidR="00655BA3">
        <w:rPr>
          <w:noProof/>
        </w:rPr>
        <w:t>2</w:t>
      </w:r>
      <w:r w:rsidR="00655BA3">
        <w:rPr>
          <w:rFonts w:ascii="CMU Serif Roman" w:hAnsi="CMU Serif Roman"/>
          <w:lang w:val="en-US"/>
        </w:rPr>
        <w:fldChar w:fldCharType="end"/>
      </w:r>
      <w:r w:rsidR="00973A50" w:rsidRPr="00973A50">
        <w:rPr>
          <w:rFonts w:ascii="CMU Serif Roman" w:hAnsi="CMU Serif Roman"/>
        </w:rPr>
        <w: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360"/>
      </w:tblGrid>
      <w:tr w:rsidR="00BE3607" w14:paraId="2AE090D8" w14:textId="77777777" w:rsidTr="00BE3607">
        <w:tc>
          <w:tcPr>
            <w:tcW w:w="7360" w:type="dxa"/>
          </w:tcPr>
          <w:p w14:paraId="6CFC6CA3" w14:textId="03AC31E2" w:rsidR="00BE3607" w:rsidRPr="00BE3607" w:rsidRDefault="00BE3607" w:rsidP="00BE3607">
            <w:pPr>
              <w:pStyle w:val="Caption"/>
              <w:rPr>
                <w:rFonts w:ascii="CMU Serif Roman" w:hAnsi="CMU Serif Roman"/>
              </w:rPr>
            </w:pPr>
            <w:bookmarkStart w:id="7" w:name="_Ref132279057"/>
            <w:bookmarkStart w:id="8" w:name="_Ref132279074"/>
            <w:r>
              <w:t xml:space="preserve">Figure </w:t>
            </w:r>
            <w:r>
              <w:fldChar w:fldCharType="begin"/>
            </w:r>
            <w:r>
              <w:instrText xml:space="preserve"> SEQ Figure \* ARABIC </w:instrText>
            </w:r>
            <w:r>
              <w:fldChar w:fldCharType="separate"/>
            </w:r>
            <w:r>
              <w:rPr>
                <w:noProof/>
              </w:rPr>
              <w:t>2</w:t>
            </w:r>
            <w:r>
              <w:fldChar w:fldCharType="end"/>
            </w:r>
            <w:r>
              <w:rPr>
                <w:lang w:val="en-US"/>
              </w:rPr>
              <w:t xml:space="preserve"> </w:t>
            </w:r>
            <w:r w:rsidRPr="00C830AB">
              <w:rPr>
                <w:rFonts w:ascii="CMU Serif Roman" w:hAnsi="CMU Serif Roman"/>
              </w:rPr>
              <w:t>Gender gap in education by age groups</w:t>
            </w:r>
          </w:p>
        </w:tc>
      </w:tr>
      <w:tr w:rsidR="00BE3607" w14:paraId="10EDC49F" w14:textId="77777777" w:rsidTr="00BE3607">
        <w:tc>
          <w:tcPr>
            <w:tcW w:w="7360" w:type="dxa"/>
          </w:tcPr>
          <w:p w14:paraId="04216A0A" w14:textId="3B569235" w:rsidR="00BE3607" w:rsidRDefault="00BE3607" w:rsidP="00C830AB">
            <w:pPr>
              <w:pStyle w:val="Caption"/>
            </w:pPr>
            <w:r>
              <w:rPr>
                <w:noProof/>
                <w14:ligatures w14:val="none"/>
              </w:rPr>
              <w:drawing>
                <wp:inline distT="0" distB="0" distL="0" distR="0" wp14:anchorId="0333D77F" wp14:editId="76DEC740">
                  <wp:extent cx="4298275" cy="2647784"/>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4300280" cy="2649019"/>
                          </a:xfrm>
                          <a:prstGeom prst="rect">
                            <a:avLst/>
                          </a:prstGeom>
                        </pic:spPr>
                      </pic:pic>
                    </a:graphicData>
                  </a:graphic>
                </wp:inline>
              </w:drawing>
            </w:r>
          </w:p>
        </w:tc>
      </w:tr>
      <w:tr w:rsidR="00BE3607" w14:paraId="76010B39" w14:textId="77777777" w:rsidTr="00BE3607">
        <w:tc>
          <w:tcPr>
            <w:tcW w:w="7360" w:type="dxa"/>
          </w:tcPr>
          <w:p w14:paraId="0C9CCA14" w14:textId="2960E0C8" w:rsidR="00BE3607" w:rsidRPr="00BE3607" w:rsidRDefault="00BE3607" w:rsidP="00BE3607">
            <w:pPr>
              <w:pStyle w:val="Firstparagraph"/>
              <w:jc w:val="both"/>
              <w:rPr>
                <w:rFonts w:ascii="CMU Serif Roman" w:hAnsi="CMU Serif Roman"/>
                <w:sz w:val="21"/>
                <w:szCs w:val="21"/>
              </w:rPr>
            </w:pPr>
            <w:r w:rsidRPr="00543501">
              <w:rPr>
                <w:rFonts w:ascii="CMU Serif Roman" w:hAnsi="CMU Serif Roman"/>
                <w:sz w:val="21"/>
                <w:szCs w:val="21"/>
              </w:rPr>
              <w:t>Source: World Bank staff calculations using data from ENOE</w:t>
            </w:r>
          </w:p>
        </w:tc>
      </w:tr>
    </w:tbl>
    <w:p w14:paraId="7164BA4D" w14:textId="77777777" w:rsidR="00BE3607" w:rsidRDefault="00BE3607" w:rsidP="00C830AB">
      <w:pPr>
        <w:pStyle w:val="Caption"/>
      </w:pPr>
    </w:p>
    <w:bookmarkEnd w:id="7"/>
    <w:bookmarkEnd w:id="8"/>
    <w:p w14:paraId="112837AF" w14:textId="77777777" w:rsidR="00A42387" w:rsidRPr="00236ECA" w:rsidRDefault="00A42387" w:rsidP="00A42387">
      <w:pPr>
        <w:ind w:firstLine="289"/>
        <w:jc w:val="both"/>
        <w:rPr>
          <w:rFonts w:ascii="CMU Serif Roman" w:hAnsi="CMU Serif Roman"/>
          <w:color w:val="000000"/>
        </w:rPr>
      </w:pPr>
      <w:r>
        <w:rPr>
          <w:rFonts w:ascii="CMU Serif Roman" w:hAnsi="CMU Serif Roman"/>
          <w:color w:val="000000"/>
        </w:rPr>
        <w:fldChar w:fldCharType="begin"/>
      </w:r>
      <w:r>
        <w:rPr>
          <w:rFonts w:ascii="CMU Serif Roman" w:hAnsi="CMU Serif Roman"/>
          <w:color w:val="000000"/>
        </w:rPr>
        <w:instrText xml:space="preserve"> REF _Ref132066863 \h </w:instrText>
      </w:r>
      <w:r>
        <w:rPr>
          <w:rFonts w:ascii="CMU Serif Roman" w:hAnsi="CMU Serif Roman"/>
          <w:color w:val="000000"/>
        </w:rPr>
      </w:r>
      <w:r>
        <w:rPr>
          <w:rFonts w:ascii="CMU Serif Roman" w:hAnsi="CMU Serif Roman"/>
          <w:color w:val="000000"/>
        </w:rPr>
        <w:fldChar w:fldCharType="separate"/>
      </w:r>
      <w:r>
        <w:t xml:space="preserve">Table </w:t>
      </w:r>
      <w:r>
        <w:rPr>
          <w:noProof/>
        </w:rPr>
        <w:t>2</w:t>
      </w:r>
      <w:r>
        <w:rPr>
          <w:rFonts w:ascii="CMU Serif Roman" w:hAnsi="CMU Serif Roman"/>
          <w:color w:val="000000"/>
        </w:rPr>
        <w:fldChar w:fldCharType="end"/>
      </w:r>
      <w:r>
        <w:rPr>
          <w:rFonts w:ascii="CMU Serif Roman" w:hAnsi="CMU Serif Roman"/>
          <w:color w:val="000000"/>
        </w:rPr>
        <w:t xml:space="preserve"> </w:t>
      </w:r>
      <w:r w:rsidRPr="00236ECA">
        <w:rPr>
          <w:rFonts w:ascii="CMU Serif Roman" w:hAnsi="CMU Serif Roman"/>
          <w:color w:val="000000"/>
        </w:rPr>
        <w:t>provides a summary of the data used in this study, presenting employment shares disaggregated by gender, occupation, and formality status. The results indicate that the formal sector is dominated by men in professional, service and market sales, and machine operator occupations, accounting for 15.6%, 18.5%, and 16.6% of the male workforce, respectively. In contrast, the informal sector employs the largest share of male workers in elementary occupations, craft workers, and skilled agricultural occupations, representing 24.3%, 22.3%, and 17.4% of male workers, respectively.</w:t>
      </w:r>
    </w:p>
    <w:p w14:paraId="4EECF311" w14:textId="77777777" w:rsidR="00A42387" w:rsidRDefault="00A42387" w:rsidP="00A42387">
      <w:pPr>
        <w:ind w:firstLine="289"/>
        <w:jc w:val="both"/>
        <w:rPr>
          <w:rFonts w:ascii="CMU Serif Roman" w:hAnsi="CMU Serif Roman"/>
          <w:color w:val="000000"/>
        </w:rPr>
      </w:pPr>
      <w:r w:rsidRPr="00236ECA">
        <w:rPr>
          <w:rFonts w:ascii="CMU Serif Roman" w:hAnsi="CMU Serif Roman"/>
          <w:color w:val="000000"/>
        </w:rPr>
        <w:t xml:space="preserve">For females, the results reveal that the largest share of formal workers is concentrated in professional occupations, representing 24% </w:t>
      </w:r>
      <w:r w:rsidRPr="00236ECA">
        <w:rPr>
          <w:rFonts w:ascii="CMU Serif Roman" w:hAnsi="CMU Serif Roman"/>
          <w:color w:val="000000"/>
        </w:rPr>
        <w:lastRenderedPageBreak/>
        <w:t>of the female workforce, followed by service and market sales (19.4%) and technicians (15.3%). In contrast, women in the informal sector tend to be employed in service and market sales (38.8%), elementary occupations (30.7%), and craft workers (10.8%).</w:t>
      </w:r>
    </w:p>
    <w:p w14:paraId="7B866F64" w14:textId="76AC966C" w:rsidR="00973A50" w:rsidRPr="007D101B" w:rsidRDefault="00A42387" w:rsidP="007D101B">
      <w:pPr>
        <w:ind w:firstLine="289"/>
        <w:jc w:val="both"/>
        <w:rPr>
          <w:rFonts w:ascii="CMU Serif Roman" w:hAnsi="CMU Serif Roman"/>
          <w:color w:val="000000"/>
        </w:rPr>
      </w:pPr>
      <w:r w:rsidRPr="00236ECA">
        <w:rPr>
          <w:rFonts w:ascii="CMU Serif Roman" w:hAnsi="CMU Serif Roman" w:cstheme="minorHAnsi"/>
        </w:rPr>
        <w:t xml:space="preserve">Overall, the findings suggest gender differences in occupational segregation across the formal and informal sectors. While men tend to dominate in skilled and technical occupations in the formal sector, they are more likely to work in manual and low-skilled occupations in the informal sector. On the other hand, women are concentrated in service-oriented occupations in both formal and informal sectors, but are more likely to be employed in low-paid and insecure jobs in the informal sector. </w:t>
      </w:r>
    </w:p>
    <w:p w14:paraId="12A0BD84" w14:textId="7079FA2D" w:rsidR="000521DD" w:rsidRPr="00F20943" w:rsidRDefault="000521DD" w:rsidP="00BE3607">
      <w:pPr>
        <w:pStyle w:val="Firstparagraph"/>
        <w:jc w:val="both"/>
        <w:rPr>
          <w:rFonts w:ascii="CMU Serif Roman" w:hAnsi="CMU Serif Roman"/>
        </w:rPr>
      </w:pPr>
    </w:p>
    <w:p w14:paraId="2653AF6A" w14:textId="4C17CDAB" w:rsidR="004F7C6B" w:rsidRPr="00F20943" w:rsidRDefault="0029668D" w:rsidP="00F208C7">
      <w:pPr>
        <w:pStyle w:val="Caption"/>
      </w:pPr>
      <w:bookmarkStart w:id="9" w:name="_Ref132066863"/>
      <w:bookmarkStart w:id="10" w:name="_Ref124165119"/>
      <w:r>
        <w:t xml:space="preserve">Table </w:t>
      </w:r>
      <w:r w:rsidR="00000000">
        <w:fldChar w:fldCharType="begin"/>
      </w:r>
      <w:r w:rsidR="00000000">
        <w:instrText xml:space="preserve"> SEQ Table \* ARABIC </w:instrText>
      </w:r>
      <w:r w:rsidR="00000000">
        <w:fldChar w:fldCharType="separate"/>
      </w:r>
      <w:r w:rsidR="00F208C7">
        <w:rPr>
          <w:noProof/>
        </w:rPr>
        <w:t>2</w:t>
      </w:r>
      <w:r w:rsidR="00000000">
        <w:rPr>
          <w:noProof/>
        </w:rPr>
        <w:fldChar w:fldCharType="end"/>
      </w:r>
      <w:bookmarkEnd w:id="9"/>
      <w:r w:rsidR="004F7C6B" w:rsidRPr="00F20943">
        <w:t xml:space="preserve"> </w:t>
      </w:r>
      <w:r w:rsidR="000E496C" w:rsidRPr="00F20943">
        <w:t>Employment shares by gender and formality status</w:t>
      </w:r>
      <w:bookmarkEnd w:id="10"/>
    </w:p>
    <w:p w14:paraId="418B11E3" w14:textId="41EC0B75" w:rsidR="00361CE7" w:rsidRDefault="00463DC8" w:rsidP="00985B8C">
      <w:pPr>
        <w:jc w:val="center"/>
        <w:rPr>
          <w:rFonts w:ascii="CMU Serif Roman" w:hAnsi="CMU Serif Roman"/>
        </w:rPr>
      </w:pPr>
      <w:r w:rsidRPr="00463DC8">
        <w:rPr>
          <w:rFonts w:ascii="CMU Serif Roman" w:hAnsi="CMU Serif Roman"/>
        </w:rPr>
        <w:drawing>
          <wp:inline distT="0" distB="0" distL="0" distR="0" wp14:anchorId="17805DE6" wp14:editId="05CBF304">
            <wp:extent cx="4131476" cy="1675437"/>
            <wp:effectExtent l="0" t="0" r="0" b="1270"/>
            <wp:docPr id="8" name="Picture 8"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Table&#10;&#10;Description automatically generated"/>
                    <pic:cNvPicPr/>
                  </pic:nvPicPr>
                  <pic:blipFill>
                    <a:blip r:embed="rId17"/>
                    <a:stretch>
                      <a:fillRect/>
                    </a:stretch>
                  </pic:blipFill>
                  <pic:spPr>
                    <a:xfrm>
                      <a:off x="0" y="0"/>
                      <a:ext cx="4142651" cy="1679969"/>
                    </a:xfrm>
                    <a:prstGeom prst="rect">
                      <a:avLst/>
                    </a:prstGeom>
                  </pic:spPr>
                </pic:pic>
              </a:graphicData>
            </a:graphic>
          </wp:inline>
        </w:drawing>
      </w:r>
    </w:p>
    <w:p w14:paraId="62A44170" w14:textId="77777777" w:rsidR="009C4170" w:rsidRPr="00F20943" w:rsidRDefault="009C4170" w:rsidP="009C4170">
      <w:pPr>
        <w:pStyle w:val="FootnoteText"/>
        <w:rPr>
          <w:rFonts w:ascii="CMU Serif Roman" w:hAnsi="CMU Serif Roman"/>
          <w:sz w:val="21"/>
          <w:szCs w:val="21"/>
        </w:rPr>
      </w:pPr>
      <w:r w:rsidRPr="00F20943">
        <w:rPr>
          <w:rFonts w:ascii="CMU Serif Roman" w:hAnsi="CMU Serif Roman"/>
          <w:sz w:val="21"/>
          <w:szCs w:val="21"/>
        </w:rPr>
        <w:t xml:space="preserve">Source: World Bank Staff elaboration based on ENOE.  </w:t>
      </w:r>
    </w:p>
    <w:p w14:paraId="46C37104" w14:textId="77777777" w:rsidR="00236ECA" w:rsidRPr="00F20943" w:rsidRDefault="00236ECA" w:rsidP="00985B8C">
      <w:pPr>
        <w:jc w:val="center"/>
        <w:rPr>
          <w:rFonts w:ascii="CMU Serif Roman" w:hAnsi="CMU Serif Roman"/>
        </w:rPr>
      </w:pPr>
    </w:p>
    <w:p w14:paraId="4E8B5DE0" w14:textId="1414BCC5" w:rsidR="00B35C75" w:rsidRPr="00F20943" w:rsidRDefault="00F663C5" w:rsidP="00216AB0">
      <w:pPr>
        <w:pStyle w:val="Heading2"/>
        <w:jc w:val="both"/>
        <w:rPr>
          <w:rFonts w:ascii="CMU Serif Roman" w:hAnsi="CMU Serif Roman"/>
        </w:rPr>
      </w:pPr>
      <w:r w:rsidRPr="00F20943">
        <w:rPr>
          <w:rFonts w:ascii="CMU Serif Roman" w:hAnsi="CMU Serif Roman"/>
        </w:rPr>
        <w:t>Exports at the sub-national level</w:t>
      </w:r>
    </w:p>
    <w:p w14:paraId="2E5E43D8" w14:textId="0486A06E" w:rsidR="00A375D5" w:rsidRPr="00A375D5" w:rsidRDefault="00886462" w:rsidP="00A375D5">
      <w:pPr>
        <w:ind w:firstLine="289"/>
        <w:jc w:val="both"/>
        <w:rPr>
          <w:rFonts w:ascii="CMU Serif Roman" w:hAnsi="CMU Serif Roman"/>
          <w:color w:val="000000"/>
        </w:rPr>
      </w:pPr>
      <w:r>
        <w:rPr>
          <w:rFonts w:ascii="CMU Serif Roman" w:hAnsi="CMU Serif Roman"/>
          <w:color w:val="000000"/>
        </w:rPr>
        <w:t>We also</w:t>
      </w:r>
      <w:r w:rsidR="00A375D5" w:rsidRPr="00A375D5">
        <w:rPr>
          <w:rFonts w:ascii="CMU Serif Roman" w:hAnsi="CMU Serif Roman"/>
          <w:color w:val="000000"/>
        </w:rPr>
        <w:t xml:space="preserve"> utilize the Panjiva Global Trade Database, a comprehensive dataset of global shipping data that provides firm-level quarterly export shipment information. Our analysis focuses specifically on Mexico's export data, which has been collected by Panjiva since 2011. The dataset is derived from bills of landing collected from Mexican Customs and contains 918,953 records of firm-level quarterly export shipments between 2011.Q1 and 2022.Q1.</w:t>
      </w:r>
    </w:p>
    <w:p w14:paraId="285BF468" w14:textId="44570193" w:rsidR="00A375D5" w:rsidRPr="00A375D5" w:rsidRDefault="00A375D5" w:rsidP="00A375D5">
      <w:pPr>
        <w:ind w:firstLine="289"/>
        <w:jc w:val="both"/>
        <w:rPr>
          <w:rFonts w:ascii="CMU Serif Roman" w:hAnsi="CMU Serif Roman"/>
          <w:color w:val="000000"/>
        </w:rPr>
      </w:pPr>
      <w:r w:rsidRPr="00A375D5">
        <w:rPr>
          <w:rFonts w:ascii="CMU Serif Roman" w:hAnsi="CMU Serif Roman"/>
          <w:color w:val="000000"/>
        </w:rPr>
        <w:t xml:space="preserve">The sample consists of 77,678 unique firms, with SIC industry classification data available for approximately one-third of all registered firms (25,244 firms), accounting for 79% of the total export </w:t>
      </w:r>
      <w:r w:rsidRPr="00A375D5">
        <w:rPr>
          <w:rFonts w:ascii="CMU Serif Roman" w:hAnsi="CMU Serif Roman"/>
          <w:color w:val="000000"/>
        </w:rPr>
        <w:lastRenderedPageBreak/>
        <w:t xml:space="preserve">shipment values. We find that only 12.17% of the total number of firms (9,453 firms) are responsible for 99% of the total export shipment values. Furthermore, SIC information is available for 6,296 of the top 99% firms by export value, constituting </w:t>
      </w:r>
      <w:r>
        <w:rPr>
          <w:rFonts w:ascii="CMU Serif Roman" w:hAnsi="CMU Serif Roman"/>
          <w:color w:val="000000"/>
        </w:rPr>
        <w:t xml:space="preserve">two-thirds </w:t>
      </w:r>
      <w:r w:rsidRPr="00A375D5">
        <w:rPr>
          <w:rFonts w:ascii="CMU Serif Roman" w:hAnsi="CMU Serif Roman"/>
          <w:color w:val="000000"/>
        </w:rPr>
        <w:t>of this group.</w:t>
      </w:r>
    </w:p>
    <w:p w14:paraId="48A07698" w14:textId="2414A78C" w:rsidR="00A375D5" w:rsidRPr="00A375D5" w:rsidRDefault="00A375D5" w:rsidP="00A375D5">
      <w:pPr>
        <w:ind w:firstLine="289"/>
        <w:jc w:val="both"/>
        <w:rPr>
          <w:rFonts w:ascii="CMU Serif Roman" w:hAnsi="CMU Serif Roman"/>
          <w:color w:val="000000"/>
        </w:rPr>
      </w:pPr>
      <w:r w:rsidRPr="00A375D5">
        <w:rPr>
          <w:rFonts w:ascii="CMU Serif Roman" w:hAnsi="CMU Serif Roman"/>
          <w:color w:val="000000"/>
        </w:rPr>
        <w:t>Analyzing the data across the entire period, we find that the median shipment value for all firms is $0.17m, while the mean shipment value is $73.28m. For the top 12.17% of firms, the median shipment value is $56.56, and the mean shipment value is $596.2m. In contrast, for the bottom 1% of firms, the median export value is $0.10m, and the mean export value is $0.83m.</w:t>
      </w:r>
    </w:p>
    <w:p w14:paraId="70C2F510" w14:textId="4EF27F5B" w:rsidR="00507227" w:rsidRDefault="00A375D5" w:rsidP="00A375D5">
      <w:pPr>
        <w:ind w:firstLine="289"/>
        <w:jc w:val="both"/>
        <w:rPr>
          <w:rFonts w:ascii="CMU Serif Roman" w:hAnsi="CMU Serif Roman"/>
          <w:color w:val="000000"/>
        </w:rPr>
      </w:pPr>
      <w:r w:rsidRPr="00A375D5">
        <w:rPr>
          <w:rFonts w:ascii="CMU Serif Roman" w:hAnsi="CMU Serif Roman"/>
          <w:color w:val="000000"/>
        </w:rPr>
        <w:t>These findings indicate significant heterogeneity in the distribution of export shipments across firms, with a small number of firms accounting for a large share of the total export shipment values. Such insights can provide valuable guidance for policymakers and researchers looking to understand the factors that influence firms' export performance and identify strategies for promoting trade growth and competitiveness.</w:t>
      </w:r>
    </w:p>
    <w:p w14:paraId="7D69AC66" w14:textId="270F74E1" w:rsidR="004533B3" w:rsidRPr="004533B3" w:rsidRDefault="005A59E4" w:rsidP="004533B3">
      <w:pPr>
        <w:ind w:firstLine="289"/>
        <w:jc w:val="both"/>
        <w:rPr>
          <w:rFonts w:ascii="CMU Serif Roman" w:hAnsi="CMU Serif Roman"/>
          <w:color w:val="000000"/>
        </w:rPr>
      </w:pPr>
      <w:r>
        <w:rPr>
          <w:rFonts w:ascii="CMU Serif Roman" w:hAnsi="CMU Serif Roman"/>
          <w:color w:val="000000"/>
        </w:rPr>
        <w:t xml:space="preserve">Figure 2 </w:t>
      </w:r>
      <w:r w:rsidR="004533B3" w:rsidRPr="004533B3">
        <w:rPr>
          <w:rFonts w:ascii="CMU Serif Roman" w:hAnsi="CMU Serif Roman"/>
          <w:color w:val="000000"/>
        </w:rPr>
        <w:t>presents the export per worker in Mexico at the municipal level. The map shows that the northeast and northwest regions have the highest export per worker, which can be attributed to their proximity to the United States of America border, a major trading partner for Mexico. In contrast, the central region and the Pacific west have municipalities with both high and low levels of exports per worker.</w:t>
      </w:r>
    </w:p>
    <w:p w14:paraId="75ABD7CB" w14:textId="49CB5116" w:rsidR="004533B3" w:rsidRPr="004533B3" w:rsidRDefault="004533B3" w:rsidP="004533B3">
      <w:pPr>
        <w:ind w:firstLine="289"/>
        <w:jc w:val="both"/>
        <w:rPr>
          <w:rFonts w:ascii="CMU Serif Roman" w:hAnsi="CMU Serif Roman"/>
          <w:color w:val="000000"/>
        </w:rPr>
      </w:pPr>
      <w:r w:rsidRPr="004533B3">
        <w:rPr>
          <w:rFonts w:ascii="CMU Serif Roman" w:hAnsi="CMU Serif Roman"/>
          <w:color w:val="000000"/>
        </w:rPr>
        <w:t>The South and Southeast regions exhibit the lowest levels of exports per worker, which is not surprising given their distance from the border and other characteristics such as lower income levels. These results highlight the importance of geographic location as a factor influencing firms' export performance. Municipalities closer to major trading partners may have an advantage in terms of access to markets, while those farther away may face additional barriers to trade.</w:t>
      </w:r>
    </w:p>
    <w:p w14:paraId="2886C7A7" w14:textId="772BCCC6" w:rsidR="005A59E4" w:rsidRDefault="004533B3" w:rsidP="004533B3">
      <w:pPr>
        <w:ind w:firstLine="289"/>
        <w:jc w:val="both"/>
        <w:rPr>
          <w:rFonts w:ascii="CMU Serif Roman" w:hAnsi="CMU Serif Roman"/>
          <w:color w:val="000000"/>
        </w:rPr>
      </w:pPr>
      <w:r w:rsidRPr="004533B3">
        <w:rPr>
          <w:rFonts w:ascii="CMU Serif Roman" w:hAnsi="CMU Serif Roman"/>
          <w:color w:val="000000"/>
        </w:rPr>
        <w:t>These findings can have implications for policymakers and businesses seeking to promote trade and economic growth in Mexico. Understanding the geographic distribution of exports and the factors that contribute to it can inform targeted policy interventions aimed at addressing regional disparities and promoting trade competitiveness.</w:t>
      </w:r>
    </w:p>
    <w:p w14:paraId="79AAE99E" w14:textId="4BD133D2" w:rsidR="00C64E3B" w:rsidRPr="00C64E3B" w:rsidRDefault="00C64E3B" w:rsidP="00C64E3B">
      <w:pPr>
        <w:ind w:firstLine="289"/>
        <w:jc w:val="both"/>
        <w:rPr>
          <w:rFonts w:ascii="CMU Serif Roman" w:hAnsi="CMU Serif Roman"/>
          <w:color w:val="000000"/>
        </w:rPr>
      </w:pPr>
      <w:r w:rsidRPr="00C64E3B">
        <w:rPr>
          <w:rFonts w:ascii="CMU Serif Roman" w:hAnsi="CMU Serif Roman"/>
          <w:color w:val="000000"/>
        </w:rPr>
        <w:t xml:space="preserve">In addition to their implications for trade and economic growth, the results of </w:t>
      </w:r>
      <w:r w:rsidR="0036165C">
        <w:rPr>
          <w:rFonts w:ascii="CMU Serif Roman" w:hAnsi="CMU Serif Roman"/>
          <w:color w:val="000000"/>
        </w:rPr>
        <w:fldChar w:fldCharType="begin"/>
      </w:r>
      <w:r w:rsidR="0036165C">
        <w:rPr>
          <w:rFonts w:ascii="CMU Serif Roman" w:hAnsi="CMU Serif Roman"/>
          <w:color w:val="000000"/>
        </w:rPr>
        <w:instrText xml:space="preserve"> REF _Ref132279997 \h </w:instrText>
      </w:r>
      <w:r w:rsidR="0036165C">
        <w:rPr>
          <w:rFonts w:ascii="CMU Serif Roman" w:hAnsi="CMU Serif Roman"/>
          <w:color w:val="000000"/>
        </w:rPr>
      </w:r>
      <w:r w:rsidR="0036165C">
        <w:rPr>
          <w:rFonts w:ascii="CMU Serif Roman" w:hAnsi="CMU Serif Roman"/>
          <w:color w:val="000000"/>
        </w:rPr>
        <w:fldChar w:fldCharType="separate"/>
      </w:r>
      <w:r w:rsidR="0036165C">
        <w:t xml:space="preserve">Figure </w:t>
      </w:r>
      <w:r w:rsidR="0036165C">
        <w:rPr>
          <w:noProof/>
        </w:rPr>
        <w:t>3</w:t>
      </w:r>
      <w:r w:rsidR="0036165C">
        <w:rPr>
          <w:rFonts w:ascii="CMU Serif Roman" w:hAnsi="CMU Serif Roman"/>
          <w:color w:val="000000"/>
        </w:rPr>
        <w:fldChar w:fldCharType="end"/>
      </w:r>
      <w:r w:rsidR="0036165C">
        <w:rPr>
          <w:rFonts w:ascii="CMU Serif Roman" w:hAnsi="CMU Serif Roman"/>
          <w:color w:val="000000"/>
          <w:lang w:val="en-US"/>
        </w:rPr>
        <w:t xml:space="preserve"> </w:t>
      </w:r>
      <w:r w:rsidRPr="00C64E3B">
        <w:rPr>
          <w:rFonts w:ascii="CMU Serif Roman" w:hAnsi="CMU Serif Roman"/>
          <w:color w:val="000000"/>
        </w:rPr>
        <w:t xml:space="preserve">can also have implications for labor transitions </w:t>
      </w:r>
      <w:r w:rsidRPr="00C64E3B">
        <w:rPr>
          <w:rFonts w:ascii="CMU Serif Roman" w:hAnsi="CMU Serif Roman"/>
          <w:color w:val="000000"/>
        </w:rPr>
        <w:lastRenderedPageBreak/>
        <w:t>among different regions in Mexico. The regional disparities in exports per worker suggest that workers in municipalities with low levels of exports may face challenges in finding employment opportunities that offer higher wages and greater job security.</w:t>
      </w:r>
    </w:p>
    <w:p w14:paraId="73D0E17B" w14:textId="71D1280A" w:rsidR="00C64E3B" w:rsidRPr="00C64E3B" w:rsidRDefault="00C64E3B" w:rsidP="00C64E3B">
      <w:pPr>
        <w:ind w:firstLine="289"/>
        <w:jc w:val="both"/>
        <w:rPr>
          <w:rFonts w:ascii="CMU Serif Roman" w:hAnsi="CMU Serif Roman"/>
          <w:color w:val="000000"/>
        </w:rPr>
      </w:pPr>
      <w:r w:rsidRPr="00C64E3B">
        <w:rPr>
          <w:rFonts w:ascii="CMU Serif Roman" w:hAnsi="CMU Serif Roman"/>
          <w:color w:val="000000"/>
        </w:rPr>
        <w:t>Conversely, workers in municipalities with high levels of exports may have better job prospects and opportunities for upward mobility. These dynamics can affect patterns of labor migration and the distribution of human capital across regions in Mexico.</w:t>
      </w:r>
    </w:p>
    <w:p w14:paraId="3A5531F1" w14:textId="2F672E82" w:rsidR="00C64E3B" w:rsidRPr="005A59E4" w:rsidRDefault="00C64E3B" w:rsidP="00C64E3B">
      <w:pPr>
        <w:ind w:firstLine="289"/>
        <w:jc w:val="both"/>
        <w:rPr>
          <w:rFonts w:ascii="CMU Serif Roman" w:hAnsi="CMU Serif Roman"/>
          <w:color w:val="000000"/>
        </w:rPr>
      </w:pPr>
      <w:r w:rsidRPr="00C64E3B">
        <w:rPr>
          <w:rFonts w:ascii="CMU Serif Roman" w:hAnsi="CMU Serif Roman"/>
          <w:color w:val="000000"/>
        </w:rPr>
        <w:t>Overall, these results highlight the complex interplay between regional economic performance, trade, and labor markets. Understanding these dynamics is essential for developing effective policies and strategies to promote inclusive economic growth and development across Mexico's regions.</w:t>
      </w:r>
    </w:p>
    <w:p w14:paraId="01792D31" w14:textId="77777777" w:rsidR="00342D31" w:rsidRPr="00507227" w:rsidRDefault="00342D31" w:rsidP="00A375D5">
      <w:pPr>
        <w:ind w:firstLine="289"/>
        <w:jc w:val="both"/>
        <w:rPr>
          <w:rFonts w:ascii="CMU Serif Roman" w:hAnsi="CMU Serif Roman"/>
          <w:color w:val="000000"/>
        </w:rPr>
      </w:pPr>
    </w:p>
    <w:p w14:paraId="7B2D3803" w14:textId="2DAD76C1" w:rsidR="00342D31" w:rsidRPr="0029668D" w:rsidRDefault="0029668D" w:rsidP="0029668D">
      <w:pPr>
        <w:pStyle w:val="Caption"/>
      </w:pPr>
      <w:bookmarkStart w:id="11" w:name="_Ref132279997"/>
      <w:r>
        <w:t xml:space="preserve">Figure </w:t>
      </w:r>
      <w:r w:rsidR="00000000">
        <w:fldChar w:fldCharType="begin"/>
      </w:r>
      <w:r w:rsidR="00000000">
        <w:instrText xml:space="preserve"> SEQ Figure \* ARABIC </w:instrText>
      </w:r>
      <w:r w:rsidR="00000000">
        <w:fldChar w:fldCharType="separate"/>
      </w:r>
      <w:r w:rsidR="00D373E3">
        <w:rPr>
          <w:noProof/>
        </w:rPr>
        <w:t>3</w:t>
      </w:r>
      <w:r w:rsidR="00000000">
        <w:rPr>
          <w:noProof/>
        </w:rPr>
        <w:fldChar w:fldCharType="end"/>
      </w:r>
      <w:bookmarkEnd w:id="11"/>
      <w:r>
        <w:t xml:space="preserve"> Exports per worker </w:t>
      </w:r>
      <w:r w:rsidR="004978BE">
        <w:t xml:space="preserve">at the municipal level </w:t>
      </w:r>
    </w:p>
    <w:p w14:paraId="10CAB4E4" w14:textId="14DCF56E" w:rsidR="00342D31" w:rsidRDefault="004978BE" w:rsidP="00342D31">
      <w:pPr>
        <w:jc w:val="center"/>
        <w:rPr>
          <w:rFonts w:ascii="CMU Serif Roman" w:hAnsi="CMU Serif Roman"/>
        </w:rPr>
      </w:pPr>
      <w:r w:rsidRPr="004978BE">
        <w:rPr>
          <w:rFonts w:ascii="CMU Serif Roman" w:hAnsi="CMU Serif Roman"/>
          <w:noProof/>
        </w:rPr>
        <w:drawing>
          <wp:inline distT="0" distB="0" distL="0" distR="0" wp14:anchorId="7BC027D1" wp14:editId="267AC12C">
            <wp:extent cx="2759103" cy="2077002"/>
            <wp:effectExtent l="0" t="0" r="0" b="6350"/>
            <wp:docPr id="14" name="Picture 14"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Map&#10;&#10;Description automatically generated"/>
                    <pic:cNvPicPr/>
                  </pic:nvPicPr>
                  <pic:blipFill>
                    <a:blip r:embed="rId18"/>
                    <a:stretch>
                      <a:fillRect/>
                    </a:stretch>
                  </pic:blipFill>
                  <pic:spPr>
                    <a:xfrm>
                      <a:off x="0" y="0"/>
                      <a:ext cx="2775338" cy="2089223"/>
                    </a:xfrm>
                    <a:prstGeom prst="rect">
                      <a:avLst/>
                    </a:prstGeom>
                  </pic:spPr>
                </pic:pic>
              </a:graphicData>
            </a:graphic>
          </wp:inline>
        </w:drawing>
      </w:r>
    </w:p>
    <w:p w14:paraId="4B8A5496" w14:textId="4B216312" w:rsidR="00342D31" w:rsidRPr="00F20943" w:rsidRDefault="00342D31" w:rsidP="00342D31">
      <w:pPr>
        <w:pStyle w:val="FootnoteText"/>
        <w:rPr>
          <w:rFonts w:ascii="CMU Serif Roman" w:hAnsi="CMU Serif Roman"/>
          <w:sz w:val="21"/>
          <w:szCs w:val="21"/>
        </w:rPr>
      </w:pPr>
      <w:r w:rsidRPr="00F20943">
        <w:rPr>
          <w:rFonts w:ascii="CMU Serif Roman" w:hAnsi="CMU Serif Roman"/>
          <w:sz w:val="21"/>
          <w:szCs w:val="21"/>
        </w:rPr>
        <w:t xml:space="preserve">Source: World Bank Staff elaboration based on </w:t>
      </w:r>
      <w:r w:rsidR="004978BE">
        <w:rPr>
          <w:rFonts w:ascii="CMU Serif Roman" w:hAnsi="CMU Serif Roman"/>
          <w:sz w:val="21"/>
          <w:szCs w:val="21"/>
        </w:rPr>
        <w:t>Panjiva Global Database and ENOE</w:t>
      </w:r>
      <w:r w:rsidRPr="00F20943">
        <w:rPr>
          <w:rFonts w:ascii="CMU Serif Roman" w:hAnsi="CMU Serif Roman"/>
          <w:sz w:val="21"/>
          <w:szCs w:val="21"/>
        </w:rPr>
        <w:t xml:space="preserve">.  </w:t>
      </w:r>
    </w:p>
    <w:p w14:paraId="3D1E00AB" w14:textId="77777777" w:rsidR="00EA2F61" w:rsidRPr="00F20943" w:rsidRDefault="00EA2F61" w:rsidP="00216AB0">
      <w:pPr>
        <w:pStyle w:val="Heading1"/>
        <w:jc w:val="both"/>
        <w:rPr>
          <w:rFonts w:ascii="CMU Serif Roman" w:hAnsi="CMU Serif Roman"/>
        </w:rPr>
      </w:pPr>
      <w:r w:rsidRPr="00F20943">
        <w:rPr>
          <w:rFonts w:ascii="CMU Serif Roman" w:hAnsi="CMU Serif Roman"/>
        </w:rPr>
        <w:t xml:space="preserve">Methodology </w:t>
      </w:r>
    </w:p>
    <w:p w14:paraId="1A670D72" w14:textId="53562A6F" w:rsidR="002B3F7D" w:rsidRPr="002B3F7D" w:rsidRDefault="002B3F7D" w:rsidP="002B3F7D">
      <w:pPr>
        <w:ind w:firstLine="289"/>
        <w:jc w:val="both"/>
        <w:rPr>
          <w:rFonts w:ascii="CMU Serif Roman" w:hAnsi="CMU Serif Roman"/>
          <w:color w:val="000000"/>
        </w:rPr>
      </w:pPr>
      <w:r w:rsidRPr="002B3F7D">
        <w:rPr>
          <w:rFonts w:ascii="CMU Serif Roman" w:hAnsi="CMU Serif Roman"/>
          <w:color w:val="000000"/>
        </w:rPr>
        <w:t xml:space="preserve">The paper begins by examining job market transitions across four distinct labor market categories, namely labor force and informality status, occupations, and industries. To estimate these transitions, the study employs the ENOE database and builds on the methodology developed by </w:t>
      </w:r>
      <w:sdt>
        <w:sdtPr>
          <w:rPr>
            <w:rFonts w:ascii="CMU Serif Roman" w:hAnsi="CMU Serif Roman"/>
            <w:color w:val="000000"/>
          </w:rPr>
          <w:tag w:val="MENDELEY_CITATION_v3_eyJjaXRhdGlvbklEIjoiTUVOREVMRVlfQ0lUQVRJT05fN2IyMWQ3NTEtOTMyNS00ZGIxLWI2MzQtZTk3OGE0YTg5MjUxIiwicHJvcGVydGllcyI6eyJub3RlSW5kZXgiOjB9LCJpc0VkaXRlZCI6ZmFsc2UsIm1hbnVhbE92ZXJyaWRlIjp7ImlzTWFudWFsbHlPdmVycmlkZGVuIjpmYWxzZSwiY2l0ZXByb2NUZXh0IjoiKFNhbWFuaWVnbyBhbmQgVmllZ2VsYWhuIDIwMjEpIiwibWFudWFsT3ZlcnJpZGVUZXh0IjoiIn0sImNpdGF0aW9uSXRlbXMiOlt7ImlkIjoiZGQ5MWE0ZGQtMGVhNS0zZDRlLWE3OTgtMmJmNTE3ZjViZTJlIiwiaXRlbURhdGEiOnsidHlwZSI6ImJvb2siLCJpZCI6ImRkOTFhNGRkLTBlYTUtM2Q0ZS1hNzk4LTJiZjUxN2Y1YmUyZSIsInRpdGxlIjoiRXN0aW1hdGluZyBsYWJvdXIgbWFya2V0IHRyYW5zaXRpb25zIGZyb20gbGFib3VyIGZvcmNlIHN1cnZleXMgVGhlIGNhc2Ugb2YgVmlldCBOYW0iLCJhdXRob3IiOlt7ImZhbWlseSI6IlNhbWFuaWVnbyIsImdpdmVuIjoiQnJlbmRhIiwicGFyc2UtbmFtZXMiOmZhbHNlLCJkcm9wcGluZy1wYXJ0aWNsZSI6IiIsIm5vbi1kcm9wcGluZy1wYXJ0aWNsZSI6IiJ9LHsiZmFtaWx5IjoiVmllZ2VsYWhuIiwiZ2l2ZW4iOiJDaHJpc3RpYW4iLCJwYXJzZS1uYW1lcyI6ZmFsc2UsImRyb3BwaW5nLXBhcnRpY2xlIjoiIiwibm9uLWRyb3BwaW5nLXBhcnRpY2xlIjoiIn1dLCJJU0JOIjoiOTc4OTIyMDM0OTk5MSIsIlVSTCI6Ind3dy5pbG8ub3JnL2dsb2JhbC9wdWJsaWNhdGlvbnMvd29ya2luZy1wYXBlcnMiLCJpc3N1ZWQiOnsiZGF0ZS1wYXJ0cyI6W1syMDIxXV19LCJjb250YWluZXItdGl0bGUtc2hvcnQiOiIifSwiaXNUZW1wb3JhcnkiOmZhbHNlfV19"/>
          <w:id w:val="1842893889"/>
          <w:placeholder>
            <w:docPart w:val="9BC3B1F075A2AD4A97E6BD9F04BD60CB"/>
          </w:placeholder>
        </w:sdtPr>
        <w:sdtContent>
          <w:r w:rsidR="000A0773" w:rsidRPr="00F20943">
            <w:rPr>
              <w:rFonts w:ascii="CMU Serif Roman" w:hAnsi="CMU Serif Roman"/>
              <w:color w:val="000000"/>
            </w:rPr>
            <w:t xml:space="preserve">Samaniego and Viegelahn </w:t>
          </w:r>
          <w:r w:rsidR="000A0773">
            <w:rPr>
              <w:rFonts w:ascii="CMU Serif Roman" w:hAnsi="CMU Serif Roman"/>
              <w:color w:val="000000"/>
            </w:rPr>
            <w:t>(</w:t>
          </w:r>
          <w:r w:rsidR="000A0773" w:rsidRPr="00F20943">
            <w:rPr>
              <w:rFonts w:ascii="CMU Serif Roman" w:hAnsi="CMU Serif Roman"/>
              <w:color w:val="000000"/>
            </w:rPr>
            <w:t>2021)</w:t>
          </w:r>
        </w:sdtContent>
      </w:sdt>
    </w:p>
    <w:p w14:paraId="7E7B851C" w14:textId="1E62C9A9" w:rsidR="002B3F7D" w:rsidRPr="002B3F7D" w:rsidRDefault="002B3F7D" w:rsidP="002B3F7D">
      <w:pPr>
        <w:ind w:firstLine="289"/>
        <w:jc w:val="both"/>
        <w:rPr>
          <w:rFonts w:ascii="CMU Serif Roman" w:hAnsi="CMU Serif Roman"/>
          <w:color w:val="000000"/>
        </w:rPr>
      </w:pPr>
      <w:r w:rsidRPr="002B3F7D">
        <w:rPr>
          <w:rFonts w:ascii="CMU Serif Roman" w:hAnsi="CMU Serif Roman"/>
          <w:color w:val="000000"/>
        </w:rPr>
        <w:t xml:space="preserve">The approach used by </w:t>
      </w:r>
      <w:sdt>
        <w:sdtPr>
          <w:rPr>
            <w:rFonts w:ascii="CMU Serif Roman" w:hAnsi="CMU Serif Roman"/>
            <w:color w:val="000000"/>
          </w:rPr>
          <w:tag w:val="MENDELEY_CITATION_v3_eyJjaXRhdGlvbklEIjoiTUVOREVMRVlfQ0lUQVRJT05fN2IyMWQ3NTEtOTMyNS00ZGIxLWI2MzQtZTk3OGE0YTg5MjUxIiwicHJvcGVydGllcyI6eyJub3RlSW5kZXgiOjB9LCJpc0VkaXRlZCI6ZmFsc2UsIm1hbnVhbE92ZXJyaWRlIjp7ImlzTWFudWFsbHlPdmVycmlkZGVuIjpmYWxzZSwiY2l0ZXByb2NUZXh0IjoiKFNhbWFuaWVnbyBhbmQgVmllZ2VsYWhuIDIwMjEpIiwibWFudWFsT3ZlcnJpZGVUZXh0IjoiIn0sImNpdGF0aW9uSXRlbXMiOlt7ImlkIjoiZGQ5MWE0ZGQtMGVhNS0zZDRlLWE3OTgtMmJmNTE3ZjViZTJlIiwiaXRlbURhdGEiOnsidHlwZSI6ImJvb2siLCJpZCI6ImRkOTFhNGRkLTBlYTUtM2Q0ZS1hNzk4LTJiZjUxN2Y1YmUyZSIsInRpdGxlIjoiRXN0aW1hdGluZyBsYWJvdXIgbWFya2V0IHRyYW5zaXRpb25zIGZyb20gbGFib3VyIGZvcmNlIHN1cnZleXMgVGhlIGNhc2Ugb2YgVmlldCBOYW0iLCJhdXRob3IiOlt7ImZhbWlseSI6IlNhbWFuaWVnbyIsImdpdmVuIjoiQnJlbmRhIiwicGFyc2UtbmFtZXMiOmZhbHNlLCJkcm9wcGluZy1wYXJ0aWNsZSI6IiIsIm5vbi1kcm9wcGluZy1wYXJ0aWNsZSI6IiJ9LHsiZmFtaWx5IjoiVmllZ2VsYWhuIiwiZ2l2ZW4iOiJDaHJpc3RpYW4iLCJwYXJzZS1uYW1lcyI6ZmFsc2UsImRyb3BwaW5nLXBhcnRpY2xlIjoiIiwibm9uLWRyb3BwaW5nLXBhcnRpY2xlIjoiIn1dLCJJU0JOIjoiOTc4OTIyMDM0OTk5MSIsIlVSTCI6Ind3dy5pbG8ub3JnL2dsb2JhbC9wdWJsaWNhdGlvbnMvd29ya2luZy1wYXBlcnMiLCJpc3N1ZWQiOnsiZGF0ZS1wYXJ0cyI6W1syMDIxXV19LCJjb250YWluZXItdGl0bGUtc2hvcnQiOiIifSwiaXNUZW1wb3JhcnkiOmZhbHNlfV19"/>
          <w:id w:val="1803119287"/>
          <w:placeholder>
            <w:docPart w:val="4F5D84DE325F38429DBCA6A09A82DE43"/>
          </w:placeholder>
        </w:sdtPr>
        <w:sdtContent>
          <w:r w:rsidR="000A0773" w:rsidRPr="00F20943">
            <w:rPr>
              <w:rFonts w:ascii="CMU Serif Roman" w:hAnsi="CMU Serif Roman"/>
              <w:color w:val="000000"/>
            </w:rPr>
            <w:t xml:space="preserve">Samaniego and Viegelahn </w:t>
          </w:r>
          <w:r w:rsidR="000A0773">
            <w:rPr>
              <w:rFonts w:ascii="CMU Serif Roman" w:hAnsi="CMU Serif Roman"/>
              <w:color w:val="000000"/>
            </w:rPr>
            <w:t>(</w:t>
          </w:r>
          <w:r w:rsidR="000A0773" w:rsidRPr="00F20943">
            <w:rPr>
              <w:rFonts w:ascii="CMU Serif Roman" w:hAnsi="CMU Serif Roman"/>
              <w:color w:val="000000"/>
            </w:rPr>
            <w:t>2021)</w:t>
          </w:r>
        </w:sdtContent>
      </w:sdt>
      <w:r w:rsidR="000A0773" w:rsidRPr="007B2673">
        <w:rPr>
          <w:rFonts w:ascii="CMU Serif Roman" w:hAnsi="CMU Serif Roman"/>
          <w:color w:val="000000"/>
        </w:rPr>
        <w:t xml:space="preserve"> </w:t>
      </w:r>
      <w:r w:rsidRPr="002B3F7D">
        <w:rPr>
          <w:rFonts w:ascii="CMU Serif Roman" w:hAnsi="CMU Serif Roman"/>
          <w:color w:val="000000"/>
        </w:rPr>
        <w:t xml:space="preserve">is based on the flows of workers and jobs, which are influenced by labor demand, </w:t>
      </w:r>
      <w:r w:rsidRPr="002B3F7D">
        <w:rPr>
          <w:rFonts w:ascii="CMU Serif Roman" w:hAnsi="CMU Serif Roman"/>
          <w:color w:val="000000"/>
        </w:rPr>
        <w:lastRenderedPageBreak/>
        <w:t>matching between workers and firms, and wage determination. This approach recognizes the dynamic nature of labor markets and considers the probabilities of individuals moving into and out of different labor market states.</w:t>
      </w:r>
    </w:p>
    <w:p w14:paraId="63AE73F0" w14:textId="77777777" w:rsidR="002B3F7D" w:rsidRPr="002B3F7D" w:rsidRDefault="002B3F7D" w:rsidP="002B3F7D">
      <w:pPr>
        <w:ind w:firstLine="289"/>
        <w:jc w:val="both"/>
        <w:rPr>
          <w:rFonts w:ascii="CMU Serif Roman" w:hAnsi="CMU Serif Roman"/>
          <w:color w:val="000000"/>
        </w:rPr>
      </w:pPr>
    </w:p>
    <w:p w14:paraId="656C889E" w14:textId="128E277D" w:rsidR="002B3F7D" w:rsidRDefault="002B3F7D" w:rsidP="002B3F7D">
      <w:pPr>
        <w:ind w:firstLine="289"/>
        <w:jc w:val="both"/>
        <w:rPr>
          <w:rFonts w:ascii="CMU Serif Roman" w:hAnsi="CMU Serif Roman"/>
          <w:color w:val="000000"/>
        </w:rPr>
      </w:pPr>
      <w:r w:rsidRPr="002B3F7D">
        <w:rPr>
          <w:rFonts w:ascii="CMU Serif Roman" w:hAnsi="CMU Serif Roman"/>
          <w:color w:val="000000"/>
        </w:rPr>
        <w:t>By understanding how socio-demographic transitions can impact the share of individuals in each labor market state, the study provides valuable insights into the distribution of labor market opportunities and outcomes across different groups</w:t>
      </w:r>
      <w:r w:rsidR="00452DF7">
        <w:rPr>
          <w:rFonts w:ascii="CMU Serif Roman" w:hAnsi="CMU Serif Roman"/>
          <w:color w:val="000000"/>
        </w:rPr>
        <w:t xml:space="preserve"> (See also </w:t>
      </w:r>
      <w:sdt>
        <w:sdtPr>
          <w:rPr>
            <w:rFonts w:ascii="CMU Serif Roman" w:hAnsi="CMU Serif Roman"/>
            <w:color w:val="000000"/>
          </w:rPr>
          <w:tag w:val="MENDELEY_CITATION_v3_eyJjaXRhdGlvbklEIjoiTUVOREVMRVlfQ0lUQVRJT05fODFkZTAxODAtMGFhNi00Y2NkLTgyNzEtNjUwMjM4NjE1NmNlIiwicHJvcGVydGllcyI6eyJub3RlSW5kZXgiOjB9LCJpc0VkaXRlZCI6ZmFsc2UsIm1hbnVhbE92ZXJyaWRlIjp7ImlzTWFudWFsbHlPdmVycmlkZGVuIjpmYWxzZSwiY2l0ZXByb2NUZXh0IjoiKEJsYW5jaGFyZCBhbmQgRGlhbW9uZCAxOTkyKSIsIm1hbnVhbE92ZXJyaWRlVGV4dCI6IiJ9LCJjaXRhdGlvbkl0ZW1zIjpbeyJpZCI6ImE1ZTA0NzhhLWIyNGMtMzA3MC1hM2QxLTc0MTYzN2IxNjhiNCIsIml0ZW1EYXRhIjp7InR5cGUiOiJyZXBvcnQiLCJpZCI6ImE1ZTA0NzhhLWIyNGMtMzA3MC1hM2QxLTc0MTYzN2IxNjhiNCIsInRpdGxlIjoiVGhlIGZsb3cgYXBwcm9hY2ggdG8gbGFib3IgbWFya2V0cyIsImF1dGhvciI6W3siZmFtaWx5IjoiQmxhbmNoYXJkIiwiZ2l2ZW4iOiJPbGl2aWVyIEplYW4iLCJwYXJzZS1uYW1lcyI6ZmFsc2UsImRyb3BwaW5nLXBhcnRpY2xlIjoiIiwibm9uLWRyb3BwaW5nLXBhcnRpY2xlIjoiIn0seyJmYW1pbHkiOiJEaWFtb25kIiwiZ2l2ZW4iOiJQZXRlciIsInBhcnNlLW5hbWVzIjpmYWxzZSwiZHJvcHBpbmctcGFydGljbGUiOiIiLCJub24tZHJvcHBpbmctcGFydGljbGUiOiIifV0sImNvbnRhaW5lci10aXRsZSI6Ik5CRVIgV09SS0lORyBQQVBFUiBTRVJJRVMiLCJpc3N1ZWQiOnsiZGF0ZS1wYXJ0cyI6W1sxOTkyLDJdXX0sIm51bWJlci1vZi1wYWdlcyI6IjEtMTUiLCJpc3N1ZSI6IjQwMDAiLCJjb250YWluZXItdGl0bGUtc2hvcnQiOiIifSwiaXNUZW1wb3JhcnkiOmZhbHNlfV19"/>
          <w:id w:val="-1799599700"/>
          <w:placeholder>
            <w:docPart w:val="3DF5D6831271BE46A80CA8C029B5F84F"/>
          </w:placeholder>
        </w:sdtPr>
        <w:sdtContent>
          <w:r w:rsidR="00452DF7" w:rsidRPr="00F20943">
            <w:rPr>
              <w:rFonts w:ascii="CMU Serif Roman" w:hAnsi="CMU Serif Roman"/>
              <w:color w:val="000000"/>
            </w:rPr>
            <w:t xml:space="preserve">Blanchard and Diamond </w:t>
          </w:r>
          <w:r w:rsidR="00452DF7">
            <w:rPr>
              <w:rFonts w:ascii="CMU Serif Roman" w:hAnsi="CMU Serif Roman"/>
              <w:color w:val="000000"/>
            </w:rPr>
            <w:t>(</w:t>
          </w:r>
          <w:r w:rsidR="00452DF7" w:rsidRPr="00F20943">
            <w:rPr>
              <w:rFonts w:ascii="CMU Serif Roman" w:hAnsi="CMU Serif Roman"/>
              <w:color w:val="000000"/>
            </w:rPr>
            <w:t>1992)</w:t>
          </w:r>
        </w:sdtContent>
      </w:sdt>
      <w:r w:rsidR="00452DF7">
        <w:rPr>
          <w:rFonts w:ascii="CMU Serif Roman" w:hAnsi="CMU Serif Roman"/>
          <w:color w:val="000000"/>
        </w:rPr>
        <w:t>)</w:t>
      </w:r>
      <w:r w:rsidRPr="002B3F7D">
        <w:rPr>
          <w:rFonts w:ascii="CMU Serif Roman" w:hAnsi="CMU Serif Roman"/>
          <w:color w:val="000000"/>
        </w:rPr>
        <w:t xml:space="preserve">. </w:t>
      </w:r>
    </w:p>
    <w:p w14:paraId="4E245226" w14:textId="77777777" w:rsidR="000A0773" w:rsidRDefault="000A0773" w:rsidP="00216AB0">
      <w:pPr>
        <w:jc w:val="both"/>
        <w:rPr>
          <w:rFonts w:ascii="CMU Serif Roman" w:hAnsi="CMU Serif Roman"/>
          <w:color w:val="000000"/>
        </w:rPr>
      </w:pPr>
    </w:p>
    <w:p w14:paraId="77F5CC0A" w14:textId="448F7264" w:rsidR="00EA2F61" w:rsidRPr="00F20943" w:rsidRDefault="00EA2F61" w:rsidP="00216AB0">
      <w:pPr>
        <w:jc w:val="both"/>
        <w:rPr>
          <w:rFonts w:ascii="CMU Serif Roman" w:hAnsi="CMU Serif Roman"/>
        </w:rPr>
      </w:pPr>
      <w:r w:rsidRPr="00F20943">
        <w:rPr>
          <w:rFonts w:ascii="CMU Serif Roman" w:hAnsi="CMU Serif Roman"/>
          <w:b/>
          <w:bCs/>
        </w:rPr>
        <w:t xml:space="preserve">Labor force status </w:t>
      </w:r>
      <w:r w:rsidRPr="00F20943">
        <w:rPr>
          <w:rFonts w:ascii="CMU Serif Roman" w:hAnsi="CMU Serif Roman"/>
        </w:rPr>
        <w:t xml:space="preserve">(LFS): employed, unemployed, out of the labor force. </w:t>
      </w:r>
    </w:p>
    <w:p w14:paraId="2BA199AA" w14:textId="77777777" w:rsidR="00EA2F61" w:rsidRPr="00F20943" w:rsidRDefault="00EA2F61" w:rsidP="00216AB0">
      <w:pPr>
        <w:jc w:val="both"/>
        <w:rPr>
          <w:rFonts w:ascii="CMU Serif Roman" w:hAnsi="CMU Serif Roman"/>
        </w:rPr>
      </w:pPr>
      <w:r w:rsidRPr="00F20943">
        <w:rPr>
          <w:rFonts w:ascii="CMU Serif Roman" w:hAnsi="CMU Serif Roman"/>
          <w:b/>
          <w:bCs/>
        </w:rPr>
        <w:t xml:space="preserve">Formal job </w:t>
      </w:r>
      <w:r w:rsidRPr="00F20943">
        <w:rPr>
          <w:rFonts w:ascii="CMU Serif Roman" w:hAnsi="CMU Serif Roman"/>
        </w:rPr>
        <w:t xml:space="preserve">(FNJ): employed with a formal job, employed with an informal job, not employed. </w:t>
      </w:r>
    </w:p>
    <w:p w14:paraId="7190D650" w14:textId="77777777" w:rsidR="00EA2F61" w:rsidRPr="00F20943" w:rsidRDefault="00EA2F61" w:rsidP="00216AB0">
      <w:pPr>
        <w:jc w:val="both"/>
        <w:rPr>
          <w:rFonts w:ascii="CMU Serif Roman" w:hAnsi="CMU Serif Roman"/>
        </w:rPr>
      </w:pPr>
      <w:r w:rsidRPr="00F20943">
        <w:rPr>
          <w:rFonts w:ascii="CMU Serif Roman" w:hAnsi="CMU Serif Roman"/>
          <w:b/>
          <w:bCs/>
        </w:rPr>
        <w:t xml:space="preserve">Industry </w:t>
      </w:r>
      <w:r w:rsidRPr="00F20943">
        <w:rPr>
          <w:rFonts w:ascii="CMU Serif Roman" w:hAnsi="CMU Serif Roman"/>
        </w:rPr>
        <w:t>(IND): 4-digit ISIC code of primary job</w:t>
      </w:r>
    </w:p>
    <w:p w14:paraId="5C7AA6CF" w14:textId="77777777" w:rsidR="00EA2F61" w:rsidRPr="00F20943" w:rsidRDefault="00EA2F61" w:rsidP="00216AB0">
      <w:pPr>
        <w:jc w:val="both"/>
        <w:rPr>
          <w:rFonts w:ascii="CMU Serif Roman" w:hAnsi="CMU Serif Roman"/>
        </w:rPr>
      </w:pPr>
      <w:r w:rsidRPr="00F20943">
        <w:rPr>
          <w:rFonts w:ascii="CMU Serif Roman" w:hAnsi="CMU Serif Roman"/>
          <w:b/>
          <w:bCs/>
        </w:rPr>
        <w:t xml:space="preserve">Occupation </w:t>
      </w:r>
      <w:r w:rsidRPr="00F20943">
        <w:rPr>
          <w:rFonts w:ascii="CMU Serif Roman" w:hAnsi="CMU Serif Roman"/>
        </w:rPr>
        <w:t>(OCCU): 1-digit occupational classification for primary job</w:t>
      </w:r>
    </w:p>
    <w:p w14:paraId="685E34D4" w14:textId="77777777" w:rsidR="00EA2F61" w:rsidRPr="00F20943" w:rsidRDefault="00EA2F61" w:rsidP="00216AB0">
      <w:pPr>
        <w:jc w:val="both"/>
        <w:rPr>
          <w:rFonts w:ascii="CMU Serif Roman" w:hAnsi="CMU Serif Roman"/>
        </w:rPr>
      </w:pPr>
      <w:r w:rsidRPr="00F20943">
        <w:rPr>
          <w:rFonts w:ascii="CMU Serif Roman" w:hAnsi="CMU Serif Roman"/>
        </w:rPr>
        <w:t xml:space="preserve">Let </w:t>
      </w:r>
      <w:r w:rsidRPr="00F20943">
        <w:rPr>
          <w:rFonts w:ascii="CMU Serif Roman" w:hAnsi="CMU Serif Roman"/>
          <w:i/>
          <w:iCs/>
        </w:rPr>
        <w:t xml:space="preserve">C </w:t>
      </w:r>
      <w:r w:rsidRPr="00F20943">
        <w:rPr>
          <w:rFonts w:ascii="Cambria Math" w:hAnsi="Cambria Math" w:cs="Cambria Math"/>
        </w:rPr>
        <w:t>∈</w:t>
      </w:r>
      <w:r w:rsidRPr="00F20943">
        <w:rPr>
          <w:rFonts w:ascii="CMU Serif Roman" w:hAnsi="CMU Serif Roman"/>
        </w:rPr>
        <w:t xml:space="preserve"> {LFS, FNJ, IND, OCCU} be the set of these 4 categories, labelled as </w:t>
      </w:r>
      <w:r w:rsidRPr="00F20943">
        <w:rPr>
          <w:rFonts w:ascii="CMU Serif Roman" w:hAnsi="CMU Serif Roman"/>
          <w:i/>
          <w:iCs/>
        </w:rPr>
        <w:t>c</w:t>
      </w:r>
      <w:r w:rsidRPr="00F20943">
        <w:rPr>
          <w:rFonts w:ascii="CMU Serif Roman" w:hAnsi="CMU Serif Roman"/>
        </w:rPr>
        <w:t xml:space="preserve">. </w:t>
      </w:r>
    </w:p>
    <w:p w14:paraId="011D9CDC" w14:textId="77777777" w:rsidR="00EA2F61" w:rsidRPr="00F20943" w:rsidRDefault="00EA2F61" w:rsidP="00216AB0">
      <w:pPr>
        <w:jc w:val="both"/>
        <w:rPr>
          <w:rFonts w:ascii="CMU Serif Roman" w:hAnsi="CMU Serif Roman"/>
        </w:rPr>
      </w:pPr>
    </w:p>
    <w:p w14:paraId="6817505A" w14:textId="137F0A41" w:rsidR="00EA2F61" w:rsidRPr="008B4041" w:rsidRDefault="00EA2F61" w:rsidP="008B4041">
      <w:pPr>
        <w:ind w:firstLine="289"/>
        <w:jc w:val="both"/>
        <w:rPr>
          <w:rFonts w:ascii="CMU Serif Roman" w:hAnsi="CMU Serif Roman"/>
          <w:color w:val="000000"/>
        </w:rPr>
      </w:pPr>
      <w:r w:rsidRPr="008B4041">
        <w:rPr>
          <w:rFonts w:ascii="CMU Serif Roman" w:hAnsi="CMU Serif Roman"/>
          <w:color w:val="000000"/>
        </w:rPr>
        <w:t xml:space="preserve">Each c is composed of </w:t>
      </w:r>
      <m:oMath>
        <m:sSub>
          <m:sSubPr>
            <m:ctrlPr>
              <w:rPr>
                <w:rFonts w:ascii="Cambria Math" w:hAnsi="Cambria Math"/>
                <w:color w:val="000000"/>
              </w:rPr>
            </m:ctrlPr>
          </m:sSubPr>
          <m:e>
            <m:r>
              <w:rPr>
                <w:rFonts w:ascii="Cambria Math" w:hAnsi="Cambria Math"/>
                <w:color w:val="000000"/>
              </w:rPr>
              <m:t>s</m:t>
            </m:r>
          </m:e>
          <m:sub>
            <m:r>
              <w:rPr>
                <w:rFonts w:ascii="Cambria Math" w:hAnsi="Cambria Math"/>
                <w:color w:val="000000"/>
              </w:rPr>
              <m:t>c</m:t>
            </m:r>
          </m:sub>
        </m:sSub>
      </m:oMath>
      <w:r w:rsidRPr="008B4041">
        <w:rPr>
          <w:rFonts w:ascii="CMU Serif Roman" w:hAnsi="CMU Serif Roman"/>
          <w:color w:val="000000"/>
        </w:rPr>
        <w:t xml:space="preserve"> mutually exclusive statuses. For each pair of statuses (j,k) in category c, </w:t>
      </w:r>
      <w:r w:rsidR="00435555" w:rsidRPr="008B4041">
        <w:rPr>
          <w:rFonts w:ascii="CMU Serif Roman" w:hAnsi="CMU Serif Roman"/>
          <w:color w:val="000000"/>
        </w:rPr>
        <w:t>we estimate</w:t>
      </w:r>
      <w:r w:rsidRPr="008B4041">
        <w:rPr>
          <w:rFonts w:ascii="CMU Serif Roman" w:hAnsi="CMU Serif Roman"/>
          <w:color w:val="000000"/>
        </w:rPr>
        <w:t xml:space="preserve"> </w:t>
      </w:r>
      <w:r w:rsidR="00BE75ED" w:rsidRPr="008B4041">
        <w:rPr>
          <w:rFonts w:ascii="CMU Serif Roman" w:hAnsi="CMU Serif Roman"/>
          <w:color w:val="000000"/>
        </w:rPr>
        <w:t>transitions</w:t>
      </w:r>
      <w:r w:rsidRPr="008B4041">
        <w:rPr>
          <w:rFonts w:ascii="CMU Serif Roman" w:hAnsi="CMU Serif Roman"/>
          <w:color w:val="000000"/>
        </w:rPr>
        <w:t xml:space="preserve"> from state j in quarter t to state k in quarter t+1 as the weighted sum of all individuals who transition between these two states </w:t>
      </w:r>
    </w:p>
    <w:p w14:paraId="419A51BB" w14:textId="77777777" w:rsidR="00F25D25" w:rsidRPr="008B4041" w:rsidRDefault="00F25D25" w:rsidP="008B4041">
      <w:pPr>
        <w:ind w:firstLine="289"/>
        <w:jc w:val="both"/>
        <w:rPr>
          <w:rFonts w:ascii="CMU Serif Roman" w:hAnsi="CMU Serif Roman"/>
          <w:color w:val="000000"/>
        </w:rPr>
      </w:pPr>
    </w:p>
    <w:bookmarkStart w:id="12" w:name="_Ref123757490"/>
    <w:p w14:paraId="617281E2" w14:textId="77777777" w:rsidR="00EA2F61" w:rsidRPr="00F20943" w:rsidRDefault="00000000" w:rsidP="008C7853">
      <w:pPr>
        <w:pStyle w:val="Caption"/>
        <w:rPr>
          <w:rFonts w:ascii="CMU Serif Roman" w:hAnsi="CMU Serif Roman"/>
        </w:rPr>
      </w:pPr>
      <m:oMath>
        <m:sSub>
          <m:sSubPr>
            <m:ctrlPr>
              <w:rPr>
                <w:rFonts w:ascii="Cambria Math" w:hAnsi="Cambria Math"/>
              </w:rPr>
            </m:ctrlPr>
          </m:sSubPr>
          <m:e>
            <m:r>
              <m:rPr>
                <m:sty m:val="bi"/>
              </m:rPr>
              <w:rPr>
                <w:rFonts w:ascii="Cambria Math" w:hAnsi="Cambria Math"/>
              </w:rPr>
              <m:t>N</m:t>
            </m:r>
            <m:r>
              <m:rPr>
                <m:sty m:val="b"/>
              </m:rPr>
              <w:rPr>
                <w:rFonts w:ascii="Cambria Math" w:hAnsi="Cambria Math"/>
              </w:rPr>
              <m:t>(</m:t>
            </m:r>
            <m:r>
              <m:rPr>
                <m:sty m:val="bi"/>
              </m:rPr>
              <w:rPr>
                <w:rFonts w:ascii="Cambria Math" w:hAnsi="Cambria Math"/>
              </w:rPr>
              <m:t>j</m:t>
            </m:r>
            <m:r>
              <m:rPr>
                <m:sty m:val="b"/>
              </m:rPr>
              <w:rPr>
                <w:rFonts w:ascii="Cambria Math" w:hAnsi="Cambria Math"/>
              </w:rPr>
              <m:t>,</m:t>
            </m:r>
            <m:r>
              <m:rPr>
                <m:sty m:val="bi"/>
              </m:rPr>
              <w:rPr>
                <w:rFonts w:ascii="Cambria Math" w:hAnsi="Cambria Math"/>
              </w:rPr>
              <m:t>k</m:t>
            </m:r>
            <m:r>
              <m:rPr>
                <m:sty m:val="b"/>
              </m:rPr>
              <w:rPr>
                <w:rFonts w:ascii="Cambria Math" w:hAnsi="Cambria Math"/>
              </w:rPr>
              <m:t>)</m:t>
            </m:r>
          </m:e>
          <m:sub>
            <m:r>
              <m:rPr>
                <m:sty m:val="bi"/>
              </m:rPr>
              <w:rPr>
                <w:rFonts w:ascii="Cambria Math" w:hAnsi="Cambria Math"/>
              </w:rPr>
              <m:t>t</m:t>
            </m:r>
          </m:sub>
        </m:sSub>
        <m:r>
          <m:rPr>
            <m:sty m:val="b"/>
          </m:rPr>
          <w:rPr>
            <w:rFonts w:ascii="Cambria Math" w:hAnsi="Cambria Math"/>
          </w:rPr>
          <m:t>=</m:t>
        </m:r>
        <m:nary>
          <m:naryPr>
            <m:chr m:val="∑"/>
            <m:ctrlPr>
              <w:rPr>
                <w:rFonts w:ascii="Cambria Math" w:hAnsi="Cambria Math"/>
              </w:rPr>
            </m:ctrlPr>
          </m:naryPr>
          <m:sub>
            <m:r>
              <m:rPr>
                <m:sty m:val="bi"/>
              </m:rPr>
              <w:rPr>
                <w:rFonts w:ascii="Cambria Math" w:hAnsi="Cambria Math"/>
              </w:rPr>
              <m:t>i</m:t>
            </m:r>
          </m:sub>
          <m:sup/>
          <m:e>
            <m:d>
              <m:dPr>
                <m:ctrlPr>
                  <w:rPr>
                    <w:rFonts w:ascii="Cambria Math" w:hAnsi="Cambria Math"/>
                  </w:rPr>
                </m:ctrlPr>
              </m:dPr>
              <m:e>
                <m:r>
                  <m:rPr>
                    <m:sty m:val="bi"/>
                  </m:rPr>
                  <w:rPr>
                    <w:rFonts w:ascii="Cambria Math" w:hAnsi="Cambria Math"/>
                  </w:rPr>
                  <m:t>c</m:t>
                </m:r>
                <m:f>
                  <m:fPr>
                    <m:type m:val="noBar"/>
                    <m:ctrlPr>
                      <w:rPr>
                        <w:rFonts w:ascii="Cambria Math" w:hAnsi="Cambria Math"/>
                      </w:rPr>
                    </m:ctrlPr>
                  </m:fPr>
                  <m:num/>
                  <m:den>
                    <m:r>
                      <m:rPr>
                        <m:sty m:val="bi"/>
                      </m:rPr>
                      <w:rPr>
                        <w:rFonts w:ascii="Cambria Math" w:hAnsi="Cambria Math"/>
                      </w:rPr>
                      <m:t>i</m:t>
                    </m:r>
                    <m:r>
                      <m:rPr>
                        <m:sty m:val="b"/>
                      </m:rPr>
                      <w:rPr>
                        <w:rFonts w:ascii="Cambria Math" w:hAnsi="Cambria Math"/>
                      </w:rPr>
                      <m:t>,</m:t>
                    </m:r>
                    <m:r>
                      <m:rPr>
                        <m:sty m:val="bi"/>
                      </m:rPr>
                      <w:rPr>
                        <w:rFonts w:ascii="Cambria Math" w:hAnsi="Cambria Math"/>
                      </w:rPr>
                      <m:t>t</m:t>
                    </m:r>
                  </m:den>
                </m:f>
                <m:r>
                  <m:rPr>
                    <m:sty m:val="b"/>
                  </m:rPr>
                  <w:rPr>
                    <w:rFonts w:ascii="Cambria Math" w:hAnsi="Cambria Math"/>
                  </w:rPr>
                  <m:t>=</m:t>
                </m:r>
                <m:r>
                  <m:rPr>
                    <m:sty m:val="bi"/>
                  </m:rPr>
                  <w:rPr>
                    <w:rFonts w:ascii="Cambria Math" w:hAnsi="Cambria Math"/>
                  </w:rPr>
                  <m:t>j</m:t>
                </m:r>
                <m:r>
                  <m:rPr>
                    <m:sty m:val="b"/>
                  </m:rPr>
                  <w:rPr>
                    <w:rFonts w:ascii="Cambria Math" w:hAnsi="Cambria Math"/>
                  </w:rPr>
                  <m:t>, </m:t>
                </m:r>
                <m:sSub>
                  <m:sSubPr>
                    <m:ctrlPr>
                      <w:rPr>
                        <w:rFonts w:ascii="Cambria Math" w:hAnsi="Cambria Math"/>
                      </w:rPr>
                    </m:ctrlPr>
                  </m:sSubPr>
                  <m:e>
                    <m:r>
                      <m:rPr>
                        <m:sty m:val="bi"/>
                      </m:rPr>
                      <w:rPr>
                        <w:rFonts w:ascii="Cambria Math" w:hAnsi="Cambria Math"/>
                      </w:rPr>
                      <m:t>c</m:t>
                    </m:r>
                  </m:e>
                  <m:sub>
                    <m:r>
                      <m:rPr>
                        <m:sty m:val="bi"/>
                      </m:rPr>
                      <w:rPr>
                        <w:rFonts w:ascii="Cambria Math" w:hAnsi="Cambria Math"/>
                      </w:rPr>
                      <m:t>i</m:t>
                    </m:r>
                    <m:r>
                      <m:rPr>
                        <m:sty m:val="b"/>
                      </m:rPr>
                      <w:rPr>
                        <w:rFonts w:ascii="Cambria Math" w:hAnsi="Cambria Math"/>
                      </w:rPr>
                      <m:t>,</m:t>
                    </m:r>
                    <m:r>
                      <m:rPr>
                        <m:sty m:val="bi"/>
                      </m:rPr>
                      <w:rPr>
                        <w:rFonts w:ascii="Cambria Math" w:hAnsi="Cambria Math"/>
                      </w:rPr>
                      <m:t>t</m:t>
                    </m:r>
                    <m:r>
                      <m:rPr>
                        <m:sty m:val="b"/>
                      </m:rPr>
                      <w:rPr>
                        <w:rFonts w:ascii="Cambria Math" w:hAnsi="Cambria Math"/>
                      </w:rPr>
                      <m:t>+</m:t>
                    </m:r>
                    <m:r>
                      <m:rPr>
                        <m:sty m:val="b"/>
                      </m:rPr>
                      <w:rPr>
                        <w:rFonts w:ascii="Cambria Math" w:hAnsi="Cambria Math"/>
                      </w:rPr>
                      <m:t>1</m:t>
                    </m:r>
                  </m:sub>
                </m:sSub>
                <m:r>
                  <m:rPr>
                    <m:sty m:val="b"/>
                  </m:rPr>
                  <w:rPr>
                    <w:rFonts w:ascii="Cambria Math" w:hAnsi="Cambria Math"/>
                  </w:rPr>
                  <m:t>=</m:t>
                </m:r>
                <m:r>
                  <m:rPr>
                    <m:sty m:val="bi"/>
                  </m:rPr>
                  <w:rPr>
                    <w:rFonts w:ascii="Cambria Math" w:hAnsi="Cambria Math"/>
                  </w:rPr>
                  <m:t>k</m:t>
                </m:r>
              </m:e>
            </m:d>
            <m:sSup>
              <m:sSupPr>
                <m:ctrlPr>
                  <w:rPr>
                    <w:rFonts w:ascii="Cambria Math" w:hAnsi="Cambria Math"/>
                  </w:rPr>
                </m:ctrlPr>
              </m:sSupPr>
              <m:e>
                <m:sSub>
                  <m:sSubPr>
                    <m:ctrlPr>
                      <w:rPr>
                        <w:rFonts w:ascii="Cambria Math" w:hAnsi="Cambria Math"/>
                      </w:rPr>
                    </m:ctrlPr>
                  </m:sSubPr>
                  <m:e>
                    <m:r>
                      <m:rPr>
                        <m:sty m:val="bi"/>
                      </m:rPr>
                      <w:rPr>
                        <w:rFonts w:ascii="Cambria Math" w:hAnsi="Cambria Math"/>
                      </w:rPr>
                      <m:t>w</m:t>
                    </m:r>
                  </m:e>
                  <m:sub>
                    <m:r>
                      <m:rPr>
                        <m:sty m:val="bi"/>
                      </m:rPr>
                      <w:rPr>
                        <w:rFonts w:ascii="Cambria Math" w:hAnsi="Cambria Math"/>
                      </w:rPr>
                      <m:t>i</m:t>
                    </m:r>
                  </m:sub>
                </m:sSub>
              </m:e>
              <m:sup/>
            </m:sSup>
          </m:e>
        </m:nary>
      </m:oMath>
      <w:r w:rsidR="00EA2F61" w:rsidRPr="00F20943">
        <w:rPr>
          <w:rFonts w:ascii="CMU Serif Roman" w:hAnsi="CMU Serif Roman"/>
        </w:rPr>
        <w:t xml:space="preserve"> </w:t>
      </w:r>
      <w:r w:rsidR="00EA2F61" w:rsidRPr="00F20943">
        <w:rPr>
          <w:rFonts w:ascii="CMU Serif Roman" w:hAnsi="CMU Serif Roman"/>
        </w:rPr>
        <w:tab/>
        <w:t xml:space="preserve"> </w:t>
      </w:r>
      <w:r w:rsidR="00EA2F61" w:rsidRPr="00F20943">
        <w:rPr>
          <w:rFonts w:ascii="CMU Serif Roman" w:hAnsi="CMU Serif Roman"/>
        </w:rPr>
        <w:fldChar w:fldCharType="begin"/>
      </w:r>
      <w:r w:rsidR="00EA2F61" w:rsidRPr="00F20943">
        <w:rPr>
          <w:rFonts w:ascii="CMU Serif Roman" w:hAnsi="CMU Serif Roman"/>
        </w:rPr>
        <w:instrText xml:space="preserve"> SEQ Equation \* ARABIC </w:instrText>
      </w:r>
      <w:r w:rsidR="00EA2F61" w:rsidRPr="00F20943">
        <w:rPr>
          <w:rFonts w:ascii="CMU Serif Roman" w:hAnsi="CMU Serif Roman"/>
        </w:rPr>
        <w:fldChar w:fldCharType="separate"/>
      </w:r>
      <w:r w:rsidR="00EA2F61" w:rsidRPr="00F20943">
        <w:rPr>
          <w:rFonts w:ascii="CMU Serif Roman" w:hAnsi="CMU Serif Roman"/>
        </w:rPr>
        <w:t>1</w:t>
      </w:r>
      <w:r w:rsidR="00EA2F61" w:rsidRPr="00F20943">
        <w:rPr>
          <w:rFonts w:ascii="CMU Serif Roman" w:hAnsi="CMU Serif Roman"/>
        </w:rPr>
        <w:fldChar w:fldCharType="end"/>
      </w:r>
      <w:bookmarkEnd w:id="12"/>
    </w:p>
    <w:p w14:paraId="37ADF9BF" w14:textId="2EB21A49" w:rsidR="00EA2F61" w:rsidRPr="008B4041" w:rsidRDefault="00EA2F61" w:rsidP="008B4041">
      <w:pPr>
        <w:ind w:firstLine="289"/>
        <w:jc w:val="both"/>
        <w:rPr>
          <w:rFonts w:ascii="CMU Serif Roman" w:hAnsi="CMU Serif Roman"/>
          <w:color w:val="000000"/>
        </w:rPr>
      </w:pPr>
      <w:r w:rsidRPr="008B4041">
        <w:rPr>
          <w:rFonts w:ascii="CMU Serif Roman" w:hAnsi="CMU Serif Roman"/>
          <w:color w:val="000000"/>
        </w:rPr>
        <w:t>The transition probabilities out of state j into state k in period t are obtained by dividing the weighted flows by the weighted sum of all individuals in state j in period t.</w:t>
      </w:r>
    </w:p>
    <w:p w14:paraId="0F8A2FB8" w14:textId="1827AF19" w:rsidR="00EA2F61" w:rsidRPr="008B4041" w:rsidRDefault="00320941" w:rsidP="008B4041">
      <w:pPr>
        <w:ind w:firstLine="289"/>
        <w:jc w:val="both"/>
        <w:rPr>
          <w:rFonts w:ascii="CMU Serif Roman" w:hAnsi="CMU Serif Roman"/>
          <w:color w:val="000000"/>
        </w:rPr>
      </w:pPr>
      <w:r w:rsidRPr="008B4041">
        <w:rPr>
          <w:rFonts w:ascii="CMU Serif Roman" w:hAnsi="CMU Serif Roman"/>
          <w:color w:val="000000"/>
        </w:rPr>
        <w:t>We consider</w:t>
      </w:r>
      <w:r w:rsidR="00EA2F61" w:rsidRPr="008B4041">
        <w:rPr>
          <w:rFonts w:ascii="CMU Serif Roman" w:hAnsi="CMU Serif Roman"/>
          <w:color w:val="000000"/>
        </w:rPr>
        <w:t xml:space="preserve"> two possible weights: sampling weights and attrition revised weights. </w:t>
      </w:r>
      <w:r w:rsidR="00564873" w:rsidRPr="008B4041">
        <w:rPr>
          <w:rFonts w:ascii="CMU Serif Roman" w:hAnsi="CMU Serif Roman"/>
          <w:color w:val="000000"/>
        </w:rPr>
        <w:t>Sampling weights are</w:t>
      </w:r>
      <w:r w:rsidR="00EA2F61" w:rsidRPr="008B4041">
        <w:rPr>
          <w:rFonts w:ascii="CMU Serif Roman" w:hAnsi="CMU Serif Roman"/>
          <w:color w:val="000000"/>
        </w:rPr>
        <w:t xml:space="preserve"> provided by Mexico’s National Institute of Statistics and Geography (INEGI) as frequency weights, without any further adjustment. These weights are meant to reflect the occurrence of each observation in the general population of Mexico. </w:t>
      </w:r>
    </w:p>
    <w:p w14:paraId="1AC2D418" w14:textId="3D4CD1D4" w:rsidR="00F25D25" w:rsidRPr="008B4041" w:rsidRDefault="00EA2F61" w:rsidP="008B4041">
      <w:pPr>
        <w:ind w:firstLine="289"/>
        <w:jc w:val="both"/>
        <w:rPr>
          <w:rFonts w:ascii="CMU Serif Roman" w:hAnsi="CMU Serif Roman"/>
          <w:color w:val="000000"/>
        </w:rPr>
      </w:pPr>
      <w:r w:rsidRPr="008B4041">
        <w:rPr>
          <w:rFonts w:ascii="CMU Serif Roman" w:hAnsi="CMU Serif Roman"/>
          <w:color w:val="000000"/>
        </w:rPr>
        <w:lastRenderedPageBreak/>
        <w:t xml:space="preserve">For the attrition revised weights, the paper follows Fallick and Fleischman (2001) and </w:t>
      </w:r>
      <w:sdt>
        <w:sdtPr>
          <w:rPr>
            <w:rFonts w:ascii="CMU Serif Roman" w:hAnsi="CMU Serif Roman"/>
            <w:color w:val="000000"/>
          </w:rPr>
          <w:tag w:val="MENDELEY_CITATION_v3_eyJjaXRhdGlvbklEIjoiTUVOREVMRVlfQ0lUQVRJT05fMjQ4YzU4NmItMjI4Yi00YmU4LTkzOGItMWIzZWJkNDBlMGI1IiwicHJvcGVydGllcyI6eyJub3RlSW5kZXgiOjB9LCJpc0VkaXRlZCI6ZmFsc2UsIm1hbnVhbE92ZXJyaWRlIjp7ImlzTWFudWFsbHlPdmVycmlkZGVuIjpmYWxzZSwiY2l0ZXByb2NUZXh0IjoiKFNhbWFuaWVnbyBhbmQgVmllZ2VsYWhuIDIwMjEpIiwibWFudWFsT3ZlcnJpZGVUZXh0IjoiIn0sImNpdGF0aW9uSXRlbXMiOlt7ImlkIjoiZGQ5MWE0ZGQtMGVhNS0zZDRlLWE3OTgtMmJmNTE3ZjViZTJlIiwiaXRlbURhdGEiOnsidHlwZSI6ImJvb2siLCJpZCI6ImRkOTFhNGRkLTBlYTUtM2Q0ZS1hNzk4LTJiZjUxN2Y1YmUyZSIsInRpdGxlIjoiRXN0aW1hdGluZyBsYWJvdXIgbWFya2V0IHRyYW5zaXRpb25zIGZyb20gbGFib3VyIGZvcmNlIHN1cnZleXMgVGhlIGNhc2Ugb2YgVmlldCBOYW0iLCJhdXRob3IiOlt7ImZhbWlseSI6IlNhbWFuaWVnbyIsImdpdmVuIjoiQnJlbmRhIiwicGFyc2UtbmFtZXMiOmZhbHNlLCJkcm9wcGluZy1wYXJ0aWNsZSI6IiIsIm5vbi1kcm9wcGluZy1wYXJ0aWNsZSI6IiJ9LHsiZmFtaWx5IjoiVmllZ2VsYWhuIiwiZ2l2ZW4iOiJDaHJpc3RpYW4iLCJwYXJzZS1uYW1lcyI6ZmFsc2UsImRyb3BwaW5nLXBhcnRpY2xlIjoiIiwibm9uLWRyb3BwaW5nLXBhcnRpY2xlIjoiIn1dLCJJU0JOIjoiOTc4OTIyMDM0OTk5MSIsIlVSTCI6Ind3dy5pbG8ub3JnL2dsb2JhbC9wdWJsaWNhdGlvbnMvd29ya2luZy1wYXBlcnMiLCJpc3N1ZWQiOnsiZGF0ZS1wYXJ0cyI6W1syMDIxXV19LCJjb250YWluZXItdGl0bGUtc2hvcnQiOiIifSwiaXNUZW1wb3JhcnkiOmZhbHNlfV19"/>
          <w:id w:val="165447049"/>
          <w:placeholder>
            <w:docPart w:val="B9C259C0251343A98BDD08F6A4612530"/>
          </w:placeholder>
        </w:sdtPr>
        <w:sdtContent>
          <w:r w:rsidR="002940EA" w:rsidRPr="00F20943">
            <w:rPr>
              <w:rFonts w:ascii="CMU Serif Roman" w:hAnsi="CMU Serif Roman"/>
              <w:color w:val="000000"/>
            </w:rPr>
            <w:t>(Samaniego and Viegelahn 2021)</w:t>
          </w:r>
        </w:sdtContent>
      </w:sdt>
      <w:r w:rsidRPr="00F20943">
        <w:rPr>
          <w:rFonts w:ascii="CMU Serif Roman" w:hAnsi="CMU Serif Roman"/>
          <w:color w:val="000000"/>
        </w:rPr>
        <w:t xml:space="preserve"> using the inverse probability weights. </w:t>
      </w:r>
      <w:r w:rsidRPr="008B4041">
        <w:rPr>
          <w:rFonts w:ascii="CMU Serif Roman" w:hAnsi="CMU Serif Roman"/>
          <w:color w:val="000000"/>
        </w:rPr>
        <w:t>It estimates the attrition probability for different groups in the sample, and then uses the inverse estimated match rate to reweight the observation in the sample.</w:t>
      </w:r>
    </w:p>
    <w:p w14:paraId="68D3313B" w14:textId="2C5DA93B" w:rsidR="00EA2F61" w:rsidRPr="008B4041" w:rsidRDefault="0055021C" w:rsidP="008B4041">
      <w:pPr>
        <w:ind w:firstLine="289"/>
        <w:jc w:val="both"/>
        <w:rPr>
          <w:rFonts w:ascii="CMU Serif Roman" w:hAnsi="CMU Serif Roman"/>
          <w:color w:val="000000"/>
        </w:rPr>
      </w:pPr>
      <w:r w:rsidRPr="008B4041">
        <w:rPr>
          <w:rFonts w:ascii="CMU Serif Roman" w:hAnsi="CMU Serif Roman"/>
          <w:color w:val="000000"/>
        </w:rPr>
        <w:t xml:space="preserve">The first step in the analysis involved estimating probit models of attrition for each quarter using equation </w:t>
      </w:r>
      <w:r w:rsidR="00EA2F61" w:rsidRPr="008B4041">
        <w:rPr>
          <w:rFonts w:ascii="CMU Serif Roman" w:hAnsi="CMU Serif Roman"/>
          <w:color w:val="000000"/>
        </w:rPr>
        <w:fldChar w:fldCharType="begin"/>
      </w:r>
      <w:r w:rsidR="00EA2F61" w:rsidRPr="008B4041">
        <w:rPr>
          <w:rFonts w:ascii="CMU Serif Roman" w:hAnsi="CMU Serif Roman"/>
          <w:color w:val="000000"/>
        </w:rPr>
        <w:instrText xml:space="preserve"> REF _Ref123757460 \h  \* MERGEFORMAT </w:instrText>
      </w:r>
      <w:r w:rsidR="00EA2F61" w:rsidRPr="008B4041">
        <w:rPr>
          <w:rFonts w:ascii="CMU Serif Roman" w:hAnsi="CMU Serif Roman"/>
          <w:color w:val="000000"/>
        </w:rPr>
      </w:r>
      <w:r w:rsidR="00EA2F61" w:rsidRPr="008B4041">
        <w:rPr>
          <w:rFonts w:ascii="CMU Serif Roman" w:hAnsi="CMU Serif Roman"/>
          <w:color w:val="000000"/>
        </w:rPr>
        <w:fldChar w:fldCharType="separate"/>
      </w:r>
      <m:oMath>
        <m:r>
          <m:rPr>
            <m:sty m:val="p"/>
          </m:rPr>
          <w:rPr>
            <w:rFonts w:ascii="Cambria Math" w:hAnsi="Cambria Math"/>
            <w:color w:val="000000"/>
          </w:rPr>
          <m:t>2</m:t>
        </m:r>
      </m:oMath>
      <w:r w:rsidR="00EA2F61" w:rsidRPr="008B4041">
        <w:rPr>
          <w:rFonts w:ascii="CMU Serif Roman" w:hAnsi="CMU Serif Roman"/>
          <w:color w:val="000000"/>
        </w:rPr>
        <w:fldChar w:fldCharType="end"/>
      </w:r>
      <w:r w:rsidR="00EA2F61" w:rsidRPr="008B4041">
        <w:rPr>
          <w:rFonts w:ascii="CMU Serif Roman" w:hAnsi="CMU Serif Roman"/>
          <w:color w:val="000000"/>
        </w:rPr>
        <w:t xml:space="preserve"> where </w:t>
      </w:r>
      <m:oMath>
        <m:sSub>
          <m:sSubPr>
            <m:ctrlPr>
              <w:rPr>
                <w:rFonts w:ascii="Cambria Math" w:hAnsi="Cambria Math"/>
                <w:color w:val="000000"/>
              </w:rPr>
            </m:ctrlPr>
          </m:sSubPr>
          <m:e>
            <m:r>
              <w:rPr>
                <w:rFonts w:ascii="Cambria Math" w:hAnsi="Cambria Math"/>
                <w:color w:val="000000"/>
              </w:rPr>
              <m:t>attrit</m:t>
            </m:r>
          </m:e>
          <m:sub>
            <m:r>
              <w:rPr>
                <w:rFonts w:ascii="Cambria Math" w:hAnsi="Cambria Math"/>
                <w:color w:val="000000"/>
              </w:rPr>
              <m:t>i</m:t>
            </m:r>
            <m:r>
              <m:rPr>
                <m:sty m:val="p"/>
              </m:rPr>
              <w:rPr>
                <w:rFonts w:ascii="Cambria Math" w:hAnsi="Cambria Math"/>
                <w:color w:val="000000"/>
              </w:rPr>
              <m:t>,</m:t>
            </m:r>
            <m:r>
              <w:rPr>
                <w:rFonts w:ascii="Cambria Math" w:hAnsi="Cambria Math"/>
                <w:color w:val="000000"/>
              </w:rPr>
              <m:t>t</m:t>
            </m:r>
          </m:sub>
        </m:sSub>
      </m:oMath>
      <w:r w:rsidR="00EA2F61" w:rsidRPr="008B4041">
        <w:rPr>
          <w:rFonts w:ascii="CMU Serif Roman" w:hAnsi="CMU Serif Roman"/>
          <w:color w:val="000000"/>
        </w:rPr>
        <w:t xml:space="preserve"> is an indicator variable </w:t>
      </w:r>
      <w:r w:rsidRPr="008B4041">
        <w:rPr>
          <w:rFonts w:ascii="CMU Serif Roman" w:hAnsi="CMU Serif Roman"/>
          <w:color w:val="000000"/>
        </w:rPr>
        <w:t xml:space="preserve">that takes a value of </w:t>
      </w:r>
      <w:r w:rsidR="00EA2F61" w:rsidRPr="008B4041">
        <w:rPr>
          <w:rFonts w:ascii="CMU Serif Roman" w:hAnsi="CMU Serif Roman"/>
          <w:color w:val="000000"/>
        </w:rPr>
        <w:t xml:space="preserve">1 if individual </w:t>
      </w:r>
      <m:oMath>
        <m:r>
          <w:rPr>
            <w:rFonts w:ascii="Cambria Math" w:hAnsi="Cambria Math"/>
            <w:color w:val="000000"/>
          </w:rPr>
          <m:t>i</m:t>
        </m:r>
      </m:oMath>
      <w:r w:rsidRPr="008B4041">
        <w:rPr>
          <w:rFonts w:ascii="CMU Serif Roman" w:hAnsi="CMU Serif Roman"/>
          <w:color w:val="000000"/>
        </w:rPr>
        <w:t>,</w:t>
      </w:r>
      <w:r w:rsidR="00EA2F61" w:rsidRPr="008B4041">
        <w:rPr>
          <w:rFonts w:ascii="CMU Serif Roman" w:hAnsi="CMU Serif Roman"/>
          <w:color w:val="000000"/>
        </w:rPr>
        <w:t xml:space="preserve"> who is in the survey’s sample </w:t>
      </w:r>
      <w:r w:rsidRPr="008B4041">
        <w:rPr>
          <w:rFonts w:ascii="CMU Serif Roman" w:hAnsi="CMU Serif Roman"/>
          <w:color w:val="000000"/>
        </w:rPr>
        <w:t>in</w:t>
      </w:r>
      <w:r w:rsidR="00EA2F61" w:rsidRPr="008B4041">
        <w:rPr>
          <w:rFonts w:ascii="CMU Serif Roman" w:hAnsi="CMU Serif Roman"/>
          <w:color w:val="000000"/>
        </w:rPr>
        <w:t xml:space="preserve"> quarter t</w:t>
      </w:r>
      <w:r w:rsidRPr="008B4041">
        <w:rPr>
          <w:rFonts w:ascii="CMU Serif Roman" w:hAnsi="CMU Serif Roman"/>
          <w:color w:val="000000"/>
        </w:rPr>
        <w:t>,</w:t>
      </w:r>
      <w:r w:rsidR="00EA2F61" w:rsidRPr="008B4041">
        <w:rPr>
          <w:rFonts w:ascii="CMU Serif Roman" w:hAnsi="CMU Serif Roman"/>
          <w:color w:val="000000"/>
        </w:rPr>
        <w:t xml:space="preserve"> cannot be matched to </w:t>
      </w:r>
      <w:r w:rsidRPr="008B4041">
        <w:rPr>
          <w:rFonts w:ascii="CMU Serif Roman" w:hAnsi="CMU Serif Roman"/>
          <w:color w:val="000000"/>
        </w:rPr>
        <w:t>with an</w:t>
      </w:r>
      <w:r w:rsidR="00EA2F61" w:rsidRPr="008B4041">
        <w:rPr>
          <w:rFonts w:ascii="CMU Serif Roman" w:hAnsi="CMU Serif Roman"/>
          <w:color w:val="000000"/>
        </w:rPr>
        <w:t xml:space="preserve"> observation in </w:t>
      </w:r>
      <w:r w:rsidRPr="008B4041">
        <w:rPr>
          <w:rFonts w:ascii="CMU Serif Roman" w:hAnsi="CMU Serif Roman"/>
          <w:color w:val="000000"/>
        </w:rPr>
        <w:t xml:space="preserve">the subsequent </w:t>
      </w:r>
      <w:r w:rsidR="00EA2F61" w:rsidRPr="008B4041">
        <w:rPr>
          <w:rFonts w:ascii="CMU Serif Roman" w:hAnsi="CMU Serif Roman"/>
          <w:color w:val="000000"/>
        </w:rPr>
        <w:t>period</w:t>
      </w:r>
      <w:r w:rsidR="000612DC" w:rsidRPr="008B4041">
        <w:rPr>
          <w:rFonts w:ascii="CMU Serif Roman" w:hAnsi="CMU Serif Roman"/>
          <w:color w:val="000000"/>
        </w:rPr>
        <w:t xml:space="preserve"> </w:t>
      </w:r>
      <m:oMath>
        <m:r>
          <w:rPr>
            <w:rFonts w:ascii="Cambria Math" w:hAnsi="Cambria Math"/>
            <w:color w:val="000000"/>
          </w:rPr>
          <m:t>t</m:t>
        </m:r>
        <m:r>
          <m:rPr>
            <m:sty m:val="p"/>
          </m:rPr>
          <w:rPr>
            <w:rFonts w:ascii="Cambria Math" w:hAnsi="Cambria Math"/>
            <w:color w:val="000000"/>
          </w:rPr>
          <m:t>+1</m:t>
        </m:r>
      </m:oMath>
      <w:r w:rsidR="00EA2F61" w:rsidRPr="008B4041">
        <w:rPr>
          <w:rFonts w:ascii="CMU Serif Roman" w:hAnsi="CMU Serif Roman"/>
          <w:color w:val="000000"/>
        </w:rPr>
        <w:t xml:space="preserve">, and </w:t>
      </w:r>
      <w:r w:rsidRPr="008B4041">
        <w:rPr>
          <w:rFonts w:ascii="CMU Serif Roman" w:hAnsi="CMU Serif Roman"/>
          <w:color w:val="000000"/>
        </w:rPr>
        <w:t xml:space="preserve">takes a value of </w:t>
      </w:r>
      <w:r w:rsidR="00EA2F61" w:rsidRPr="008B4041">
        <w:rPr>
          <w:rFonts w:ascii="CMU Serif Roman" w:hAnsi="CMU Serif Roman"/>
          <w:color w:val="000000"/>
        </w:rPr>
        <w:t>zero otherwise.</w:t>
      </w:r>
      <w:r w:rsidRPr="008B4041">
        <w:rPr>
          <w:rFonts w:ascii="CMU Serif Roman" w:hAnsi="CMU Serif Roman"/>
          <w:color w:val="000000"/>
        </w:rPr>
        <w:t xml:space="preserve"> The model also includes a set of fixed effects, represented by</w:t>
      </w:r>
      <w:r w:rsidR="00EA2F61" w:rsidRPr="008B4041">
        <w:rPr>
          <w:rFonts w:ascii="CMU Serif Roman" w:hAnsi="CMU Serif Roman"/>
          <w:color w:val="000000"/>
        </w:rPr>
        <w:t xml:space="preserve"> </w:t>
      </w:r>
      <m:oMath>
        <m:r>
          <w:rPr>
            <w:rFonts w:ascii="Cambria Math" w:hAnsi="Cambria Math"/>
            <w:color w:val="000000"/>
          </w:rPr>
          <m:t>g</m:t>
        </m:r>
        <m:r>
          <m:rPr>
            <m:sty m:val="p"/>
          </m:rPr>
          <w:rPr>
            <w:rFonts w:ascii="Cambria Math" w:hAnsi="Cambria Math"/>
            <w:color w:val="000000"/>
          </w:rPr>
          <m:t>,</m:t>
        </m:r>
        <m:r>
          <w:rPr>
            <w:rFonts w:ascii="Cambria Math" w:hAnsi="Cambria Math"/>
            <w:color w:val="000000"/>
          </w:rPr>
          <m:t>t</m:t>
        </m:r>
      </m:oMath>
      <w:r w:rsidRPr="008B4041">
        <w:rPr>
          <w:rFonts w:ascii="CMU Serif Roman" w:hAnsi="CMU Serif Roman"/>
          <w:color w:val="000000"/>
        </w:rPr>
        <w:t>, which capture the interaction between the indi</w:t>
      </w:r>
      <w:r w:rsidR="00657EE5" w:rsidRPr="008B4041">
        <w:rPr>
          <w:rFonts w:ascii="CMU Serif Roman" w:hAnsi="CMU Serif Roman"/>
          <w:color w:val="000000"/>
        </w:rPr>
        <w:t xml:space="preserve">vidual’s gender, </w:t>
      </w:r>
      <w:r w:rsidR="00EA2F61" w:rsidRPr="008B4041">
        <w:rPr>
          <w:rFonts w:ascii="CMU Serif Roman" w:hAnsi="CMU Serif Roman"/>
          <w:color w:val="000000"/>
        </w:rPr>
        <w:t>civil state, literacy, and age groups (</w:t>
      </w:r>
      <w:r w:rsidR="00657EE5" w:rsidRPr="008B4041">
        <w:rPr>
          <w:rFonts w:ascii="CMU Serif Roman" w:hAnsi="CMU Serif Roman"/>
          <w:color w:val="000000"/>
        </w:rPr>
        <w:t>grouped in</w:t>
      </w:r>
      <w:r w:rsidR="00EA2F61" w:rsidRPr="008B4041">
        <w:rPr>
          <w:rFonts w:ascii="CMU Serif Roman" w:hAnsi="CMU Serif Roman"/>
          <w:color w:val="000000"/>
        </w:rPr>
        <w:t xml:space="preserve"> 10-year age bins). </w:t>
      </w:r>
    </w:p>
    <w:p w14:paraId="4DA5A6AE" w14:textId="77777777" w:rsidR="0055021C" w:rsidRPr="00F20943" w:rsidRDefault="0055021C" w:rsidP="00216AB0">
      <w:pPr>
        <w:jc w:val="both"/>
        <w:rPr>
          <w:rFonts w:ascii="CMU Serif Roman" w:hAnsi="CMU Serif Roman"/>
        </w:rPr>
      </w:pPr>
    </w:p>
    <w:bookmarkStart w:id="13" w:name="_Ref123757460"/>
    <w:p w14:paraId="74849AD8" w14:textId="77777777" w:rsidR="00EA2F61" w:rsidRPr="00F20943" w:rsidRDefault="00000000" w:rsidP="008C7853">
      <w:pPr>
        <w:pStyle w:val="Caption"/>
        <w:rPr>
          <w:rFonts w:ascii="CMU Serif Roman" w:hAnsi="CMU Serif Roman"/>
        </w:rPr>
      </w:pPr>
      <m:oMath>
        <m:sSub>
          <m:sSubPr>
            <m:ctrlPr>
              <w:rPr>
                <w:rFonts w:ascii="Cambria Math" w:hAnsi="Cambria Math"/>
              </w:rPr>
            </m:ctrlPr>
          </m:sSubPr>
          <m:e>
            <m:r>
              <m:rPr>
                <m:sty m:val="b"/>
              </m:rPr>
              <w:rPr>
                <w:rFonts w:ascii="Cambria Math" w:hAnsi="Cambria Math"/>
              </w:rPr>
              <m:t>attrit</m:t>
            </m:r>
          </m:e>
          <m:sub>
            <m:r>
              <m:rPr>
                <m:sty m:val="b"/>
              </m:rPr>
              <w:rPr>
                <w:rFonts w:ascii="Cambria Math" w:hAnsi="Cambria Math"/>
              </w:rPr>
              <m:t>i</m:t>
            </m:r>
            <m:r>
              <m:rPr>
                <m:sty m:val="b"/>
              </m:rPr>
              <w:rPr>
                <w:rFonts w:ascii="Cambria Math" w:hAnsi="Cambria Math"/>
              </w:rPr>
              <m:t>,</m:t>
            </m:r>
            <m:r>
              <m:rPr>
                <m:sty m:val="b"/>
              </m:rPr>
              <w:rPr>
                <w:rFonts w:ascii="Cambria Math" w:hAnsi="Cambria Math"/>
              </w:rPr>
              <m:t>t</m:t>
            </m:r>
          </m:sub>
        </m:sSub>
        <m:r>
          <m:rPr>
            <m:sty m:val="b"/>
          </m:rPr>
          <w:rPr>
            <w:rFonts w:ascii="Cambria Math" w:hAnsi="Cambria Math"/>
          </w:rPr>
          <m:t>=</m:t>
        </m:r>
        <m:nary>
          <m:naryPr>
            <m:chr m:val="∑"/>
            <m:limLoc m:val="undOvr"/>
            <m:supHide m:val="1"/>
            <m:ctrlPr>
              <w:rPr>
                <w:rFonts w:ascii="Cambria Math" w:hAnsi="Cambria Math"/>
              </w:rPr>
            </m:ctrlPr>
          </m:naryPr>
          <m:sub>
            <m:r>
              <m:rPr>
                <m:sty m:val="b"/>
              </m:rPr>
              <w:rPr>
                <w:rFonts w:ascii="Cambria Math" w:hAnsi="Cambria Math"/>
              </w:rPr>
              <m:t>g</m:t>
            </m:r>
          </m:sub>
          <m:sup/>
          <m:e>
            <m:sSubSup>
              <m:sSubSupPr>
                <m:ctrlPr>
                  <w:rPr>
                    <w:rFonts w:ascii="Cambria Math" w:hAnsi="Cambria Math"/>
                  </w:rPr>
                </m:ctrlPr>
              </m:sSubSupPr>
              <m:e>
                <m:r>
                  <m:rPr>
                    <m:sty m:val="b"/>
                  </m:rPr>
                  <w:rPr>
                    <w:rFonts w:ascii="Cambria Math" w:hAnsi="Cambria Math"/>
                  </w:rPr>
                  <m:t>γ</m:t>
                </m:r>
              </m:e>
              <m:sub>
                <m:r>
                  <m:rPr>
                    <m:sty m:val="b"/>
                  </m:rPr>
                  <w:rPr>
                    <w:rFonts w:ascii="Cambria Math" w:hAnsi="Cambria Math"/>
                  </w:rPr>
                  <m:t>g</m:t>
                </m:r>
              </m:sub>
              <m:sup>
                <m:r>
                  <m:rPr>
                    <m:sty m:val="b"/>
                  </m:rPr>
                  <w:rPr>
                    <w:rFonts w:ascii="Cambria Math" w:hAnsi="Cambria Math"/>
                  </w:rPr>
                  <m:t>t</m:t>
                </m:r>
              </m:sup>
            </m:sSubSup>
            <m:r>
              <m:rPr>
                <m:sty m:val="b"/>
              </m:rPr>
              <w:rPr>
                <w:rFonts w:ascii="Cambria Math" w:hAnsi="Cambria Math"/>
              </w:rPr>
              <m:t>+</m:t>
            </m:r>
            <m:sSub>
              <m:sSubPr>
                <m:ctrlPr>
                  <w:rPr>
                    <w:rFonts w:ascii="Cambria Math" w:hAnsi="Cambria Math"/>
                  </w:rPr>
                </m:ctrlPr>
              </m:sSubPr>
              <m:e>
                <m:r>
                  <m:rPr>
                    <m:sty m:val="b"/>
                  </m:rPr>
                  <w:rPr>
                    <w:rFonts w:ascii="Cambria Math" w:hAnsi="Cambria Math"/>
                  </w:rPr>
                  <m:t>∈</m:t>
                </m:r>
              </m:e>
              <m:sub>
                <m:r>
                  <m:rPr>
                    <m:sty m:val="b"/>
                  </m:rPr>
                  <w:rPr>
                    <w:rFonts w:ascii="Cambria Math" w:hAnsi="Cambria Math"/>
                  </w:rPr>
                  <m:t>i</m:t>
                </m:r>
                <m:r>
                  <m:rPr>
                    <m:sty m:val="b"/>
                  </m:rPr>
                  <w:rPr>
                    <w:rFonts w:ascii="Cambria Math" w:hAnsi="Cambria Math"/>
                  </w:rPr>
                  <m:t>,</m:t>
                </m:r>
                <m:r>
                  <m:rPr>
                    <m:sty m:val="b"/>
                  </m:rPr>
                  <w:rPr>
                    <w:rFonts w:ascii="Cambria Math" w:hAnsi="Cambria Math"/>
                  </w:rPr>
                  <m:t>t</m:t>
                </m:r>
              </m:sub>
            </m:sSub>
          </m:e>
        </m:nary>
      </m:oMath>
      <w:r w:rsidR="00EA2F61" w:rsidRPr="00F20943">
        <w:rPr>
          <w:rFonts w:ascii="CMU Serif Roman" w:hAnsi="CMU Serif Roman"/>
        </w:rPr>
        <w:tab/>
      </w:r>
      <w:r w:rsidR="00EA2F61" w:rsidRPr="00F20943">
        <w:rPr>
          <w:rFonts w:ascii="CMU Serif Roman" w:hAnsi="CMU Serif Roman"/>
        </w:rPr>
        <w:fldChar w:fldCharType="begin"/>
      </w:r>
      <m:oMath>
        <m:r>
          <m:rPr>
            <m:sty m:val="b"/>
          </m:rPr>
          <w:rPr>
            <w:rFonts w:ascii="Cambria Math" w:hAnsi="Cambria Math"/>
          </w:rPr>
          <m:t xml:space="preserve"> SEQ Equation \* ARABIC </m:t>
        </m:r>
      </m:oMath>
      <w:r w:rsidR="00EA2F61" w:rsidRPr="00F20943">
        <w:rPr>
          <w:rFonts w:ascii="CMU Serif Roman" w:hAnsi="CMU Serif Roman"/>
        </w:rPr>
        <w:fldChar w:fldCharType="separate"/>
      </w:r>
      <m:oMath>
        <m:r>
          <m:rPr>
            <m:sty m:val="b"/>
          </m:rPr>
          <w:rPr>
            <w:rFonts w:ascii="Cambria Math" w:hAnsi="Cambria Math"/>
            <w:noProof/>
          </w:rPr>
          <m:t>2</m:t>
        </m:r>
      </m:oMath>
      <w:r w:rsidR="00EA2F61" w:rsidRPr="00F20943">
        <w:rPr>
          <w:rFonts w:ascii="CMU Serif Roman" w:hAnsi="CMU Serif Roman"/>
        </w:rPr>
        <w:fldChar w:fldCharType="end"/>
      </w:r>
      <w:bookmarkEnd w:id="13"/>
    </w:p>
    <w:p w14:paraId="5CDC9AE9" w14:textId="665C7677" w:rsidR="006E3F92" w:rsidRPr="000A0773" w:rsidRDefault="00EA2F61" w:rsidP="000A0773">
      <w:pPr>
        <w:ind w:firstLine="289"/>
        <w:jc w:val="both"/>
        <w:rPr>
          <w:rFonts w:ascii="CMU Serif Roman" w:hAnsi="CMU Serif Roman"/>
          <w:color w:val="000000"/>
        </w:rPr>
      </w:pPr>
      <w:r w:rsidRPr="008B4041">
        <w:rPr>
          <w:rFonts w:ascii="CMU Serif Roman" w:hAnsi="CMU Serif Roman"/>
          <w:color w:val="000000"/>
        </w:rPr>
        <w:t xml:space="preserve">The predicted attrition probability for each group </w:t>
      </w:r>
      <m:oMath>
        <m:r>
          <w:rPr>
            <w:rFonts w:ascii="Cambria Math" w:hAnsi="Cambria Math"/>
            <w:color w:val="000000"/>
          </w:rPr>
          <m:t>g</m:t>
        </m:r>
      </m:oMath>
      <w:r w:rsidRPr="008B4041">
        <w:rPr>
          <w:rFonts w:ascii="CMU Serif Roman" w:hAnsi="CMU Serif Roman"/>
          <w:color w:val="000000"/>
        </w:rPr>
        <w:t xml:space="preserve"> is used to estimate a relative attrition </w:t>
      </w:r>
      <w:r w:rsidR="00AB2884" w:rsidRPr="008B4041">
        <w:rPr>
          <w:rFonts w:ascii="CMU Serif Roman" w:hAnsi="CMU Serif Roman"/>
          <w:color w:val="000000"/>
        </w:rPr>
        <w:t>probability</w:t>
      </w:r>
      <w:r w:rsidRPr="008B4041">
        <w:rPr>
          <w:rFonts w:ascii="CMU Serif Roman" w:hAnsi="CMU Serif Roman"/>
          <w:color w:val="000000"/>
        </w:rPr>
        <w:t xml:space="preserve"> and scale the sampling weights using the relative attrition probability. </w:t>
      </w:r>
      <w:r w:rsidR="006E3F92" w:rsidRPr="006E3F92">
        <w:rPr>
          <w:rFonts w:ascii="CMU Serif Roman" w:eastAsia="Times New Roman" w:hAnsi="CMU Serif Roman" w:cs="Arial"/>
          <w:vanish/>
          <w:sz w:val="16"/>
          <w:szCs w:val="16"/>
        </w:rPr>
        <w:t>Top of Form</w:t>
      </w:r>
    </w:p>
    <w:p w14:paraId="40391C0E" w14:textId="77777777" w:rsidR="006E3F92" w:rsidRPr="006E3F92" w:rsidRDefault="006E3F92" w:rsidP="00216AB0">
      <w:pPr>
        <w:pBdr>
          <w:top w:val="single" w:sz="6" w:space="1" w:color="auto"/>
        </w:pBdr>
        <w:jc w:val="both"/>
        <w:rPr>
          <w:rFonts w:ascii="CMU Serif Roman" w:eastAsia="Times New Roman" w:hAnsi="CMU Serif Roman" w:cs="Arial"/>
          <w:vanish/>
          <w:sz w:val="16"/>
          <w:szCs w:val="16"/>
        </w:rPr>
      </w:pPr>
      <w:r w:rsidRPr="006E3F92">
        <w:rPr>
          <w:rFonts w:ascii="CMU Serif Roman" w:eastAsia="Times New Roman" w:hAnsi="CMU Serif Roman" w:cs="Arial"/>
          <w:vanish/>
          <w:sz w:val="16"/>
          <w:szCs w:val="16"/>
        </w:rPr>
        <w:t>Bottom of Form</w:t>
      </w:r>
    </w:p>
    <w:p w14:paraId="1F12710B" w14:textId="77777777" w:rsidR="006E3F92" w:rsidRPr="00F20943" w:rsidRDefault="006E3F92" w:rsidP="00216AB0">
      <w:pPr>
        <w:jc w:val="both"/>
        <w:rPr>
          <w:rFonts w:ascii="CMU Serif Roman" w:hAnsi="CMU Serif Roman"/>
        </w:rPr>
      </w:pPr>
    </w:p>
    <w:p w14:paraId="7F6FFC20" w14:textId="77777777" w:rsidR="00EA2F61" w:rsidRPr="00F20943" w:rsidRDefault="00000000" w:rsidP="008C7853">
      <w:pPr>
        <w:pStyle w:val="Caption"/>
        <w:rPr>
          <w:rFonts w:ascii="CMU Serif Roman" w:hAnsi="CMU Serif Roman"/>
        </w:rPr>
      </w:pPr>
      <m:oMath>
        <m:sSubSup>
          <m:sSubSupPr>
            <m:ctrlPr>
              <w:rPr>
                <w:rFonts w:ascii="Cambria Math" w:hAnsi="Cambria Math"/>
                <w:i/>
                <w:sz w:val="21"/>
                <w:szCs w:val="21"/>
              </w:rPr>
            </m:ctrlPr>
          </m:sSubSupPr>
          <m:e>
            <m:r>
              <m:rPr>
                <m:sty m:val="b"/>
              </m:rPr>
              <w:rPr>
                <w:rFonts w:ascii="Cambria Math" w:hAnsi="Cambria Math"/>
              </w:rPr>
              <m:t>ω</m:t>
            </m:r>
          </m:e>
          <m:sub>
            <m:r>
              <m:rPr>
                <m:sty m:val="b"/>
              </m:rPr>
              <w:rPr>
                <w:rFonts w:ascii="Cambria Math" w:hAnsi="Cambria Math"/>
              </w:rPr>
              <m:t>i</m:t>
            </m:r>
          </m:sub>
          <m:sup>
            <m:r>
              <m:rPr>
                <m:sty m:val="b"/>
              </m:rPr>
              <w:rPr>
                <w:rFonts w:ascii="Cambria Math" w:hAnsi="Cambria Math"/>
              </w:rPr>
              <m:t>att</m:t>
            </m:r>
          </m:sup>
        </m:sSubSup>
        <m:r>
          <m:rPr>
            <m:sty m:val="b"/>
          </m:rPr>
          <w:rPr>
            <w:rFonts w:ascii="Cambria Math" w:hAnsi="Cambria Math"/>
          </w:rPr>
          <m:t>=</m:t>
        </m:r>
        <m:sSub>
          <m:sSubPr>
            <m:ctrlPr>
              <w:rPr>
                <w:rFonts w:ascii="Cambria Math" w:hAnsi="Cambria Math"/>
                <w:i/>
                <w:sz w:val="21"/>
                <w:szCs w:val="21"/>
              </w:rPr>
            </m:ctrlPr>
          </m:sSubPr>
          <m:e>
            <m:r>
              <m:rPr>
                <m:sty m:val="b"/>
              </m:rPr>
              <w:rPr>
                <w:rFonts w:ascii="Cambria Math" w:hAnsi="Cambria Math"/>
              </w:rPr>
              <m:t>ω</m:t>
            </m:r>
          </m:e>
          <m:sub>
            <m:r>
              <m:rPr>
                <m:sty m:val="b"/>
              </m:rPr>
              <w:rPr>
                <w:rFonts w:ascii="Cambria Math" w:hAnsi="Cambria Math"/>
              </w:rPr>
              <m:t>i</m:t>
            </m:r>
          </m:sub>
        </m:sSub>
        <m:r>
          <m:rPr>
            <m:sty m:val="b"/>
          </m:rPr>
          <w:rPr>
            <w:rFonts w:ascii="Cambria Math" w:hAnsi="Cambria Math"/>
          </w:rPr>
          <m:t>×</m:t>
        </m:r>
        <m:f>
          <m:fPr>
            <m:ctrlPr>
              <w:rPr>
                <w:rFonts w:ascii="Cambria Math" w:hAnsi="Cambria Math"/>
                <w:i/>
                <w:sz w:val="21"/>
                <w:szCs w:val="21"/>
              </w:rPr>
            </m:ctrlPr>
          </m:fPr>
          <m:num>
            <m:acc>
              <m:accPr>
                <m:ctrlPr>
                  <w:rPr>
                    <w:rFonts w:ascii="Cambria Math" w:hAnsi="Cambria Math"/>
                    <w:i/>
                    <w:sz w:val="21"/>
                    <w:szCs w:val="21"/>
                  </w:rPr>
                </m:ctrlPr>
              </m:accPr>
              <m:e>
                <m:sSub>
                  <m:sSubPr>
                    <m:ctrlPr>
                      <w:rPr>
                        <w:rFonts w:ascii="Cambria Math" w:hAnsi="Cambria Math"/>
                        <w:i/>
                        <w:sz w:val="21"/>
                        <w:szCs w:val="21"/>
                      </w:rPr>
                    </m:ctrlPr>
                  </m:sSubPr>
                  <m:e>
                    <m:r>
                      <m:rPr>
                        <m:sty m:val="b"/>
                      </m:rPr>
                      <w:rPr>
                        <w:rFonts w:ascii="Cambria Math" w:hAnsi="Cambria Math"/>
                      </w:rPr>
                      <m:t>a</m:t>
                    </m:r>
                    <m:r>
                      <m:rPr>
                        <m:sty m:val="b"/>
                      </m:rPr>
                      <w:rPr>
                        <w:rFonts w:ascii="Cambria Math" w:hAnsi="Cambria Math"/>
                      </w:rPr>
                      <m:t>t</m:t>
                    </m:r>
                    <m:r>
                      <m:rPr>
                        <m:sty m:val="b"/>
                      </m:rPr>
                      <w:rPr>
                        <w:rFonts w:ascii="Cambria Math" w:hAnsi="Cambria Math"/>
                      </w:rPr>
                      <m:t>trit</m:t>
                    </m:r>
                  </m:e>
                  <m:sub>
                    <m:r>
                      <m:rPr>
                        <m:sty m:val="b"/>
                      </m:rPr>
                      <w:rPr>
                        <w:rFonts w:ascii="Cambria Math" w:hAnsi="Cambria Math"/>
                      </w:rPr>
                      <m:t>i</m:t>
                    </m:r>
                    <m:r>
                      <m:rPr>
                        <m:sty m:val="b"/>
                      </m:rPr>
                      <w:rPr>
                        <w:rFonts w:ascii="Cambria Math" w:hAnsi="Cambria Math"/>
                      </w:rPr>
                      <m:t>,</m:t>
                    </m:r>
                    <m:r>
                      <m:rPr>
                        <m:sty m:val="b"/>
                      </m:rPr>
                      <w:rPr>
                        <w:rFonts w:ascii="Cambria Math" w:hAnsi="Cambria Math"/>
                      </w:rPr>
                      <m:t>t</m:t>
                    </m:r>
                  </m:sub>
                </m:sSub>
              </m:e>
            </m:acc>
          </m:num>
          <m:den>
            <m:sSub>
              <m:sSubPr>
                <m:ctrlPr>
                  <w:rPr>
                    <w:rFonts w:ascii="Cambria Math" w:hAnsi="Cambria Math"/>
                    <w:i/>
                    <w:sz w:val="21"/>
                    <w:szCs w:val="21"/>
                  </w:rPr>
                </m:ctrlPr>
              </m:sSubPr>
              <m:e>
                <m:r>
                  <m:rPr>
                    <m:sty m:val="b"/>
                  </m:rPr>
                  <w:rPr>
                    <w:rFonts w:ascii="Cambria Math" w:hAnsi="Cambria Math"/>
                  </w:rPr>
                  <m:t>attrit</m:t>
                </m:r>
              </m:e>
              <m:sub>
                <m:r>
                  <m:rPr>
                    <m:sty m:val="b"/>
                  </m:rPr>
                  <w:rPr>
                    <w:rFonts w:ascii="Cambria Math" w:hAnsi="Cambria Math"/>
                  </w:rPr>
                  <m:t>t</m:t>
                </m:r>
              </m:sub>
            </m:sSub>
          </m:den>
        </m:f>
      </m:oMath>
      <w:r w:rsidR="00EA2F61" w:rsidRPr="00F20943">
        <w:rPr>
          <w:rFonts w:ascii="CMU Serif Roman" w:hAnsi="CMU Serif Roman"/>
        </w:rPr>
        <w:t xml:space="preserve">      </w:t>
      </w:r>
      <w:r w:rsidR="00EA2F61" w:rsidRPr="00F20943">
        <w:rPr>
          <w:rFonts w:ascii="CMU Serif Roman" w:hAnsi="CMU Serif Roman"/>
        </w:rPr>
        <w:fldChar w:fldCharType="begin"/>
      </w:r>
      <w:r w:rsidR="00EA2F61" w:rsidRPr="00F20943">
        <w:rPr>
          <w:rFonts w:ascii="CMU Serif Roman" w:hAnsi="CMU Serif Roman"/>
        </w:rPr>
        <w:instrText xml:space="preserve"> SEQ Equation \* ARABIC </w:instrText>
      </w:r>
      <w:r w:rsidR="00EA2F61" w:rsidRPr="00F20943">
        <w:rPr>
          <w:rFonts w:ascii="CMU Serif Roman" w:hAnsi="CMU Serif Roman"/>
        </w:rPr>
        <w:fldChar w:fldCharType="separate"/>
      </w:r>
      <w:r w:rsidR="00EA2F61" w:rsidRPr="00F20943">
        <w:rPr>
          <w:rFonts w:ascii="CMU Serif Roman" w:hAnsi="CMU Serif Roman"/>
          <w:noProof/>
        </w:rPr>
        <w:t>3</w:t>
      </w:r>
      <w:r w:rsidR="00EA2F61" w:rsidRPr="00F20943">
        <w:rPr>
          <w:rFonts w:ascii="CMU Serif Roman" w:hAnsi="CMU Serif Roman"/>
        </w:rPr>
        <w:fldChar w:fldCharType="end"/>
      </w:r>
    </w:p>
    <w:p w14:paraId="7BF0A925" w14:textId="6528862E" w:rsidR="00ED3D2E" w:rsidRPr="008B4041" w:rsidRDefault="00961F86" w:rsidP="000A0773">
      <w:pPr>
        <w:ind w:firstLine="289"/>
        <w:jc w:val="both"/>
        <w:rPr>
          <w:rFonts w:ascii="CMU Serif Roman" w:hAnsi="CMU Serif Roman"/>
          <w:color w:val="000000"/>
        </w:rPr>
      </w:pPr>
      <w:r w:rsidRPr="008B4041">
        <w:rPr>
          <w:rFonts w:ascii="CMU Serif Roman" w:hAnsi="CMU Serif Roman"/>
          <w:color w:val="000000"/>
        </w:rPr>
        <w:t xml:space="preserve">The individual sampling weight, denoted as </w:t>
      </w:r>
      <m:oMath>
        <m:sSub>
          <m:sSubPr>
            <m:ctrlPr>
              <w:rPr>
                <w:rFonts w:ascii="Cambria Math" w:hAnsi="Cambria Math"/>
                <w:color w:val="000000"/>
              </w:rPr>
            </m:ctrlPr>
          </m:sSubPr>
          <m:e>
            <m:r>
              <m:rPr>
                <m:sty m:val="p"/>
              </m:rPr>
              <w:rPr>
                <w:rFonts w:ascii="Cambria Math" w:hAnsi="Cambria Math"/>
                <w:color w:val="000000"/>
              </w:rPr>
              <m:t>ω</m:t>
            </m:r>
          </m:e>
          <m:sub>
            <m:r>
              <m:rPr>
                <m:sty m:val="p"/>
              </m:rPr>
              <w:rPr>
                <w:rFonts w:ascii="Cambria Math" w:hAnsi="Cambria Math"/>
                <w:color w:val="000000"/>
              </w:rPr>
              <m:t>i</m:t>
            </m:r>
          </m:sub>
        </m:sSub>
      </m:oMath>
      <w:r w:rsidR="00ED3D2E" w:rsidRPr="008B4041">
        <w:rPr>
          <w:rFonts w:ascii="CMU Serif Roman" w:hAnsi="CMU Serif Roman"/>
          <w:color w:val="000000"/>
        </w:rPr>
        <w:t xml:space="preserve"> is calculated </w:t>
      </w:r>
      <w:r w:rsidR="0071754F" w:rsidRPr="008B4041">
        <w:rPr>
          <w:rFonts w:ascii="CMU Serif Roman" w:hAnsi="CMU Serif Roman"/>
          <w:color w:val="000000"/>
        </w:rPr>
        <w:t>using</w:t>
      </w:r>
      <w:r w:rsidR="000E2D68" w:rsidRPr="008B4041">
        <w:rPr>
          <w:rFonts w:ascii="CMU Serif Roman" w:hAnsi="CMU Serif Roman"/>
          <w:color w:val="000000"/>
        </w:rPr>
        <w:t xml:space="preserve"> the individual’s </w:t>
      </w:r>
      <m:oMath>
        <m:r>
          <w:rPr>
            <w:rFonts w:ascii="Cambria Math" w:hAnsi="Cambria Math"/>
            <w:color w:val="000000"/>
          </w:rPr>
          <m:t>i</m:t>
        </m:r>
        <m:r>
          <m:rPr>
            <m:sty m:val="p"/>
          </m:rPr>
          <w:rPr>
            <w:rFonts w:ascii="Cambria Math" w:hAnsi="Cambria Math"/>
            <w:color w:val="000000"/>
          </w:rPr>
          <m:t>'</m:t>
        </m:r>
        <m:r>
          <w:rPr>
            <w:rFonts w:ascii="Cambria Math" w:hAnsi="Cambria Math"/>
            <w:color w:val="000000"/>
          </w:rPr>
          <m:t>s</m:t>
        </m:r>
      </m:oMath>
      <w:r w:rsidR="000E2D68" w:rsidRPr="008B4041">
        <w:rPr>
          <w:rFonts w:ascii="CMU Serif Roman" w:hAnsi="CMU Serif Roman"/>
          <w:color w:val="000000"/>
        </w:rPr>
        <w:t xml:space="preserve"> sampling weight and </w:t>
      </w:r>
      <m:oMath>
        <m:sSub>
          <m:sSubPr>
            <m:ctrlPr>
              <w:rPr>
                <w:rFonts w:ascii="Cambria Math" w:hAnsi="Cambria Math"/>
                <w:color w:val="000000"/>
              </w:rPr>
            </m:ctrlPr>
          </m:sSubPr>
          <m:e>
            <m:r>
              <m:rPr>
                <m:sty m:val="p"/>
              </m:rPr>
              <w:rPr>
                <w:rFonts w:ascii="Cambria Math" w:hAnsi="Cambria Math"/>
                <w:color w:val="000000"/>
              </w:rPr>
              <m:t>attrit</m:t>
            </m:r>
          </m:e>
          <m:sub>
            <m:r>
              <m:rPr>
                <m:sty m:val="p"/>
              </m:rPr>
              <w:rPr>
                <w:rFonts w:ascii="Cambria Math" w:hAnsi="Cambria Math"/>
                <w:color w:val="000000"/>
              </w:rPr>
              <m:t>t</m:t>
            </m:r>
          </m:sub>
        </m:sSub>
      </m:oMath>
      <w:r w:rsidR="00C231CC" w:rsidRPr="008B4041">
        <w:rPr>
          <w:rFonts w:ascii="CMU Serif Roman" w:hAnsi="CMU Serif Roman"/>
          <w:color w:val="000000"/>
        </w:rPr>
        <w:t>, which is equal to 1 minus the share of matched observations in quarter t. The reweighting process involves using the inverse of the match rate for each group to adjust the wei</w:t>
      </w:r>
      <w:r w:rsidR="00DE55BE" w:rsidRPr="008B4041">
        <w:rPr>
          <w:rFonts w:ascii="CMU Serif Roman" w:hAnsi="CMU Serif Roman"/>
          <w:color w:val="000000"/>
        </w:rPr>
        <w:t xml:space="preserve">ghts. This means that transitions by individuals in groups </w:t>
      </w:r>
      <w:r w:rsidR="001656B9" w:rsidRPr="008B4041">
        <w:rPr>
          <w:rFonts w:ascii="CMU Serif Roman" w:hAnsi="CMU Serif Roman"/>
          <w:color w:val="000000"/>
        </w:rPr>
        <w:t xml:space="preserve">that are more likely to drop out </w:t>
      </w:r>
      <w:r w:rsidR="00661984" w:rsidRPr="008B4041">
        <w:rPr>
          <w:rFonts w:ascii="CMU Serif Roman" w:hAnsi="CMU Serif Roman"/>
          <w:color w:val="000000"/>
        </w:rPr>
        <w:t xml:space="preserve">of </w:t>
      </w:r>
      <w:r w:rsidR="001656B9" w:rsidRPr="008B4041">
        <w:rPr>
          <w:rFonts w:ascii="CMU Serif Roman" w:hAnsi="CMU Serif Roman"/>
          <w:color w:val="000000"/>
        </w:rPr>
        <w:t xml:space="preserve">the sample are </w:t>
      </w:r>
      <w:r w:rsidR="00D276AA" w:rsidRPr="008B4041">
        <w:rPr>
          <w:rFonts w:ascii="CMU Serif Roman" w:hAnsi="CMU Serif Roman"/>
          <w:color w:val="000000"/>
        </w:rPr>
        <w:t>given more weight</w:t>
      </w:r>
      <w:r w:rsidR="00661984" w:rsidRPr="008B4041">
        <w:rPr>
          <w:rFonts w:ascii="CMU Serif Roman" w:hAnsi="CMU Serif Roman"/>
          <w:color w:val="000000"/>
        </w:rPr>
        <w:t xml:space="preserve">, thereby compensating for their higher attrition rate. </w:t>
      </w:r>
    </w:p>
    <w:p w14:paraId="04457E25" w14:textId="617FC3FC" w:rsidR="001807E8" w:rsidRDefault="00661984" w:rsidP="001807E8">
      <w:pPr>
        <w:ind w:firstLine="289"/>
        <w:jc w:val="both"/>
        <w:rPr>
          <w:rFonts w:ascii="CMU Serif Roman" w:hAnsi="CMU Serif Roman"/>
          <w:color w:val="000000"/>
        </w:rPr>
      </w:pPr>
      <w:r w:rsidRPr="008B4041">
        <w:rPr>
          <w:rFonts w:ascii="CMU Serif Roman" w:hAnsi="CMU Serif Roman"/>
          <w:color w:val="000000"/>
        </w:rPr>
        <w:t>It is important to note that this paper does not account for the presence of classification errors and does not make any corrections to address this issue</w:t>
      </w:r>
      <w:r w:rsidR="00D55C2E">
        <w:rPr>
          <w:rStyle w:val="FootnoteReference"/>
          <w:rFonts w:ascii="CMU Serif Roman" w:hAnsi="CMU Serif Roman"/>
          <w:color w:val="000000"/>
        </w:rPr>
        <w:footnoteReference w:id="4"/>
      </w:r>
      <w:r w:rsidR="00D55C2E">
        <w:rPr>
          <w:rFonts w:ascii="CMU Serif Roman" w:hAnsi="CMU Serif Roman"/>
          <w:color w:val="000000"/>
        </w:rPr>
        <w:t>.</w:t>
      </w:r>
      <w:r w:rsidRPr="008B4041">
        <w:rPr>
          <w:rFonts w:ascii="CMU Serif Roman" w:hAnsi="CMU Serif Roman"/>
          <w:color w:val="000000"/>
        </w:rPr>
        <w:t xml:space="preserve"> </w:t>
      </w:r>
    </w:p>
    <w:p w14:paraId="0EEA369B" w14:textId="6589061C" w:rsidR="004F6A5F" w:rsidRPr="004F6A5F" w:rsidRDefault="004F6A5F" w:rsidP="00460D10">
      <w:pPr>
        <w:ind w:firstLine="289"/>
        <w:jc w:val="both"/>
        <w:rPr>
          <w:rFonts w:ascii="CMU Serif Roman" w:hAnsi="CMU Serif Roman"/>
          <w:color w:val="000000"/>
          <w:lang w:val="en-US"/>
        </w:rPr>
      </w:pPr>
      <w:r w:rsidRPr="004F6A5F">
        <w:rPr>
          <w:rFonts w:ascii="CMU Serif Roman" w:hAnsi="CMU Serif Roman"/>
          <w:color w:val="000000"/>
        </w:rPr>
        <w:lastRenderedPageBreak/>
        <w:t>The transition probabilities presented in this report were estimated using a linear probability model, which takes into account a diverse set of variables designed to control for workers' characteristics. These variables encompass age category, education level, literacy, gender, firm size, and urban location, along with a series of time fixed effects. Notably, the regression analyses also account for attrition weights, which are utilized to improve the accuracy of the estimations. To calculate the attrition weights used in this study, a probit model of attrition was estimated for each quarter of the sample, following the methodology proposed by Samaniego and Viegelhan (2021)</w:t>
      </w:r>
      <w:r>
        <w:rPr>
          <w:rFonts w:ascii="CMU Serif Roman" w:hAnsi="CMU Serif Roman"/>
          <w:color w:val="000000"/>
          <w:lang w:val="en-US"/>
        </w:rPr>
        <w:t>.</w:t>
      </w:r>
      <w:r w:rsidR="00244CB8">
        <w:rPr>
          <w:rFonts w:ascii="CMU Serif Roman" w:hAnsi="CMU Serif Roman"/>
          <w:color w:val="000000"/>
          <w:lang w:val="en-US"/>
        </w:rPr>
        <w:t xml:space="preserve"> </w:t>
      </w:r>
      <w:r w:rsidR="00244CB8" w:rsidRPr="00244CB8">
        <w:rPr>
          <w:rFonts w:ascii="CMU Serif Roman" w:hAnsi="CMU Serif Roman"/>
          <w:color w:val="000000"/>
          <w:lang w:val="en-US"/>
        </w:rPr>
        <w:t>The authors provide a detailed explanation of the procedure, which involves estimating a model of attrition using data from previous quarters and using the predicted probabilities from the model to create weights for the current quarter. These weights are then applied to adjust the sample to account for attrition bias.</w:t>
      </w:r>
    </w:p>
    <w:p w14:paraId="219F679E" w14:textId="77777777" w:rsidR="001807E8" w:rsidRDefault="001807E8" w:rsidP="001807E8">
      <w:pPr>
        <w:ind w:firstLine="289"/>
        <w:jc w:val="both"/>
        <w:rPr>
          <w:rFonts w:ascii="CMU Serif Roman" w:hAnsi="CMU Serif Roman"/>
          <w:color w:val="000000"/>
        </w:rPr>
      </w:pPr>
      <w:r w:rsidRPr="001807E8">
        <w:rPr>
          <w:rFonts w:ascii="CMU Serif Roman" w:hAnsi="CMU Serif Roman"/>
          <w:color w:val="000000"/>
        </w:rPr>
        <w:t>The second section of our study focuses on investigating the effect of trade on labor market transitions using a multilevel fixed effect linear model that incorporates multiple levels of fixed effects. This model considers various factors such as individual-level characteristics, occupation, industry, and geographical location that may impact labor market transitions. Our research reveals that unobserved worker characteristics are significant determinants of transitions and can obscure the estimated impact of trade on labor market transitions if not controlled for. The examination of the relationship between trade and labor market transitions provides valuable insights into how international trade patterns can influence employment opportunities and outcomes for various groups of workers. The findings of this analysis have important implications for policymakers seeking to promote equitable and sustainable economic growth within the context of globalization.</w:t>
      </w:r>
    </w:p>
    <w:p w14:paraId="748DA488" w14:textId="2E4A56B1" w:rsidR="00C82AEE" w:rsidRPr="001807E8" w:rsidRDefault="00D51466" w:rsidP="001807E8">
      <w:pPr>
        <w:pStyle w:val="Heading1"/>
        <w:rPr>
          <w:rFonts w:ascii="CMU Serif Roman" w:hAnsi="CMU Serif Roman"/>
          <w:color w:val="000000"/>
        </w:rPr>
      </w:pPr>
      <w:commentRangeStart w:id="14"/>
      <w:r w:rsidRPr="00F20943">
        <w:t xml:space="preserve">Results </w:t>
      </w:r>
      <w:commentRangeEnd w:id="14"/>
      <w:r w:rsidR="005327B3" w:rsidRPr="00F20943">
        <w:rPr>
          <w:rStyle w:val="CommentReference"/>
          <w:rFonts w:ascii="CMU Serif Roman" w:hAnsi="CMU Serif Roman" w:cstheme="minorBidi"/>
          <w:bCs w:val="0"/>
        </w:rPr>
        <w:commentReference w:id="14"/>
      </w:r>
    </w:p>
    <w:p w14:paraId="53C41A9F" w14:textId="47BD0642" w:rsidR="00600EC7" w:rsidRPr="00F20943" w:rsidRDefault="008142E3" w:rsidP="00216AB0">
      <w:pPr>
        <w:pStyle w:val="Heading2"/>
        <w:jc w:val="both"/>
        <w:rPr>
          <w:rFonts w:ascii="CMU Serif Roman" w:hAnsi="CMU Serif Roman"/>
        </w:rPr>
      </w:pPr>
      <w:r w:rsidRPr="008142E3">
        <w:rPr>
          <w:rFonts w:ascii="CMU Serif Roman" w:hAnsi="CMU Serif Roman"/>
        </w:rPr>
        <w:t xml:space="preserve">Transitions across industry </w:t>
      </w:r>
      <w:r>
        <w:rPr>
          <w:rFonts w:ascii="CMU Serif Roman" w:hAnsi="CMU Serif Roman"/>
          <w:lang w:val="en-US"/>
        </w:rPr>
        <w:t>sectors</w:t>
      </w:r>
    </w:p>
    <w:p w14:paraId="5C0CA625" w14:textId="394CCBA0" w:rsidR="00884049" w:rsidRDefault="00E26C20" w:rsidP="00127CCE">
      <w:pPr>
        <w:ind w:firstLine="289"/>
        <w:jc w:val="both"/>
        <w:rPr>
          <w:rFonts w:ascii="CMU Serif Roman" w:hAnsi="CMU Serif Roman"/>
          <w:color w:val="000000"/>
        </w:rPr>
      </w:pPr>
      <w:r w:rsidRPr="007E74E2">
        <w:rPr>
          <w:rFonts w:ascii="CMU Serif Roman" w:hAnsi="CMU Serif Roman"/>
          <w:color w:val="000000"/>
        </w:rPr>
        <w:t xml:space="preserve">The presented data in </w:t>
      </w:r>
      <w:r w:rsidR="002767CC">
        <w:rPr>
          <w:rFonts w:ascii="CMU Serif Roman" w:hAnsi="CMU Serif Roman"/>
          <w:color w:val="000000"/>
        </w:rPr>
        <w:fldChar w:fldCharType="begin"/>
      </w:r>
      <w:r w:rsidR="002767CC">
        <w:rPr>
          <w:rFonts w:ascii="CMU Serif Roman" w:hAnsi="CMU Serif Roman"/>
          <w:color w:val="000000"/>
        </w:rPr>
        <w:instrText xml:space="preserve"> REF _Ref132276824 \h </w:instrText>
      </w:r>
      <w:r w:rsidR="002767CC">
        <w:rPr>
          <w:rFonts w:ascii="CMU Serif Roman" w:hAnsi="CMU Serif Roman"/>
          <w:color w:val="000000"/>
        </w:rPr>
      </w:r>
      <w:r w:rsidR="002767CC">
        <w:rPr>
          <w:rFonts w:ascii="CMU Serif Roman" w:hAnsi="CMU Serif Roman"/>
          <w:color w:val="000000"/>
        </w:rPr>
        <w:fldChar w:fldCharType="separate"/>
      </w:r>
      <w:r w:rsidR="002767CC">
        <w:t xml:space="preserve">Table </w:t>
      </w:r>
      <w:r w:rsidR="002767CC">
        <w:rPr>
          <w:noProof/>
        </w:rPr>
        <w:t>2</w:t>
      </w:r>
      <w:r w:rsidR="002767CC">
        <w:rPr>
          <w:rFonts w:ascii="CMU Serif Roman" w:hAnsi="CMU Serif Roman"/>
          <w:color w:val="000000"/>
        </w:rPr>
        <w:fldChar w:fldCharType="end"/>
      </w:r>
      <w:r w:rsidR="002767CC">
        <w:rPr>
          <w:rFonts w:ascii="CMU Serif Roman" w:hAnsi="CMU Serif Roman"/>
          <w:color w:val="000000"/>
          <w:lang w:val="en-US"/>
        </w:rPr>
        <w:t xml:space="preserve"> </w:t>
      </w:r>
      <w:r w:rsidRPr="00A01FC7">
        <w:rPr>
          <w:rFonts w:ascii="CMU Serif Roman" w:hAnsi="CMU Serif Roman"/>
          <w:color w:val="000000"/>
        </w:rPr>
        <w:t xml:space="preserve">indicate a notable shift in labor allocation across sectors in the economy, with the services sector </w:t>
      </w:r>
      <w:r w:rsidRPr="00A01FC7">
        <w:rPr>
          <w:rFonts w:ascii="CMU Serif Roman" w:hAnsi="CMU Serif Roman"/>
          <w:color w:val="000000"/>
        </w:rPr>
        <w:lastRenderedPageBreak/>
        <w:t>becoming the largest employer during the period between 2005 and 2020. This suggests that the demand for services has risen in comparison to primary sectors such as agriculture, fishing, extractive industries, and mining. This transformation may signify a structural change in the economy, with a shift towards service-oriented industries characterized by specialized skills in fields such as finance, healthcare, and information technology. The decline in employment opportunities in primary industries may be due to several factors, including globalization, automation, and changes in consumer preferences</w:t>
      </w:r>
      <w:r>
        <w:rPr>
          <w:rFonts w:ascii="CMU Serif Roman" w:hAnsi="CMU Serif Roman"/>
          <w:color w:val="000000"/>
        </w:rPr>
        <w:t>.</w:t>
      </w:r>
      <w:r w:rsidR="00127CCE">
        <w:rPr>
          <w:rFonts w:ascii="CMU Serif Roman" w:hAnsi="CMU Serif Roman"/>
          <w:color w:val="000000"/>
          <w:lang w:val="en-US"/>
        </w:rPr>
        <w:t xml:space="preserve"> </w:t>
      </w:r>
      <w:r w:rsidR="004D3966" w:rsidRPr="004D3966">
        <w:rPr>
          <w:rFonts w:ascii="CMU Serif Roman" w:hAnsi="CMU Serif Roman"/>
          <w:color w:val="000000"/>
        </w:rPr>
        <w:t>The decline in employment opportunities in primary industries could stem from various factors, including globalization, automation, and shifts in consumer preferences.</w:t>
      </w:r>
    </w:p>
    <w:p w14:paraId="1409525A" w14:textId="77777777" w:rsidR="002767CC" w:rsidRDefault="002767CC" w:rsidP="00E26C20">
      <w:pPr>
        <w:ind w:firstLine="289"/>
        <w:jc w:val="both"/>
        <w:rPr>
          <w:rFonts w:ascii="CMU Serif Roman" w:hAnsi="CMU Serif Roman"/>
          <w:color w:val="000000"/>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148"/>
        <w:gridCol w:w="222"/>
      </w:tblGrid>
      <w:tr w:rsidR="002767CC" w:rsidRPr="00F20943" w14:paraId="7ABD1C8F" w14:textId="77777777" w:rsidTr="00093456">
        <w:tc>
          <w:tcPr>
            <w:tcW w:w="7370" w:type="dxa"/>
            <w:gridSpan w:val="2"/>
          </w:tcPr>
          <w:p w14:paraId="6265E989" w14:textId="0286F13F" w:rsidR="002767CC" w:rsidRPr="00F20943" w:rsidRDefault="002767CC" w:rsidP="00093456">
            <w:pPr>
              <w:pStyle w:val="Caption"/>
              <w:rPr>
                <w:i/>
                <w:iCs/>
              </w:rPr>
            </w:pPr>
            <w:bookmarkStart w:id="15" w:name="_Ref120693183"/>
            <w:bookmarkStart w:id="16" w:name="_Ref132276820"/>
            <w:bookmarkStart w:id="17" w:name="_Ref132276824"/>
            <w:r>
              <w:t xml:space="preserve">Table </w:t>
            </w:r>
            <w:r>
              <w:fldChar w:fldCharType="begin"/>
            </w:r>
            <w:r>
              <w:instrText xml:space="preserve"> SEQ Table \* ARABIC </w:instrText>
            </w:r>
            <w:r>
              <w:fldChar w:fldCharType="separate"/>
            </w:r>
            <w:r>
              <w:rPr>
                <w:noProof/>
              </w:rPr>
              <w:t>2</w:t>
            </w:r>
            <w:r>
              <w:fldChar w:fldCharType="end"/>
            </w:r>
            <w:bookmarkEnd w:id="17"/>
            <w:r w:rsidRPr="00F20943">
              <w:t xml:space="preserve">. </w:t>
            </w:r>
            <w:bookmarkEnd w:id="15"/>
            <w:r w:rsidRPr="004128F5">
              <w:t>Difference in the share of workers between 2005-2020 by sector for Mesoregions in Mexico</w:t>
            </w:r>
            <w:bookmarkEnd w:id="16"/>
          </w:p>
        </w:tc>
      </w:tr>
      <w:tr w:rsidR="002767CC" w:rsidRPr="00F20943" w14:paraId="71F6E7ED" w14:textId="77777777" w:rsidTr="00093456">
        <w:tc>
          <w:tcPr>
            <w:tcW w:w="7148" w:type="dxa"/>
          </w:tcPr>
          <w:p w14:paraId="43FD9A74" w14:textId="77777777" w:rsidR="002767CC" w:rsidRPr="00F20943" w:rsidRDefault="002767CC" w:rsidP="00093456">
            <w:pPr>
              <w:jc w:val="both"/>
              <w:rPr>
                <w:rFonts w:ascii="CMU Serif Roman" w:hAnsi="CMU Serif Roman" w:cstheme="minorHAnsi"/>
              </w:rPr>
            </w:pPr>
            <w:r w:rsidRPr="001E2185">
              <w:rPr>
                <w:rFonts w:ascii="CMU Serif Roman" w:hAnsi="CMU Serif Roman" w:cstheme="minorHAnsi"/>
                <w:noProof/>
              </w:rPr>
              <w:drawing>
                <wp:inline distT="0" distB="0" distL="0" distR="0" wp14:anchorId="3EA3E5C2" wp14:editId="30B213E0">
                  <wp:extent cx="4679950" cy="1151255"/>
                  <wp:effectExtent l="0" t="0" r="6350" b="4445"/>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4679950" cy="1151255"/>
                          </a:xfrm>
                          <a:prstGeom prst="rect">
                            <a:avLst/>
                          </a:prstGeom>
                        </pic:spPr>
                      </pic:pic>
                    </a:graphicData>
                  </a:graphic>
                </wp:inline>
              </w:drawing>
            </w:r>
          </w:p>
        </w:tc>
        <w:tc>
          <w:tcPr>
            <w:tcW w:w="222" w:type="dxa"/>
          </w:tcPr>
          <w:p w14:paraId="731B1B65" w14:textId="77777777" w:rsidR="002767CC" w:rsidRPr="00F20943" w:rsidRDefault="002767CC" w:rsidP="00093456">
            <w:pPr>
              <w:jc w:val="both"/>
              <w:rPr>
                <w:rFonts w:ascii="CMU Serif Roman" w:hAnsi="CMU Serif Roman" w:cstheme="minorHAnsi"/>
              </w:rPr>
            </w:pPr>
          </w:p>
        </w:tc>
      </w:tr>
      <w:tr w:rsidR="002767CC" w:rsidRPr="00F20943" w14:paraId="499A4708" w14:textId="77777777" w:rsidTr="00093456">
        <w:tblPrEx>
          <w:jc w:val="center"/>
        </w:tblPrEx>
        <w:trPr>
          <w:jc w:val="center"/>
        </w:trPr>
        <w:tc>
          <w:tcPr>
            <w:tcW w:w="7370" w:type="dxa"/>
            <w:gridSpan w:val="2"/>
          </w:tcPr>
          <w:p w14:paraId="282C6137" w14:textId="77777777" w:rsidR="002767CC" w:rsidRPr="00F20943" w:rsidRDefault="002767CC" w:rsidP="00093456">
            <w:pPr>
              <w:pStyle w:val="FootnoteText"/>
              <w:jc w:val="both"/>
              <w:rPr>
                <w:rFonts w:ascii="CMU Serif Roman" w:hAnsi="CMU Serif Roman"/>
                <w:sz w:val="21"/>
                <w:szCs w:val="21"/>
              </w:rPr>
            </w:pPr>
            <w:r w:rsidRPr="00F20943">
              <w:rPr>
                <w:rFonts w:ascii="CMU Serif Roman" w:hAnsi="CMU Serif Roman"/>
                <w:sz w:val="21"/>
                <w:szCs w:val="21"/>
              </w:rPr>
              <w:t xml:space="preserve">Source: World Bank Staff elaboration based on ENOE.  </w:t>
            </w:r>
          </w:p>
        </w:tc>
      </w:tr>
    </w:tbl>
    <w:p w14:paraId="581D3588" w14:textId="77777777" w:rsidR="002767CC" w:rsidRPr="00F20943" w:rsidRDefault="002767CC" w:rsidP="00E26C20">
      <w:pPr>
        <w:ind w:firstLine="289"/>
        <w:jc w:val="both"/>
        <w:rPr>
          <w:rFonts w:ascii="CMU Serif Roman" w:hAnsi="CMU Serif Roman"/>
        </w:rPr>
      </w:pPr>
    </w:p>
    <w:p w14:paraId="2998CAAA" w14:textId="22D249D1" w:rsidR="00FE13E5" w:rsidRPr="00FE13E5" w:rsidRDefault="00FE13E5" w:rsidP="00FE13E5">
      <w:pPr>
        <w:ind w:firstLine="289"/>
        <w:jc w:val="both"/>
        <w:rPr>
          <w:rFonts w:ascii="CMU Serif Roman" w:hAnsi="CMU Serif Roman"/>
          <w:color w:val="000000"/>
        </w:rPr>
      </w:pPr>
      <w:r w:rsidRPr="00FE13E5">
        <w:rPr>
          <w:rFonts w:ascii="CMU Serif Roman" w:hAnsi="CMU Serif Roman"/>
          <w:color w:val="000000"/>
        </w:rPr>
        <w:t>This section presents an analysis of labor market transitions across economic sectors at the 2-digit level. Our study findings suggest that workers employed in the agriculture sector are more likely to transition towards the construction, manufacturing, and commerce sectors in comparison to other economic sectors</w:t>
      </w:r>
      <w:r w:rsidR="006F742F">
        <w:rPr>
          <w:rFonts w:ascii="CMU Serif Roman" w:hAnsi="CMU Serif Roman"/>
          <w:color w:val="000000"/>
          <w:lang w:val="en-US"/>
        </w:rPr>
        <w:t>.</w:t>
      </w:r>
      <w:r w:rsidR="002C0E3B">
        <w:rPr>
          <w:rStyle w:val="FootnoteReference"/>
          <w:rFonts w:ascii="CMU Serif Roman" w:hAnsi="CMU Serif Roman"/>
          <w:color w:val="000000"/>
        </w:rPr>
        <w:footnoteReference w:id="5"/>
      </w:r>
      <w:r w:rsidRPr="00FE13E5">
        <w:rPr>
          <w:rFonts w:ascii="CMU Serif Roman" w:hAnsi="CMU Serif Roman"/>
          <w:color w:val="000000"/>
        </w:rPr>
        <w:t xml:space="preserve"> </w:t>
      </w:r>
    </w:p>
    <w:p w14:paraId="07C86C4E" w14:textId="77777777" w:rsidR="00397115" w:rsidRPr="00397115" w:rsidRDefault="00397115" w:rsidP="00397115">
      <w:pPr>
        <w:ind w:firstLine="289"/>
        <w:jc w:val="both"/>
        <w:rPr>
          <w:rFonts w:ascii="CMU Serif Roman" w:hAnsi="CMU Serif Roman"/>
          <w:color w:val="000000"/>
        </w:rPr>
      </w:pPr>
      <w:r w:rsidRPr="00397115">
        <w:rPr>
          <w:rFonts w:ascii="CMU Serif Roman" w:hAnsi="CMU Serif Roman"/>
          <w:color w:val="000000"/>
        </w:rPr>
        <w:t xml:space="preserve">The analysis reveals that workers in the agriculture sector are more likely to transition to the construction, manufacturing, and commerce sectors compared to other economic sectors. This finding is based on an examination of the socio-demographic characteristics of these workers, which suggests that specific factors may influence their decisions to switch sectors. For instance, agricultural workers are highly likely to remain in their current sector, while the likelihood of </w:t>
      </w:r>
      <w:r w:rsidRPr="00397115">
        <w:rPr>
          <w:rFonts w:ascii="CMU Serif Roman" w:hAnsi="CMU Serif Roman"/>
          <w:color w:val="000000"/>
        </w:rPr>
        <w:lastRenderedPageBreak/>
        <w:t>transitioning to the manufacturing sector is much lower at 0.2%. Consequently, workers in the agriculture sector tend to move to related sectors such as construction.</w:t>
      </w:r>
    </w:p>
    <w:p w14:paraId="2EEF9E64" w14:textId="77777777" w:rsidR="00397115" w:rsidRPr="00397115" w:rsidRDefault="00397115" w:rsidP="00397115">
      <w:pPr>
        <w:ind w:firstLine="289"/>
        <w:jc w:val="both"/>
        <w:rPr>
          <w:rFonts w:ascii="CMU Serif Roman" w:hAnsi="CMU Serif Roman"/>
          <w:color w:val="000000"/>
        </w:rPr>
      </w:pPr>
      <w:r w:rsidRPr="00397115">
        <w:rPr>
          <w:rFonts w:ascii="CMU Serif Roman" w:hAnsi="CMU Serif Roman"/>
          <w:color w:val="000000"/>
        </w:rPr>
        <w:t>The agriculture, commerce, and manufacturing sectors demonstrate the lowest probabilities of transitioning to other economic sectors, while the mining, public utilities, transport, and financial and business services sector exhibit the highest frequency of workers transitioning to different sectors. These results contrast with those of Samaniego and Viegelahn (2021), who found that financial service activities, education, and human health activities had the lowest probabilities of transitioning to another economic sector in Vietnam. This indicates that specific sectors may be more dynamic and offer more opportunities for workers to explore different career paths.</w:t>
      </w:r>
    </w:p>
    <w:p w14:paraId="5D8BF594" w14:textId="33732337" w:rsidR="00FE13E5" w:rsidRPr="00FE13E5" w:rsidRDefault="00397115" w:rsidP="00397115">
      <w:pPr>
        <w:ind w:firstLine="289"/>
        <w:jc w:val="both"/>
        <w:rPr>
          <w:rFonts w:ascii="CMU Serif Roman" w:hAnsi="CMU Serif Roman"/>
          <w:color w:val="000000"/>
        </w:rPr>
      </w:pPr>
      <w:r w:rsidRPr="00397115">
        <w:rPr>
          <w:rFonts w:ascii="CMU Serif Roman" w:hAnsi="CMU Serif Roman"/>
          <w:color w:val="000000"/>
        </w:rPr>
        <w:t>Several factors contribute to differences in the likelihood of transitioning to different economic sectors, such as skill requirements, wage disparities, informality rates, and other job quality and worker characteristics indicators. Nevertheless, workers tend to remain in their current industry in most economic sector categories. This suggests that industry-specific factors play a significant role in determining employment decisions and transitions.</w:t>
      </w:r>
      <w:r w:rsidR="003F11F4">
        <w:rPr>
          <w:rFonts w:ascii="CMU Serif Roman" w:hAnsi="CMU Serif Roman"/>
          <w:color w:val="000000"/>
          <w:lang w:val="en-US"/>
        </w:rPr>
        <w:t xml:space="preserve"> </w:t>
      </w:r>
      <w:r w:rsidR="00FE13E5" w:rsidRPr="00FE13E5">
        <w:rPr>
          <w:rFonts w:ascii="CMU Serif Roman" w:hAnsi="CMU Serif Roman"/>
          <w:color w:val="000000"/>
        </w:rPr>
        <w:t xml:space="preserve">The analysis also indicates that </w:t>
      </w:r>
      <w:r w:rsidR="00DC3AE9">
        <w:rPr>
          <w:rFonts w:ascii="CMU Serif Roman" w:hAnsi="CMU Serif Roman"/>
          <w:color w:val="000000"/>
          <w:lang w:val="en-US"/>
        </w:rPr>
        <w:t>the probability</w:t>
      </w:r>
      <w:r w:rsidR="00FE13E5" w:rsidRPr="00FE13E5">
        <w:rPr>
          <w:rFonts w:ascii="CMU Serif Roman" w:hAnsi="CMU Serif Roman"/>
          <w:color w:val="000000"/>
        </w:rPr>
        <w:t xml:space="preserve"> of remaining in the same economic sector decreases more rapidly for yearly transitions compared to quarterly transitions, which suggests that workers are more likely to switch to a different sector of economic activity over the long term, as opposed to short-term transitions.</w:t>
      </w:r>
    </w:p>
    <w:p w14:paraId="3C780ACD" w14:textId="3BE3C13D" w:rsidR="00FE13E5" w:rsidRDefault="00FE13E5" w:rsidP="00FE13E5">
      <w:pPr>
        <w:ind w:firstLine="289"/>
        <w:jc w:val="both"/>
        <w:rPr>
          <w:rFonts w:ascii="CMU Serif Roman" w:hAnsi="CMU Serif Roman"/>
          <w:color w:val="000000"/>
        </w:rPr>
      </w:pPr>
      <w:r w:rsidRPr="00FE13E5">
        <w:rPr>
          <w:rFonts w:ascii="CMU Serif Roman" w:hAnsi="CMU Serif Roman"/>
          <w:color w:val="000000"/>
        </w:rPr>
        <w:t>This finding has important implications for businesses and policymakers, as they need to anticipate changes in the labor market and adjust their strategies accordingly. For example, businesses may need to invest in training programs to adapt to changing demands in the labor market, while policymakers may need to implement policies that support workers in transitioning to new sectors of economic activity.</w:t>
      </w:r>
    </w:p>
    <w:p w14:paraId="519E7F77" w14:textId="28F69011" w:rsidR="005F33E9" w:rsidRPr="00FE13E5" w:rsidRDefault="005F33E9" w:rsidP="005F33E9">
      <w:pPr>
        <w:ind w:firstLine="289"/>
        <w:jc w:val="both"/>
        <w:rPr>
          <w:rFonts w:ascii="CMU Serif Roman" w:hAnsi="CMU Serif Roman"/>
          <w:color w:val="000000"/>
        </w:rPr>
      </w:pPr>
    </w:p>
    <w:p w14:paraId="1C6FF360" w14:textId="77777777" w:rsidR="00FE13E5" w:rsidRPr="00FE13E5" w:rsidRDefault="00FE13E5" w:rsidP="00FE13E5">
      <w:pPr>
        <w:ind w:firstLine="289"/>
        <w:jc w:val="both"/>
        <w:rPr>
          <w:rFonts w:ascii="CMU Serif Roman" w:hAnsi="CMU Serif Roman"/>
          <w:color w:val="000000"/>
        </w:rPr>
      </w:pPr>
    </w:p>
    <w:p w14:paraId="752C7987" w14:textId="0400055C" w:rsidR="00A1287E" w:rsidRPr="00F20943" w:rsidRDefault="00A1287E" w:rsidP="00021144">
      <w:pPr>
        <w:jc w:val="center"/>
        <w:rPr>
          <w:rFonts w:ascii="CMU Serif Roman" w:hAnsi="CMU Serif Roman" w:cstheme="minorHAnsi"/>
        </w:rPr>
      </w:pPr>
      <w:bookmarkStart w:id="18" w:name="_Ref132102783"/>
      <w:r w:rsidRPr="00F20943">
        <w:rPr>
          <w:rFonts w:ascii="CMU Serif Roman" w:hAnsi="CMU Serif Roman"/>
          <w:sz w:val="21"/>
          <w:szCs w:val="21"/>
        </w:rPr>
        <w:t xml:space="preserve">Table </w:t>
      </w:r>
      <w:r w:rsidRPr="00F20943">
        <w:rPr>
          <w:rFonts w:ascii="CMU Serif Roman" w:hAnsi="CMU Serif Roman"/>
          <w:sz w:val="21"/>
          <w:szCs w:val="21"/>
        </w:rPr>
        <w:fldChar w:fldCharType="begin"/>
      </w:r>
      <w:r w:rsidRPr="00F20943">
        <w:rPr>
          <w:rFonts w:ascii="CMU Serif Roman" w:hAnsi="CMU Serif Roman"/>
          <w:sz w:val="21"/>
          <w:szCs w:val="21"/>
        </w:rPr>
        <w:instrText xml:space="preserve"> SEQ Table \* ARABIC </w:instrText>
      </w:r>
      <w:r w:rsidRPr="00F20943">
        <w:rPr>
          <w:rFonts w:ascii="CMU Serif Roman" w:hAnsi="CMU Serif Roman"/>
          <w:sz w:val="21"/>
          <w:szCs w:val="21"/>
        </w:rPr>
        <w:fldChar w:fldCharType="separate"/>
      </w:r>
      <w:r w:rsidR="00F208C7">
        <w:rPr>
          <w:rFonts w:ascii="CMU Serif Roman" w:hAnsi="CMU Serif Roman"/>
          <w:noProof/>
          <w:sz w:val="21"/>
          <w:szCs w:val="21"/>
        </w:rPr>
        <w:t>5</w:t>
      </w:r>
      <w:r w:rsidRPr="00F20943">
        <w:rPr>
          <w:rFonts w:ascii="CMU Serif Roman" w:hAnsi="CMU Serif Roman"/>
          <w:sz w:val="21"/>
          <w:szCs w:val="21"/>
        </w:rPr>
        <w:fldChar w:fldCharType="end"/>
      </w:r>
      <w:bookmarkEnd w:id="18"/>
      <w:r w:rsidRPr="00F20943">
        <w:rPr>
          <w:rFonts w:ascii="CMU Serif Roman" w:hAnsi="CMU Serif Roman"/>
          <w:sz w:val="21"/>
          <w:szCs w:val="21"/>
        </w:rPr>
        <w:t xml:space="preserve">. </w:t>
      </w:r>
      <w:r w:rsidR="007F789F" w:rsidRPr="007F789F">
        <w:rPr>
          <w:rFonts w:ascii="CMU Serif Roman" w:hAnsi="CMU Serif Roman"/>
          <w:sz w:val="21"/>
          <w:szCs w:val="21"/>
        </w:rPr>
        <w:t xml:space="preserve">Transition probabilities by industry  </w:t>
      </w:r>
    </w:p>
    <w:p w14:paraId="3F2002D9" w14:textId="435EC73C" w:rsidR="00FD1D36" w:rsidRDefault="00E82B45" w:rsidP="00350C24">
      <w:pPr>
        <w:jc w:val="center"/>
        <w:rPr>
          <w:rFonts w:ascii="CMU Serif Roman" w:hAnsi="CMU Serif Roman" w:cstheme="minorHAnsi"/>
        </w:rPr>
      </w:pPr>
      <w:r>
        <w:rPr>
          <w:noProof/>
          <w14:ligatures w14:val="none"/>
        </w:rPr>
        <w:lastRenderedPageBreak/>
        <w:drawing>
          <wp:inline distT="0" distB="0" distL="0" distR="0" wp14:anchorId="260E2A35" wp14:editId="1ABB680A">
            <wp:extent cx="4305542" cy="1796994"/>
            <wp:effectExtent l="0" t="0" r="0" b="0"/>
            <wp:docPr id="6" name="Picture 6" descr="Graphical user interfac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Graphical user interface&#10;&#10;Description automatically generated with medium confidence"/>
                    <pic:cNvPicPr/>
                  </pic:nvPicPr>
                  <pic:blipFill>
                    <a:blip r:embed="rId20"/>
                    <a:stretch>
                      <a:fillRect/>
                    </a:stretch>
                  </pic:blipFill>
                  <pic:spPr>
                    <a:xfrm>
                      <a:off x="0" y="0"/>
                      <a:ext cx="4315668" cy="1801220"/>
                    </a:xfrm>
                    <a:prstGeom prst="rect">
                      <a:avLst/>
                    </a:prstGeom>
                  </pic:spPr>
                </pic:pic>
              </a:graphicData>
            </a:graphic>
          </wp:inline>
        </w:drawing>
      </w:r>
    </w:p>
    <w:p w14:paraId="237F77DA" w14:textId="1F0CA118" w:rsidR="00BA2A62" w:rsidRPr="00F20943" w:rsidRDefault="00BA2A62" w:rsidP="00BA2A62">
      <w:pPr>
        <w:pStyle w:val="FootnoteText"/>
        <w:rPr>
          <w:rFonts w:ascii="CMU Serif Roman" w:hAnsi="CMU Serif Roman"/>
          <w:sz w:val="21"/>
          <w:szCs w:val="21"/>
        </w:rPr>
      </w:pPr>
      <w:r w:rsidRPr="00F20943">
        <w:rPr>
          <w:rFonts w:ascii="CMU Serif Roman" w:hAnsi="CMU Serif Roman"/>
          <w:sz w:val="21"/>
          <w:szCs w:val="21"/>
        </w:rPr>
        <w:t xml:space="preserve">Source: World Bank Staff elaboration based on </w:t>
      </w:r>
      <w:r>
        <w:rPr>
          <w:rFonts w:ascii="CMU Serif Roman" w:hAnsi="CMU Serif Roman"/>
          <w:sz w:val="21"/>
          <w:szCs w:val="21"/>
        </w:rPr>
        <w:t>ENOE</w:t>
      </w:r>
      <w:r w:rsidRPr="00F20943">
        <w:rPr>
          <w:rFonts w:ascii="CMU Serif Roman" w:hAnsi="CMU Serif Roman"/>
          <w:sz w:val="21"/>
          <w:szCs w:val="21"/>
        </w:rPr>
        <w:t xml:space="preserve">.  </w:t>
      </w:r>
    </w:p>
    <w:p w14:paraId="78EDDF80" w14:textId="2AE0CB78" w:rsidR="00C82AEE" w:rsidRPr="00F20943" w:rsidRDefault="00C82AEE" w:rsidP="00216AB0">
      <w:pPr>
        <w:pStyle w:val="TableofFigures"/>
        <w:jc w:val="both"/>
        <w:rPr>
          <w:rFonts w:ascii="CMU Serif Roman" w:hAnsi="CMU Serif Roman"/>
          <w:sz w:val="21"/>
        </w:rPr>
      </w:pPr>
    </w:p>
    <w:p w14:paraId="1D7691A3" w14:textId="77777777" w:rsidR="00597B4C" w:rsidRPr="00496024" w:rsidRDefault="00A514DE" w:rsidP="00496024">
      <w:pPr>
        <w:ind w:firstLine="289"/>
        <w:jc w:val="both"/>
        <w:rPr>
          <w:rFonts w:ascii="CMU Serif Roman" w:hAnsi="CMU Serif Roman"/>
          <w:color w:val="000000"/>
        </w:rPr>
      </w:pPr>
      <w:r w:rsidRPr="00A514DE">
        <w:rPr>
          <w:rFonts w:ascii="CMU Serif Roman" w:hAnsi="CMU Serif Roman"/>
          <w:color w:val="000000"/>
        </w:rPr>
        <w:t>Our study indicates that the probability of remaining in the same sector of economic activity decreases more rapidly for yearly transitions, particularly in certain industry sectors such as Financial and Business Services, Commerce, Transport and Communications, and Mining</w:t>
      </w:r>
      <w:r w:rsidR="00597B4C" w:rsidRPr="00496024">
        <w:rPr>
          <w:rFonts w:ascii="CMU Serif Roman" w:hAnsi="CMU Serif Roman"/>
          <w:color w:val="000000"/>
        </w:rPr>
        <w:t xml:space="preserve">. </w:t>
      </w:r>
    </w:p>
    <w:p w14:paraId="2BE664E9" w14:textId="1C87B6A5" w:rsidR="00A514DE" w:rsidRPr="00A514DE" w:rsidRDefault="00A514DE" w:rsidP="00496024">
      <w:pPr>
        <w:ind w:firstLine="289"/>
        <w:jc w:val="both"/>
        <w:rPr>
          <w:rFonts w:ascii="CMU Serif Roman" w:hAnsi="CMU Serif Roman"/>
          <w:color w:val="000000"/>
        </w:rPr>
      </w:pPr>
      <w:r w:rsidRPr="00A514DE">
        <w:rPr>
          <w:rFonts w:ascii="CMU Serif Roman" w:hAnsi="CMU Serif Roman"/>
          <w:color w:val="000000"/>
        </w:rPr>
        <w:t>The findings of our analysis suggest that workers in these sectors are more likely to switch to different economic sectors over the long term. For instance, the probability of a worker remaining in the same sector of economic activity decreases faster on a yearly basis than on a quarterly basis, indicating that the longer the time horizon, the greater the likelihood of a worker transitioning to a different sector.</w:t>
      </w:r>
    </w:p>
    <w:p w14:paraId="729146E1" w14:textId="552AFBAE" w:rsidR="00EB0E29" w:rsidRPr="005345D5" w:rsidRDefault="00A514DE" w:rsidP="005345D5">
      <w:pPr>
        <w:ind w:firstLine="289"/>
        <w:jc w:val="both"/>
        <w:rPr>
          <w:rFonts w:ascii="CMU Serif Roman" w:hAnsi="CMU Serif Roman"/>
          <w:color w:val="000000"/>
        </w:rPr>
      </w:pPr>
      <w:r w:rsidRPr="00A514DE">
        <w:rPr>
          <w:rFonts w:ascii="CMU Serif Roman" w:hAnsi="CMU Serif Roman"/>
          <w:color w:val="000000"/>
        </w:rPr>
        <w:t>This trend is particularly evident in sectors such as Financial and Business Services, Commerce, Transport and Communications, and Mining. These industries are characterized by a high degree of dynamism and are often subject to changes in demand and technological innovation. As a result, workers in these sectors may need to adapt to new opportunities and challenges by acquiring new skills and knowledge.</w:t>
      </w:r>
    </w:p>
    <w:p w14:paraId="14B1D2B3" w14:textId="77777777" w:rsidR="00A514DE" w:rsidRPr="00F20943" w:rsidRDefault="00A514DE" w:rsidP="00216AB0">
      <w:pPr>
        <w:jc w:val="both"/>
        <w:rPr>
          <w:rFonts w:ascii="CMU Serif Roman" w:hAnsi="CMU Serif Roman" w:cstheme="minorHAnsi"/>
        </w:rPr>
      </w:pPr>
    </w:p>
    <w:p w14:paraId="7888D8FF" w14:textId="3614921B" w:rsidR="003E7F23" w:rsidRPr="00F20943" w:rsidRDefault="003E7F23" w:rsidP="008C7853">
      <w:pPr>
        <w:pStyle w:val="Caption"/>
      </w:pPr>
      <w:r w:rsidRPr="00F20943">
        <w:lastRenderedPageBreak/>
        <w:t xml:space="preserve">Table </w:t>
      </w:r>
      <w:fldSimple w:instr=" SEQ Table \* ARABIC ">
        <w:r w:rsidR="00F208C7">
          <w:rPr>
            <w:noProof/>
          </w:rPr>
          <w:t>7</w:t>
        </w:r>
      </w:fldSimple>
      <w:r w:rsidRPr="00F20943">
        <w:t>. Differences in yearly and quarterly transitions</w:t>
      </w:r>
    </w:p>
    <w:p w14:paraId="2B67E80B" w14:textId="68BA0E21" w:rsidR="00EB0E29" w:rsidRPr="00F20943" w:rsidRDefault="00517993" w:rsidP="002C560C">
      <w:pPr>
        <w:jc w:val="center"/>
        <w:rPr>
          <w:rFonts w:ascii="CMU Serif Roman" w:hAnsi="CMU Serif Roman" w:cstheme="minorHAnsi"/>
        </w:rPr>
      </w:pPr>
      <w:r w:rsidRPr="00517993">
        <w:rPr>
          <w:rFonts w:ascii="CMU Serif Roman" w:hAnsi="CMU Serif Roman" w:cstheme="minorHAnsi"/>
        </w:rPr>
        <w:drawing>
          <wp:inline distT="0" distB="0" distL="0" distR="0" wp14:anchorId="44BD074B" wp14:editId="3830A450">
            <wp:extent cx="3760505" cy="2415839"/>
            <wp:effectExtent l="0" t="0" r="0" b="0"/>
            <wp:docPr id="7" name="Picture 7"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Table&#10;&#10;Description automatically generated"/>
                    <pic:cNvPicPr/>
                  </pic:nvPicPr>
                  <pic:blipFill>
                    <a:blip r:embed="rId21"/>
                    <a:stretch>
                      <a:fillRect/>
                    </a:stretch>
                  </pic:blipFill>
                  <pic:spPr>
                    <a:xfrm>
                      <a:off x="0" y="0"/>
                      <a:ext cx="3785414" cy="2431841"/>
                    </a:xfrm>
                    <a:prstGeom prst="rect">
                      <a:avLst/>
                    </a:prstGeom>
                  </pic:spPr>
                </pic:pic>
              </a:graphicData>
            </a:graphic>
          </wp:inline>
        </w:drawing>
      </w:r>
    </w:p>
    <w:p w14:paraId="58301745" w14:textId="77777777" w:rsidR="00BA2A62" w:rsidRPr="00F20943" w:rsidRDefault="00BA2A62" w:rsidP="00BA2A62">
      <w:pPr>
        <w:pStyle w:val="FootnoteText"/>
        <w:rPr>
          <w:rFonts w:ascii="CMU Serif Roman" w:hAnsi="CMU Serif Roman"/>
          <w:sz w:val="21"/>
          <w:szCs w:val="21"/>
        </w:rPr>
      </w:pPr>
      <w:r w:rsidRPr="00F20943">
        <w:rPr>
          <w:rFonts w:ascii="CMU Serif Roman" w:hAnsi="CMU Serif Roman"/>
          <w:sz w:val="21"/>
          <w:szCs w:val="21"/>
        </w:rPr>
        <w:t xml:space="preserve">Source: World Bank Staff elaboration based on </w:t>
      </w:r>
      <w:r>
        <w:rPr>
          <w:rFonts w:ascii="CMU Serif Roman" w:hAnsi="CMU Serif Roman"/>
          <w:sz w:val="21"/>
          <w:szCs w:val="21"/>
        </w:rPr>
        <w:t>ENOE</w:t>
      </w:r>
      <w:r w:rsidRPr="00F20943">
        <w:rPr>
          <w:rFonts w:ascii="CMU Serif Roman" w:hAnsi="CMU Serif Roman"/>
          <w:sz w:val="21"/>
          <w:szCs w:val="21"/>
        </w:rPr>
        <w:t xml:space="preserve">.  </w:t>
      </w:r>
    </w:p>
    <w:p w14:paraId="379FCF4F" w14:textId="77777777" w:rsidR="00FC1F49" w:rsidRDefault="00FC1F49" w:rsidP="00216AB0">
      <w:pPr>
        <w:jc w:val="both"/>
        <w:rPr>
          <w:rFonts w:ascii="CMU Serif Roman" w:hAnsi="CMU Serif Roman" w:cstheme="minorHAnsi"/>
        </w:rPr>
      </w:pPr>
    </w:p>
    <w:p w14:paraId="5DF8BAB3" w14:textId="69DBFDAD" w:rsidR="00AC5231" w:rsidRPr="00F20943" w:rsidRDefault="00A43B04" w:rsidP="00216AB0">
      <w:pPr>
        <w:jc w:val="both"/>
        <w:rPr>
          <w:rFonts w:ascii="CMU Serif Roman" w:hAnsi="CMU Serif Roman" w:cstheme="minorHAnsi"/>
        </w:rPr>
      </w:pPr>
      <w:r w:rsidRPr="00F20943">
        <w:rPr>
          <w:rFonts w:ascii="CMU Serif Roman" w:hAnsi="CMU Serif Roman" w:cstheme="minorHAnsi"/>
        </w:rPr>
        <w:t>5.2 Occupation</w:t>
      </w:r>
    </w:p>
    <w:p w14:paraId="69E837AE" w14:textId="650D9D7A" w:rsidR="00FC1F49" w:rsidRPr="001E1F6F" w:rsidRDefault="00FC1F49" w:rsidP="00FC1F49">
      <w:pPr>
        <w:jc w:val="both"/>
        <w:rPr>
          <w:rFonts w:ascii="CMU Serif Roman" w:hAnsi="CMU Serif Roman" w:cstheme="minorHAnsi"/>
          <w:highlight w:val="yellow"/>
        </w:rPr>
      </w:pPr>
    </w:p>
    <w:p w14:paraId="0B0B40FA" w14:textId="77777777" w:rsidR="008F56F2" w:rsidRPr="00D5084A" w:rsidRDefault="008F56F2" w:rsidP="00D5084A">
      <w:pPr>
        <w:ind w:firstLine="289"/>
        <w:jc w:val="both"/>
        <w:rPr>
          <w:rFonts w:ascii="CMU Serif Roman" w:hAnsi="CMU Serif Roman"/>
          <w:color w:val="000000"/>
        </w:rPr>
      </w:pPr>
      <w:r w:rsidRPr="00D5084A">
        <w:rPr>
          <w:rFonts w:ascii="CMU Serif Roman" w:hAnsi="CMU Serif Roman"/>
          <w:color w:val="000000"/>
        </w:rPr>
        <w:t>Our study also analyzed the transition probabilities by occupation, and the results indicate that professionals and service and market sales workers are the most likely to remain in the same occupational sector. In contrast, managers are more likely to transition to different occupational sectors, such as professionals and service and market sales workers.</w:t>
      </w:r>
    </w:p>
    <w:p w14:paraId="49C8668D" w14:textId="5E9ACC7D" w:rsidR="008F56F2" w:rsidRPr="00D5084A" w:rsidRDefault="008F56F2" w:rsidP="00D5084A">
      <w:pPr>
        <w:ind w:firstLine="289"/>
        <w:jc w:val="both"/>
        <w:rPr>
          <w:rFonts w:ascii="CMU Serif Roman" w:hAnsi="CMU Serif Roman"/>
          <w:color w:val="000000"/>
        </w:rPr>
      </w:pPr>
      <w:r w:rsidRPr="00D5084A">
        <w:rPr>
          <w:rFonts w:ascii="CMU Serif Roman" w:hAnsi="CMU Serif Roman"/>
          <w:color w:val="000000"/>
        </w:rPr>
        <w:t xml:space="preserve">The findings suggest that professionals and service and market sales workers have a strong attachment to their occupational sector, and are less likely to switch to a different one. This may be due to the nature of their work, which often requires a specific set of skills and knowledge that are closely tied to their occupational sector. </w:t>
      </w:r>
    </w:p>
    <w:p w14:paraId="2812FDC0" w14:textId="77777777" w:rsidR="008F56F2" w:rsidRPr="00D5084A" w:rsidRDefault="008F56F2" w:rsidP="00D5084A">
      <w:pPr>
        <w:ind w:firstLine="289"/>
        <w:jc w:val="both"/>
        <w:rPr>
          <w:rFonts w:ascii="CMU Serif Roman" w:hAnsi="CMU Serif Roman"/>
          <w:color w:val="000000"/>
        </w:rPr>
      </w:pPr>
      <w:r w:rsidRPr="00D5084A">
        <w:rPr>
          <w:rFonts w:ascii="CMU Serif Roman" w:hAnsi="CMU Serif Roman"/>
          <w:color w:val="000000"/>
        </w:rPr>
        <w:t>In contrast, managers are more likely to transition to different occupational sectors, such as professionals and service and market sales workers. This may be due to the fact that managers often have transferable skills and knowledge that can be applied across different sectors, making it easier for them to transition to new occupational roles. Moreover, the high frequency of movement among managers may reflect the fact that they are often seeking new challenges and opportunities to advance their careers.</w:t>
      </w:r>
    </w:p>
    <w:p w14:paraId="7B9D7002" w14:textId="5CEC2C6D" w:rsidR="008F56F2" w:rsidRPr="00D5084A" w:rsidRDefault="008F56F2" w:rsidP="00D5084A">
      <w:pPr>
        <w:ind w:firstLine="289"/>
        <w:jc w:val="both"/>
        <w:rPr>
          <w:rFonts w:ascii="CMU Serif Roman" w:hAnsi="CMU Serif Roman"/>
          <w:color w:val="000000"/>
        </w:rPr>
      </w:pPr>
      <w:r w:rsidRPr="00D5084A">
        <w:rPr>
          <w:rFonts w:ascii="CMU Serif Roman" w:hAnsi="CMU Serif Roman"/>
          <w:color w:val="000000"/>
        </w:rPr>
        <w:lastRenderedPageBreak/>
        <w:t>The implications of these findings for businesses and policymakers are important. For example, businesses may need to invest in training and development programs that enable professionals and service and market sales workers to acquire new skills and knowledge. Similarly, policymakers may need to develop policies that support managers in transitioning to new occupational roles, such as providing education and training programs, job matching services, and incentives for businesses to create new jobs.</w:t>
      </w:r>
    </w:p>
    <w:p w14:paraId="4170FB97" w14:textId="77777777" w:rsidR="00AC5231" w:rsidRPr="00F20943" w:rsidRDefault="00AC5231" w:rsidP="00216AB0">
      <w:pPr>
        <w:jc w:val="both"/>
        <w:rPr>
          <w:rFonts w:ascii="CMU Serif Roman" w:hAnsi="CMU Serif Roman" w:cstheme="minorHAnsi"/>
        </w:rPr>
      </w:pPr>
    </w:p>
    <w:tbl>
      <w:tblPr>
        <w:tblStyle w:val="PlainTable4"/>
        <w:tblW w:w="5000" w:type="pct"/>
        <w:tblLook w:val="0420" w:firstRow="1" w:lastRow="0" w:firstColumn="0" w:lastColumn="0" w:noHBand="0" w:noVBand="1"/>
      </w:tblPr>
      <w:tblGrid>
        <w:gridCol w:w="7370"/>
      </w:tblGrid>
      <w:tr w:rsidR="00CD50C8" w:rsidRPr="00F20943" w14:paraId="600295CB" w14:textId="77777777">
        <w:trPr>
          <w:cnfStyle w:val="100000000000" w:firstRow="1" w:lastRow="0" w:firstColumn="0" w:lastColumn="0" w:oddVBand="0" w:evenVBand="0" w:oddHBand="0" w:evenHBand="0" w:firstRowFirstColumn="0" w:firstRowLastColumn="0" w:lastRowFirstColumn="0" w:lastRowLastColumn="0"/>
        </w:trPr>
        <w:tc>
          <w:tcPr>
            <w:tcW w:w="5000" w:type="pct"/>
          </w:tcPr>
          <w:p w14:paraId="12805326" w14:textId="1D158CCE" w:rsidR="00D14941" w:rsidRPr="00BA2A62" w:rsidRDefault="00CD50C8" w:rsidP="00BA2A62">
            <w:pPr>
              <w:pStyle w:val="Caption"/>
              <w:rPr>
                <w:b/>
                <w:bCs/>
              </w:rPr>
            </w:pPr>
            <w:commentRangeStart w:id="19"/>
            <w:r w:rsidRPr="00F20943">
              <w:t xml:space="preserve">Table </w:t>
            </w:r>
            <w:r w:rsidRPr="00F20943">
              <w:fldChar w:fldCharType="begin"/>
            </w:r>
            <w:r w:rsidRPr="00F20943">
              <w:instrText xml:space="preserve"> SEQ Table \* ARABIC </w:instrText>
            </w:r>
            <w:r w:rsidRPr="00F20943">
              <w:fldChar w:fldCharType="separate"/>
            </w:r>
            <w:r w:rsidR="00F208C7">
              <w:rPr>
                <w:noProof/>
              </w:rPr>
              <w:t>8</w:t>
            </w:r>
            <w:r w:rsidRPr="00F20943">
              <w:fldChar w:fldCharType="end"/>
            </w:r>
            <w:r w:rsidRPr="00F20943">
              <w:t>. Transition probabilities by occupation (yearly transitions)</w:t>
            </w:r>
            <w:commentRangeEnd w:id="19"/>
            <w:r w:rsidR="00A43B04" w:rsidRPr="00F20943">
              <w:rPr>
                <w:rStyle w:val="CommentReference"/>
                <w:rFonts w:ascii="CMU Serif Roman" w:hAnsi="CMU Serif Roman"/>
                <w:color w:val="auto"/>
              </w:rPr>
              <w:commentReference w:id="19"/>
            </w:r>
          </w:p>
        </w:tc>
      </w:tr>
    </w:tbl>
    <w:p w14:paraId="48B48330" w14:textId="66C88AFB" w:rsidR="003334F4" w:rsidRPr="00F20943" w:rsidRDefault="00D012CD" w:rsidP="00D012CD">
      <w:pPr>
        <w:jc w:val="center"/>
        <w:rPr>
          <w:rFonts w:ascii="CMU Serif Roman" w:hAnsi="CMU Serif Roman"/>
        </w:rPr>
      </w:pPr>
      <w:r>
        <w:rPr>
          <w:noProof/>
        </w:rPr>
        <w:drawing>
          <wp:inline distT="0" distB="0" distL="0" distR="0" wp14:anchorId="3688B127" wp14:editId="6BC29AA6">
            <wp:extent cx="4664035" cy="2361537"/>
            <wp:effectExtent l="0" t="0" r="0" b="1270"/>
            <wp:docPr id="21" name="Picture 21" descr="A picture containing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A picture containing chart&#10;&#10;Description automatically generated"/>
                    <pic:cNvPicPr/>
                  </pic:nvPicPr>
                  <pic:blipFill>
                    <a:blip r:embed="rId22"/>
                    <a:stretch>
                      <a:fillRect/>
                    </a:stretch>
                  </pic:blipFill>
                  <pic:spPr>
                    <a:xfrm>
                      <a:off x="0" y="0"/>
                      <a:ext cx="4674918" cy="2367047"/>
                    </a:xfrm>
                    <a:prstGeom prst="rect">
                      <a:avLst/>
                    </a:prstGeom>
                  </pic:spPr>
                </pic:pic>
              </a:graphicData>
            </a:graphic>
          </wp:inline>
        </w:drawing>
      </w:r>
    </w:p>
    <w:p w14:paraId="46B660E0" w14:textId="77777777" w:rsidR="00BA2A62" w:rsidRPr="00F20943" w:rsidRDefault="00BA2A62" w:rsidP="00BA2A62">
      <w:pPr>
        <w:pStyle w:val="FootnoteText"/>
        <w:rPr>
          <w:rFonts w:ascii="CMU Serif Roman" w:hAnsi="CMU Serif Roman"/>
          <w:sz w:val="21"/>
          <w:szCs w:val="21"/>
        </w:rPr>
      </w:pPr>
      <w:r w:rsidRPr="00F20943">
        <w:rPr>
          <w:rFonts w:ascii="CMU Serif Roman" w:hAnsi="CMU Serif Roman"/>
          <w:sz w:val="21"/>
          <w:szCs w:val="21"/>
        </w:rPr>
        <w:t xml:space="preserve">Source: World Bank Staff elaboration based on </w:t>
      </w:r>
      <w:r>
        <w:rPr>
          <w:rFonts w:ascii="CMU Serif Roman" w:hAnsi="CMU Serif Roman"/>
          <w:sz w:val="21"/>
          <w:szCs w:val="21"/>
        </w:rPr>
        <w:t>ENOE</w:t>
      </w:r>
      <w:r w:rsidRPr="00F20943">
        <w:rPr>
          <w:rFonts w:ascii="CMU Serif Roman" w:hAnsi="CMU Serif Roman"/>
          <w:sz w:val="21"/>
          <w:szCs w:val="21"/>
        </w:rPr>
        <w:t xml:space="preserve">.  </w:t>
      </w:r>
    </w:p>
    <w:p w14:paraId="02263BCC" w14:textId="77777777" w:rsidR="00D049FA" w:rsidRPr="00F20943" w:rsidRDefault="00D049FA" w:rsidP="00216AB0">
      <w:pPr>
        <w:jc w:val="both"/>
        <w:rPr>
          <w:rFonts w:ascii="CMU Serif Roman" w:hAnsi="CMU Serif Roman"/>
        </w:rPr>
      </w:pPr>
    </w:p>
    <w:p w14:paraId="32DD44A7" w14:textId="1EE8487C" w:rsidR="00110FF7" w:rsidRPr="0039670C" w:rsidRDefault="00000E23" w:rsidP="0039670C">
      <w:pPr>
        <w:pStyle w:val="Heading2"/>
        <w:rPr>
          <w:rFonts w:ascii="CMU Serif Roman" w:hAnsi="CMU Serif Roman"/>
        </w:rPr>
      </w:pPr>
      <w:r w:rsidRPr="007A6D5C">
        <w:rPr>
          <w:rFonts w:ascii="CMU Serif Roman" w:hAnsi="CMU Serif Roman"/>
          <w:lang w:val="es-ES"/>
        </w:rPr>
        <w:t>Inf</w:t>
      </w:r>
      <w:r w:rsidR="00194E53" w:rsidRPr="007A6D5C">
        <w:rPr>
          <w:rFonts w:ascii="CMU Serif Roman" w:hAnsi="CMU Serif Roman"/>
        </w:rPr>
        <w:t>ormality</w:t>
      </w:r>
    </w:p>
    <w:p w14:paraId="40149B0E" w14:textId="4E63E82A" w:rsidR="000305A0" w:rsidRDefault="007A42C2" w:rsidP="0039670C">
      <w:pPr>
        <w:ind w:firstLine="289"/>
        <w:jc w:val="both"/>
        <w:rPr>
          <w:rFonts w:ascii="CMU Serif Roman" w:hAnsi="CMU Serif Roman"/>
          <w:color w:val="000000"/>
        </w:rPr>
      </w:pPr>
      <w:r w:rsidRPr="007A42C2">
        <w:rPr>
          <w:rFonts w:ascii="CMU Serif Roman" w:hAnsi="CMU Serif Roman"/>
          <w:color w:val="000000"/>
        </w:rPr>
        <w:t xml:space="preserve">Mexico's labor market faces a significant challenge in the form of high rates of informal employment, which accounts for a substantial portion of the country's workforce. These workers are typically not protected by labor regulations and are not entitled to social benefits such as healthcare and pensions. Our analysis suggests that most formal workers tend to remain in formal employment, with a transition rate of around 13% into the informal sector. Conversely, informal workers are more likely to transition into unemployment than formal employment. Samaniego and Viegelahn (2021) have </w:t>
      </w:r>
      <w:r w:rsidR="000305A0">
        <w:rPr>
          <w:rFonts w:ascii="CMU Serif Roman" w:hAnsi="CMU Serif Roman"/>
          <w:color w:val="000000"/>
        </w:rPr>
        <w:t xml:space="preserve">also </w:t>
      </w:r>
      <w:r w:rsidRPr="007A42C2">
        <w:rPr>
          <w:rFonts w:ascii="CMU Serif Roman" w:hAnsi="CMU Serif Roman"/>
          <w:color w:val="000000"/>
        </w:rPr>
        <w:t xml:space="preserve">identified two potential drivers of increased formal employment: low rates of exit from formal employment or high rates of entry from informal employment </w:t>
      </w:r>
      <w:r w:rsidRPr="007A42C2">
        <w:rPr>
          <w:rFonts w:ascii="CMU Serif Roman" w:hAnsi="CMU Serif Roman"/>
          <w:color w:val="000000"/>
        </w:rPr>
        <w:lastRenderedPageBreak/>
        <w:t>or inactivity. The implications of these factors for policy makers seeking to boost formal employment differ significantly.</w:t>
      </w:r>
    </w:p>
    <w:p w14:paraId="6CF1228B" w14:textId="0D5990CC" w:rsidR="0039670C" w:rsidRDefault="0039670C" w:rsidP="0039670C">
      <w:pPr>
        <w:ind w:firstLine="289"/>
        <w:jc w:val="both"/>
        <w:rPr>
          <w:rFonts w:ascii="CMU Serif Roman" w:hAnsi="CMU Serif Roman"/>
          <w:color w:val="000000"/>
        </w:rPr>
      </w:pPr>
      <w:r w:rsidRPr="0039670C">
        <w:rPr>
          <w:rFonts w:ascii="CMU Serif Roman" w:hAnsi="CMU Serif Roman"/>
          <w:color w:val="000000"/>
        </w:rPr>
        <w:t>Furthermore, we found that unemployed workers are more likely to transition into the informal sector rather than the formal sector, perpetuating a cycle of unemployment and informal employment rather than facilitating a move towards formal work. These results suggest that policies aimed at promoting formal employment opportunities, particularly for those in the informal sector and the unemployed, could potentially alleviate the challenges posed by informal employment and promote more sustainable and equitable economic growth.</w:t>
      </w:r>
      <w:r w:rsidR="00FE22FC">
        <w:rPr>
          <w:rFonts w:ascii="CMU Serif Roman" w:hAnsi="CMU Serif Roman"/>
          <w:color w:val="000000"/>
        </w:rPr>
        <w:t xml:space="preserve"> </w:t>
      </w:r>
    </w:p>
    <w:p w14:paraId="2C48BA93" w14:textId="5170D5C1" w:rsidR="0072592E" w:rsidRDefault="00BA2A62" w:rsidP="0039670C">
      <w:pPr>
        <w:ind w:firstLine="289"/>
        <w:jc w:val="both"/>
        <w:rPr>
          <w:rFonts w:ascii="CMU Serif Roman" w:hAnsi="CMU Serif Roman"/>
          <w:color w:val="000000"/>
        </w:rPr>
      </w:pPr>
      <w:r w:rsidRPr="008A437E">
        <w:rPr>
          <w:rFonts w:ascii="CMU Serif Roman" w:hAnsi="CMU Serif Roman"/>
          <w:color w:val="000000"/>
        </w:rPr>
        <w:fldChar w:fldCharType="begin"/>
      </w:r>
      <w:r w:rsidRPr="008A437E">
        <w:rPr>
          <w:rFonts w:ascii="CMU Serif Roman" w:hAnsi="CMU Serif Roman"/>
          <w:color w:val="000000"/>
        </w:rPr>
        <w:instrText xml:space="preserve"> REF _Ref132069116 \h </w:instrText>
      </w:r>
      <w:r w:rsidR="00D53F05" w:rsidRPr="008A437E">
        <w:rPr>
          <w:rFonts w:ascii="CMU Serif Roman" w:hAnsi="CMU Serif Roman"/>
          <w:color w:val="000000"/>
        </w:rPr>
        <w:instrText xml:space="preserve"> \* MERGEFORMAT </w:instrText>
      </w:r>
      <w:r w:rsidRPr="008A437E">
        <w:rPr>
          <w:rFonts w:ascii="CMU Serif Roman" w:hAnsi="CMU Serif Roman"/>
          <w:color w:val="000000"/>
        </w:rPr>
      </w:r>
      <w:r w:rsidRPr="008A437E">
        <w:rPr>
          <w:rFonts w:ascii="CMU Serif Roman" w:hAnsi="CMU Serif Roman"/>
          <w:color w:val="000000"/>
        </w:rPr>
        <w:fldChar w:fldCharType="separate"/>
      </w:r>
      <w:r w:rsidRPr="008A437E">
        <w:rPr>
          <w:rFonts w:ascii="CMU Serif Roman" w:hAnsi="CMU Serif Roman"/>
        </w:rPr>
        <w:t xml:space="preserve">Figure </w:t>
      </w:r>
      <w:r w:rsidRPr="008A437E">
        <w:rPr>
          <w:rFonts w:ascii="CMU Serif Roman" w:hAnsi="CMU Serif Roman"/>
          <w:noProof/>
        </w:rPr>
        <w:t>3</w:t>
      </w:r>
      <w:r w:rsidRPr="008A437E">
        <w:rPr>
          <w:rFonts w:ascii="CMU Serif Roman" w:hAnsi="CMU Serif Roman"/>
          <w:color w:val="000000"/>
        </w:rPr>
        <w:fldChar w:fldCharType="end"/>
      </w:r>
      <w:r w:rsidRPr="008A437E">
        <w:rPr>
          <w:rFonts w:ascii="CMU Serif Roman" w:hAnsi="CMU Serif Roman"/>
          <w:color w:val="000000"/>
        </w:rPr>
        <w:t xml:space="preserve"> </w:t>
      </w:r>
      <w:r w:rsidR="00A83306" w:rsidRPr="00A83306">
        <w:rPr>
          <w:rFonts w:ascii="CMU Serif Roman" w:hAnsi="CMU Serif Roman"/>
          <w:color w:val="000000"/>
        </w:rPr>
        <w:t>depicts a visual representation of the quarterly labor market transitions, with sampling weights used to ensure the representativeness of the data. The transitions are divided into two panels: Panel a) focuses on the movements between formal and informal employment, while Panel b) displays the transitions between non-employment and employment. The figure reveals that the increase in the share of workers in formal employment is primarily driven by an increase in inflows to formal jobs from informal employment. This suggests that workers are more likely to transition from informal employment to formal employment, which has contributed to the overall rise in the proportion of workers in formal employment. However, the figure does not consider the probability of workers transitioning to the unemployed sector, which is found to be higher than the probability of transitioning to formal sector jobs. The use of sampling weights ensures that the data is representative of the larger population, providing a more accurate understanding of the labor market transitions.</w:t>
      </w:r>
    </w:p>
    <w:p w14:paraId="05E01CC0" w14:textId="77777777" w:rsidR="00B25F47" w:rsidRDefault="00B25F47" w:rsidP="0039670C">
      <w:pPr>
        <w:ind w:firstLine="289"/>
        <w:jc w:val="both"/>
        <w:rPr>
          <w:rFonts w:ascii="CMU Serif Roman" w:hAnsi="CMU Serif Roman"/>
          <w:color w:val="000000"/>
        </w:rPr>
      </w:pPr>
    </w:p>
    <w:tbl>
      <w:tblPr>
        <w:tblStyle w:val="TableGrid"/>
        <w:tblW w:w="0" w:type="auto"/>
        <w:tblLook w:val="04A0" w:firstRow="1" w:lastRow="0" w:firstColumn="1" w:lastColumn="0" w:noHBand="0" w:noVBand="1"/>
      </w:tblPr>
      <w:tblGrid>
        <w:gridCol w:w="3680"/>
        <w:gridCol w:w="3680"/>
      </w:tblGrid>
      <w:tr w:rsidR="00FE22FC" w14:paraId="29723485" w14:textId="77777777" w:rsidTr="00FE22FC">
        <w:trPr>
          <w:trHeight w:val="272"/>
        </w:trPr>
        <w:tc>
          <w:tcPr>
            <w:tcW w:w="7360" w:type="dxa"/>
            <w:gridSpan w:val="2"/>
          </w:tcPr>
          <w:p w14:paraId="3D6D696C" w14:textId="044F32A5" w:rsidR="00FE22FC" w:rsidRPr="00FE22FC" w:rsidRDefault="00FE22FC" w:rsidP="00FE22FC">
            <w:pPr>
              <w:pStyle w:val="Caption"/>
              <w:rPr>
                <w:rFonts w:ascii="CMU Serif Roman" w:hAnsi="CMU Serif Roman"/>
                <w:color w:val="000000"/>
              </w:rPr>
            </w:pPr>
            <w:bookmarkStart w:id="20" w:name="_Ref132069116"/>
            <w:r>
              <w:t xml:space="preserve">Figure </w:t>
            </w:r>
            <w:r>
              <w:fldChar w:fldCharType="begin"/>
            </w:r>
            <w:r>
              <w:instrText xml:space="preserve"> SEQ Figure \* ARABIC </w:instrText>
            </w:r>
            <w:r>
              <w:fldChar w:fldCharType="separate"/>
            </w:r>
            <w:r w:rsidR="00C830AB">
              <w:rPr>
                <w:noProof/>
              </w:rPr>
              <w:t>4</w:t>
            </w:r>
            <w:r>
              <w:fldChar w:fldCharType="end"/>
            </w:r>
            <w:bookmarkEnd w:id="20"/>
            <w:r>
              <w:t xml:space="preserve"> </w:t>
            </w:r>
            <w:r w:rsidR="0050622D" w:rsidRPr="0050622D">
              <w:t>Quarterly Labor Market Transitions: Movements Between Formal/Informal and Employment/Non-Employment</w:t>
            </w:r>
          </w:p>
        </w:tc>
      </w:tr>
      <w:tr w:rsidR="00FE22FC" w14:paraId="52B2EB69" w14:textId="77777777" w:rsidTr="00FE22FC">
        <w:tc>
          <w:tcPr>
            <w:tcW w:w="3680" w:type="dxa"/>
          </w:tcPr>
          <w:p w14:paraId="1D559574" w14:textId="4BFD5FDF" w:rsidR="00FE22FC" w:rsidRDefault="00FE22FC" w:rsidP="0039670C">
            <w:pPr>
              <w:jc w:val="both"/>
              <w:rPr>
                <w:rFonts w:ascii="CMU Serif Roman" w:hAnsi="CMU Serif Roman"/>
                <w:color w:val="000000"/>
              </w:rPr>
            </w:pPr>
            <w:r w:rsidRPr="00F20943">
              <w:rPr>
                <w:rFonts w:ascii="CMU Serif Roman" w:hAnsi="CMU Serif Roman" w:cstheme="minorHAnsi"/>
                <w:noProof/>
              </w:rPr>
              <w:drawing>
                <wp:inline distT="0" distB="0" distL="0" distR="0" wp14:anchorId="5253CDB2" wp14:editId="7406FDC7">
                  <wp:extent cx="2033014" cy="1478280"/>
                  <wp:effectExtent l="0" t="0" r="0" b="0"/>
                  <wp:docPr id="3" name="Picture 3"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Chart&#10;&#10;Description automatically generated"/>
                          <pic:cNvPicPr/>
                        </pic:nvPicPr>
                        <pic:blipFill>
                          <a:blip r:embed="rId23"/>
                          <a:stretch>
                            <a:fillRect/>
                          </a:stretch>
                        </pic:blipFill>
                        <pic:spPr>
                          <a:xfrm>
                            <a:off x="0" y="0"/>
                            <a:ext cx="2055289" cy="1494477"/>
                          </a:xfrm>
                          <a:prstGeom prst="rect">
                            <a:avLst/>
                          </a:prstGeom>
                        </pic:spPr>
                      </pic:pic>
                    </a:graphicData>
                  </a:graphic>
                </wp:inline>
              </w:drawing>
            </w:r>
          </w:p>
        </w:tc>
        <w:tc>
          <w:tcPr>
            <w:tcW w:w="3680" w:type="dxa"/>
          </w:tcPr>
          <w:p w14:paraId="77535363" w14:textId="2AA4B79B" w:rsidR="00FE22FC" w:rsidRDefault="00FE22FC" w:rsidP="00FE22FC">
            <w:pPr>
              <w:keepNext/>
              <w:jc w:val="both"/>
              <w:rPr>
                <w:rFonts w:ascii="CMU Serif Roman" w:hAnsi="CMU Serif Roman"/>
                <w:color w:val="000000"/>
              </w:rPr>
            </w:pPr>
            <w:r w:rsidRPr="00F20943">
              <w:rPr>
                <w:rFonts w:ascii="CMU Serif Roman" w:hAnsi="CMU Serif Roman" w:cstheme="minorHAnsi"/>
                <w:noProof/>
              </w:rPr>
              <w:drawing>
                <wp:inline distT="0" distB="0" distL="0" distR="0" wp14:anchorId="2B364F32" wp14:editId="5D88F187">
                  <wp:extent cx="2033925" cy="1478942"/>
                  <wp:effectExtent l="0" t="0" r="0" b="0"/>
                  <wp:docPr id="4" name="Picture 4"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Graphical user interface, text, application&#10;&#10;Description automatically generated"/>
                          <pic:cNvPicPr/>
                        </pic:nvPicPr>
                        <pic:blipFill>
                          <a:blip r:embed="rId24"/>
                          <a:stretch>
                            <a:fillRect/>
                          </a:stretch>
                        </pic:blipFill>
                        <pic:spPr>
                          <a:xfrm>
                            <a:off x="0" y="0"/>
                            <a:ext cx="2038437" cy="1482223"/>
                          </a:xfrm>
                          <a:prstGeom prst="rect">
                            <a:avLst/>
                          </a:prstGeom>
                        </pic:spPr>
                      </pic:pic>
                    </a:graphicData>
                  </a:graphic>
                </wp:inline>
              </w:drawing>
            </w:r>
          </w:p>
        </w:tc>
      </w:tr>
      <w:tr w:rsidR="00BA2A62" w14:paraId="538658EF" w14:textId="77777777" w:rsidTr="00A2569A">
        <w:tc>
          <w:tcPr>
            <w:tcW w:w="7360" w:type="dxa"/>
            <w:gridSpan w:val="2"/>
          </w:tcPr>
          <w:p w14:paraId="5FB23ACB" w14:textId="1C24B7FD" w:rsidR="00BA2A62" w:rsidRPr="00BA2A62" w:rsidRDefault="00BA2A62" w:rsidP="00BA2A62">
            <w:pPr>
              <w:pStyle w:val="FootnoteText"/>
              <w:rPr>
                <w:rFonts w:ascii="CMU Serif Roman" w:hAnsi="CMU Serif Roman"/>
                <w:sz w:val="21"/>
                <w:szCs w:val="21"/>
              </w:rPr>
            </w:pPr>
            <w:r w:rsidRPr="00F20943">
              <w:rPr>
                <w:rFonts w:ascii="CMU Serif Roman" w:hAnsi="CMU Serif Roman"/>
                <w:sz w:val="21"/>
                <w:szCs w:val="21"/>
              </w:rPr>
              <w:lastRenderedPageBreak/>
              <w:t xml:space="preserve">Source: World Bank Staff elaboration based on </w:t>
            </w:r>
            <w:r>
              <w:rPr>
                <w:rFonts w:ascii="CMU Serif Roman" w:hAnsi="CMU Serif Roman"/>
                <w:sz w:val="21"/>
                <w:szCs w:val="21"/>
              </w:rPr>
              <w:t>ENOE</w:t>
            </w:r>
            <w:r w:rsidRPr="00F20943">
              <w:rPr>
                <w:rFonts w:ascii="CMU Serif Roman" w:hAnsi="CMU Serif Roman"/>
                <w:sz w:val="21"/>
                <w:szCs w:val="21"/>
              </w:rPr>
              <w:t xml:space="preserve">.  </w:t>
            </w:r>
          </w:p>
        </w:tc>
      </w:tr>
    </w:tbl>
    <w:p w14:paraId="57A1CD63" w14:textId="77777777" w:rsidR="00FC4A54" w:rsidRPr="00F20943" w:rsidRDefault="00FC4A54" w:rsidP="00216AB0">
      <w:pPr>
        <w:jc w:val="both"/>
        <w:rPr>
          <w:rFonts w:ascii="CMU Serif Roman" w:hAnsi="CMU Serif Roman" w:cstheme="minorHAnsi"/>
        </w:rPr>
      </w:pPr>
    </w:p>
    <w:p w14:paraId="6359A645" w14:textId="64C48941" w:rsidR="0052324C" w:rsidRPr="00DE577C" w:rsidRDefault="0052324C" w:rsidP="00DE577C">
      <w:pPr>
        <w:ind w:firstLine="289"/>
        <w:jc w:val="both"/>
        <w:rPr>
          <w:rFonts w:ascii="CMU Serif Roman" w:hAnsi="CMU Serif Roman"/>
          <w:color w:val="000000"/>
        </w:rPr>
      </w:pPr>
      <w:r w:rsidRPr="0052324C">
        <w:rPr>
          <w:rFonts w:ascii="CMU Serif Roman" w:hAnsi="CMU Serif Roman"/>
          <w:color w:val="000000"/>
        </w:rPr>
        <w:fldChar w:fldCharType="begin"/>
      </w:r>
      <w:r w:rsidRPr="0052324C">
        <w:rPr>
          <w:rFonts w:ascii="CMU Serif Roman" w:hAnsi="CMU Serif Roman"/>
          <w:color w:val="000000"/>
        </w:rPr>
        <w:instrText xml:space="preserve"> REF _Ref132069237 \h </w:instrText>
      </w:r>
      <w:r>
        <w:rPr>
          <w:rFonts w:ascii="CMU Serif Roman" w:hAnsi="CMU Serif Roman"/>
          <w:color w:val="000000"/>
        </w:rPr>
        <w:instrText xml:space="preserve"> \* MERGEFORMAT </w:instrText>
      </w:r>
      <w:r w:rsidRPr="0052324C">
        <w:rPr>
          <w:rFonts w:ascii="CMU Serif Roman" w:hAnsi="CMU Serif Roman"/>
          <w:color w:val="000000"/>
        </w:rPr>
      </w:r>
      <w:r w:rsidRPr="0052324C">
        <w:rPr>
          <w:rFonts w:ascii="CMU Serif Roman" w:hAnsi="CMU Serif Roman"/>
          <w:color w:val="000000"/>
        </w:rPr>
        <w:fldChar w:fldCharType="separate"/>
      </w:r>
      <w:r w:rsidRPr="0052324C">
        <w:rPr>
          <w:rFonts w:ascii="CMU Serif Roman" w:hAnsi="CMU Serif Roman"/>
          <w:color w:val="000000"/>
        </w:rPr>
        <w:t>Table 10</w:t>
      </w:r>
      <w:r w:rsidRPr="0052324C">
        <w:rPr>
          <w:rFonts w:ascii="CMU Serif Roman" w:hAnsi="CMU Serif Roman"/>
          <w:color w:val="000000"/>
        </w:rPr>
        <w:fldChar w:fldCharType="end"/>
      </w:r>
      <w:r w:rsidRPr="0052324C">
        <w:rPr>
          <w:rFonts w:ascii="CMU Serif Roman" w:hAnsi="CMU Serif Roman"/>
          <w:color w:val="000000"/>
        </w:rPr>
        <w:t xml:space="preserve"> presents the results of transitions between formal employment, informal employment, and non-employment in Mexico. The table indicates that informal workers have a higher likelihood of moving to the non-employment sector compared to the informal sector. Conversely, formal workers have a higher probability of remaining in formal employment in the subsequent period, regardless of whether the transitions are yearly or quarterly. This finding is consistent with the study conducted by Conover, Khamis, and Pearlman (2022), which reported that workers who enter the formal sector are more likely to remain in that sector.</w:t>
      </w:r>
    </w:p>
    <w:p w14:paraId="462569A1" w14:textId="77777777" w:rsidR="0052324C" w:rsidRPr="0052324C" w:rsidRDefault="0052324C" w:rsidP="0052324C">
      <w:pPr>
        <w:ind w:firstLine="289"/>
        <w:jc w:val="both"/>
        <w:rPr>
          <w:rFonts w:ascii="CMU Serif Roman" w:hAnsi="CMU Serif Roman"/>
          <w:color w:val="000000"/>
        </w:rPr>
      </w:pPr>
    </w:p>
    <w:p w14:paraId="24522C24" w14:textId="77777777" w:rsidR="0052324C" w:rsidRPr="00F20943" w:rsidRDefault="0052324C" w:rsidP="0052324C">
      <w:pPr>
        <w:pStyle w:val="Caption"/>
      </w:pPr>
      <w:bookmarkStart w:id="21" w:name="_Ref132069237"/>
      <w:r w:rsidRPr="00F20943">
        <w:t xml:space="preserve">Table </w:t>
      </w:r>
      <w:fldSimple w:instr=" SEQ Table \* ARABIC ">
        <w:r>
          <w:rPr>
            <w:noProof/>
          </w:rPr>
          <w:t>10</w:t>
        </w:r>
      </w:fldSimple>
      <w:bookmarkEnd w:id="21"/>
      <w:r w:rsidRPr="00F20943">
        <w:t>. Informality transitions (yearly)</w:t>
      </w:r>
    </w:p>
    <w:p w14:paraId="7F743512" w14:textId="77777777" w:rsidR="0052324C" w:rsidRPr="00F20943" w:rsidRDefault="0052324C" w:rsidP="0052324C">
      <w:pPr>
        <w:jc w:val="center"/>
        <w:rPr>
          <w:rFonts w:ascii="CMU Serif Roman" w:hAnsi="CMU Serif Roman" w:cstheme="minorHAnsi"/>
        </w:rPr>
      </w:pPr>
      <w:r w:rsidRPr="00F20943">
        <w:rPr>
          <w:rFonts w:ascii="CMU Serif Roman" w:hAnsi="CMU Serif Roman" w:cstheme="minorHAnsi"/>
          <w:noProof/>
        </w:rPr>
        <w:drawing>
          <wp:inline distT="0" distB="0" distL="0" distR="0" wp14:anchorId="2A770AEA" wp14:editId="0E42DF27">
            <wp:extent cx="4500042" cy="1168842"/>
            <wp:effectExtent l="0" t="0" r="0" b="0"/>
            <wp:docPr id="23" name="Picture 23"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Table&#10;&#10;Description automatically generated"/>
                    <pic:cNvPicPr/>
                  </pic:nvPicPr>
                  <pic:blipFill>
                    <a:blip r:embed="rId25"/>
                    <a:stretch>
                      <a:fillRect/>
                    </a:stretch>
                  </pic:blipFill>
                  <pic:spPr>
                    <a:xfrm>
                      <a:off x="0" y="0"/>
                      <a:ext cx="4574926" cy="1188292"/>
                    </a:xfrm>
                    <a:prstGeom prst="rect">
                      <a:avLst/>
                    </a:prstGeom>
                  </pic:spPr>
                </pic:pic>
              </a:graphicData>
            </a:graphic>
          </wp:inline>
        </w:drawing>
      </w:r>
    </w:p>
    <w:p w14:paraId="2824E522" w14:textId="77777777" w:rsidR="0052324C" w:rsidRPr="00F20943" w:rsidRDefault="0052324C" w:rsidP="0052324C">
      <w:pPr>
        <w:pStyle w:val="FootnoteText"/>
        <w:jc w:val="both"/>
        <w:rPr>
          <w:rFonts w:ascii="CMU Serif Roman" w:hAnsi="CMU Serif Roman"/>
          <w:b/>
          <w:bCs/>
          <w:i/>
          <w:iCs/>
          <w:sz w:val="21"/>
          <w:szCs w:val="21"/>
        </w:rPr>
      </w:pPr>
      <w:r w:rsidRPr="00F20943">
        <w:rPr>
          <w:rFonts w:ascii="CMU Serif Roman" w:hAnsi="CMU Serif Roman"/>
          <w:sz w:val="21"/>
          <w:szCs w:val="21"/>
        </w:rPr>
        <w:t xml:space="preserve">Source: World Bank Staff elaboration based on ENOE.  </w:t>
      </w:r>
    </w:p>
    <w:p w14:paraId="08FFEB42" w14:textId="77777777" w:rsidR="0052324C" w:rsidRPr="0052324C" w:rsidRDefault="0052324C" w:rsidP="0052324C">
      <w:pPr>
        <w:ind w:firstLine="289"/>
        <w:jc w:val="both"/>
        <w:rPr>
          <w:rFonts w:ascii="CMU Serif Roman" w:hAnsi="CMU Serif Roman"/>
          <w:color w:val="000000"/>
        </w:rPr>
      </w:pPr>
    </w:p>
    <w:p w14:paraId="2BB693B7" w14:textId="1C70D9A8" w:rsidR="00B72933" w:rsidRPr="009B1C87" w:rsidRDefault="0052324C" w:rsidP="00B72933">
      <w:pPr>
        <w:ind w:firstLine="289"/>
        <w:jc w:val="both"/>
        <w:rPr>
          <w:rFonts w:ascii="CMU Serif Roman" w:hAnsi="CMU Serif Roman"/>
          <w:color w:val="000000"/>
        </w:rPr>
      </w:pPr>
      <w:r w:rsidRPr="0052324C">
        <w:rPr>
          <w:rFonts w:ascii="CMU Serif Roman" w:hAnsi="CMU Serif Roman"/>
          <w:color w:val="000000"/>
        </w:rPr>
        <w:t xml:space="preserve">Moreover, </w:t>
      </w:r>
      <w:r w:rsidRPr="0052324C">
        <w:rPr>
          <w:rFonts w:ascii="CMU Serif Roman" w:hAnsi="CMU Serif Roman"/>
          <w:color w:val="000000"/>
        </w:rPr>
        <w:fldChar w:fldCharType="begin"/>
      </w:r>
      <w:r w:rsidRPr="0052324C">
        <w:rPr>
          <w:rFonts w:ascii="CMU Serif Roman" w:hAnsi="CMU Serif Roman"/>
          <w:color w:val="000000"/>
        </w:rPr>
        <w:instrText xml:space="preserve"> REF _Ref132069242 \h </w:instrText>
      </w:r>
      <w:r>
        <w:rPr>
          <w:rFonts w:ascii="CMU Serif Roman" w:hAnsi="CMU Serif Roman"/>
          <w:color w:val="000000"/>
        </w:rPr>
        <w:instrText xml:space="preserve"> \* MERGEFORMAT </w:instrText>
      </w:r>
      <w:r w:rsidRPr="0052324C">
        <w:rPr>
          <w:rFonts w:ascii="CMU Serif Roman" w:hAnsi="CMU Serif Roman"/>
          <w:color w:val="000000"/>
        </w:rPr>
      </w:r>
      <w:r w:rsidRPr="0052324C">
        <w:rPr>
          <w:rFonts w:ascii="CMU Serif Roman" w:hAnsi="CMU Serif Roman"/>
          <w:color w:val="000000"/>
        </w:rPr>
        <w:fldChar w:fldCharType="separate"/>
      </w:r>
      <w:r w:rsidRPr="0052324C">
        <w:rPr>
          <w:rFonts w:ascii="CMU Serif Roman" w:hAnsi="CMU Serif Roman"/>
          <w:color w:val="000000"/>
        </w:rPr>
        <w:t>Table 11</w:t>
      </w:r>
      <w:r w:rsidRPr="0052324C">
        <w:rPr>
          <w:rFonts w:ascii="CMU Serif Roman" w:hAnsi="CMU Serif Roman"/>
          <w:color w:val="000000"/>
        </w:rPr>
        <w:fldChar w:fldCharType="end"/>
      </w:r>
      <w:r w:rsidRPr="0052324C">
        <w:rPr>
          <w:rFonts w:ascii="CMU Serif Roman" w:hAnsi="CMU Serif Roman"/>
          <w:color w:val="000000"/>
        </w:rPr>
        <w:t xml:space="preserve">  further reinforces the robustness of the results by analyzing quarterly frequency transitions. </w:t>
      </w:r>
      <w:r w:rsidR="00B72933" w:rsidRPr="009B1C87">
        <w:rPr>
          <w:rFonts w:ascii="CMU Serif Roman" w:hAnsi="CMU Serif Roman"/>
          <w:color w:val="000000"/>
        </w:rPr>
        <w:t>The probability of remaining employed is higher for workers who are already employed compared to those who are unemployed. Specifically, the likelihood of employed workers remaining employed is approximately 88% for quarterly transitions. This could be due to various factors, including job security, skills, experience, and performance. Moreover, their skills and experience may be better aligned with the requirements of their current jobs, making them valuable assets to their employers.</w:t>
      </w:r>
    </w:p>
    <w:p w14:paraId="040F0D37" w14:textId="293A5507" w:rsidR="00B72933" w:rsidRDefault="00B72933" w:rsidP="00B72933">
      <w:pPr>
        <w:ind w:firstLine="289"/>
        <w:jc w:val="both"/>
        <w:rPr>
          <w:rFonts w:ascii="CMU Serif Roman" w:hAnsi="CMU Serif Roman"/>
          <w:color w:val="000000"/>
        </w:rPr>
      </w:pPr>
      <w:r w:rsidRPr="009B1C87">
        <w:rPr>
          <w:rFonts w:ascii="CMU Serif Roman" w:hAnsi="CMU Serif Roman"/>
          <w:color w:val="000000"/>
        </w:rPr>
        <w:t xml:space="preserve">On the other hand, the largest probability for unemployed individuals is to transition into employment. This could be attributed to the fact that they are actively seeking employment opportunities and may be more flexible in terms of job requirements and salary expectations. Unemployed individuals may also be motivated to quickly find work in order to support themselves and their families, </w:t>
      </w:r>
      <w:r w:rsidRPr="009B1C87">
        <w:rPr>
          <w:rFonts w:ascii="CMU Serif Roman" w:hAnsi="CMU Serif Roman"/>
          <w:color w:val="000000"/>
        </w:rPr>
        <w:lastRenderedPageBreak/>
        <w:t>which could increase their likelihood of accepting any available job offers.</w:t>
      </w:r>
    </w:p>
    <w:p w14:paraId="1B3AA1A0" w14:textId="77777777" w:rsidR="00D049FA" w:rsidRPr="00F20943" w:rsidRDefault="00D049FA" w:rsidP="008C7853">
      <w:pPr>
        <w:pStyle w:val="Caption"/>
      </w:pPr>
    </w:p>
    <w:p w14:paraId="7DA4B69A" w14:textId="7BA04788" w:rsidR="00E7170E" w:rsidRPr="00F20943" w:rsidRDefault="00E7170E" w:rsidP="008C7853">
      <w:pPr>
        <w:pStyle w:val="Caption"/>
      </w:pPr>
      <w:bookmarkStart w:id="22" w:name="_Ref132069242"/>
      <w:r w:rsidRPr="00F20943">
        <w:t xml:space="preserve">Table </w:t>
      </w:r>
      <w:fldSimple w:instr=" SEQ Table \* ARABIC ">
        <w:r w:rsidR="00F208C7">
          <w:rPr>
            <w:noProof/>
          </w:rPr>
          <w:t>11</w:t>
        </w:r>
      </w:fldSimple>
      <w:bookmarkEnd w:id="22"/>
      <w:r w:rsidRPr="00F20943">
        <w:t>. Informality transitions (quarterly)​</w:t>
      </w:r>
    </w:p>
    <w:p w14:paraId="739B8297" w14:textId="30BCDFD5" w:rsidR="00E7170E" w:rsidRPr="00F20943" w:rsidRDefault="007F14BF" w:rsidP="00216AB0">
      <w:pPr>
        <w:jc w:val="both"/>
        <w:rPr>
          <w:rFonts w:ascii="CMU Serif Roman" w:hAnsi="CMU Serif Roman"/>
        </w:rPr>
      </w:pPr>
      <w:r w:rsidRPr="00F20943">
        <w:rPr>
          <w:rFonts w:ascii="CMU Serif Roman" w:hAnsi="CMU Serif Roman"/>
          <w:noProof/>
        </w:rPr>
        <w:drawing>
          <wp:inline distT="0" distB="0" distL="0" distR="0" wp14:anchorId="58E3CDE9" wp14:editId="08BE641F">
            <wp:extent cx="4626666" cy="779228"/>
            <wp:effectExtent l="0" t="0" r="0" b="0"/>
            <wp:docPr id="25" name="Picture 25" descr="A picture containing timeli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A picture containing timeline&#10;&#10;Description automatically generated"/>
                    <pic:cNvPicPr/>
                  </pic:nvPicPr>
                  <pic:blipFill>
                    <a:blip r:embed="rId26"/>
                    <a:stretch>
                      <a:fillRect/>
                    </a:stretch>
                  </pic:blipFill>
                  <pic:spPr>
                    <a:xfrm>
                      <a:off x="0" y="0"/>
                      <a:ext cx="4688541" cy="789649"/>
                    </a:xfrm>
                    <a:prstGeom prst="rect">
                      <a:avLst/>
                    </a:prstGeom>
                  </pic:spPr>
                </pic:pic>
              </a:graphicData>
            </a:graphic>
          </wp:inline>
        </w:drawing>
      </w:r>
    </w:p>
    <w:p w14:paraId="2E429F06" w14:textId="77777777" w:rsidR="00A867C2" w:rsidRPr="00F20943" w:rsidRDefault="00A867C2" w:rsidP="00216AB0">
      <w:pPr>
        <w:pStyle w:val="FootnoteText"/>
        <w:jc w:val="both"/>
        <w:rPr>
          <w:rFonts w:ascii="CMU Serif Roman" w:hAnsi="CMU Serif Roman"/>
          <w:b/>
          <w:bCs/>
          <w:i/>
          <w:iCs/>
          <w:sz w:val="21"/>
          <w:szCs w:val="21"/>
        </w:rPr>
      </w:pPr>
      <w:r w:rsidRPr="00F20943">
        <w:rPr>
          <w:rFonts w:ascii="CMU Serif Roman" w:hAnsi="CMU Serif Roman"/>
          <w:sz w:val="21"/>
          <w:szCs w:val="21"/>
        </w:rPr>
        <w:t xml:space="preserve">Source: World Bank Staff elaboration based on ENOE.  </w:t>
      </w:r>
    </w:p>
    <w:p w14:paraId="0EDCC1A4" w14:textId="77777777" w:rsidR="000D5E33" w:rsidRPr="009B1C87" w:rsidRDefault="000D5E33" w:rsidP="009B1C87">
      <w:pPr>
        <w:jc w:val="both"/>
        <w:rPr>
          <w:rStyle w:val="normaltextrun"/>
          <w:rFonts w:ascii="CMU Serif Roman" w:hAnsi="CMU Serif Roman" w:cstheme="minorHAnsi"/>
          <w:color w:val="000000"/>
          <w:bdr w:val="none" w:sz="0" w:space="0" w:color="auto" w:frame="1"/>
        </w:rPr>
      </w:pPr>
    </w:p>
    <w:p w14:paraId="2158136F" w14:textId="4D401ECA" w:rsidR="004A3AFA" w:rsidRDefault="004A3AFA" w:rsidP="004A3AFA">
      <w:pPr>
        <w:ind w:firstLine="289"/>
        <w:jc w:val="both"/>
        <w:rPr>
          <w:rFonts w:ascii="CMU Serif Roman" w:hAnsi="CMU Serif Roman"/>
          <w:color w:val="000000"/>
        </w:rPr>
      </w:pPr>
      <w:r w:rsidRPr="004A3AFA">
        <w:rPr>
          <w:rFonts w:ascii="CMU Serif Roman" w:hAnsi="CMU Serif Roman"/>
          <w:color w:val="000000"/>
        </w:rPr>
        <w:t xml:space="preserve">The results presented in </w:t>
      </w:r>
      <w:r>
        <w:rPr>
          <w:rFonts w:ascii="CMU Serif Roman" w:hAnsi="CMU Serif Roman"/>
          <w:color w:val="000000"/>
        </w:rPr>
        <w:fldChar w:fldCharType="begin"/>
      </w:r>
      <w:r>
        <w:rPr>
          <w:rFonts w:ascii="CMU Serif Roman" w:hAnsi="CMU Serif Roman"/>
          <w:color w:val="000000"/>
        </w:rPr>
        <w:instrText xml:space="preserve"> REF _Ref132070395 \h </w:instrText>
      </w:r>
      <w:r>
        <w:rPr>
          <w:rFonts w:ascii="CMU Serif Roman" w:hAnsi="CMU Serif Roman"/>
          <w:color w:val="000000"/>
        </w:rPr>
      </w:r>
      <w:r>
        <w:rPr>
          <w:rFonts w:ascii="CMU Serif Roman" w:hAnsi="CMU Serif Roman"/>
          <w:color w:val="000000"/>
        </w:rPr>
        <w:fldChar w:fldCharType="separate"/>
      </w:r>
      <w:r w:rsidRPr="00F20943">
        <w:t xml:space="preserve">Table </w:t>
      </w:r>
      <w:r>
        <w:rPr>
          <w:noProof/>
        </w:rPr>
        <w:t>13</w:t>
      </w:r>
      <w:r>
        <w:rPr>
          <w:rFonts w:ascii="CMU Serif Roman" w:hAnsi="CMU Serif Roman"/>
          <w:color w:val="000000"/>
        </w:rPr>
        <w:fldChar w:fldCharType="end"/>
      </w:r>
      <w:r>
        <w:rPr>
          <w:rFonts w:ascii="CMU Serif Roman" w:hAnsi="CMU Serif Roman"/>
          <w:color w:val="000000"/>
        </w:rPr>
        <w:t xml:space="preserve"> </w:t>
      </w:r>
      <w:r w:rsidRPr="004A3AFA">
        <w:rPr>
          <w:rFonts w:ascii="CMU Serif Roman" w:hAnsi="CMU Serif Roman"/>
          <w:color w:val="000000"/>
        </w:rPr>
        <w:t>shed light on the frequency of transitions among different labor statuses, including employed, unemployed, and individuals not in the labor force. The table reveals that the frequency of employed workers remaining employed in the following year is high, at 86.3. Interestingly, the frequency of workers transitioning from employed to not in the labor force is higher than the frequency of workers transitioning from employed to unemployed. This finding is consistent across both yearly and quarterly data.</w:t>
      </w:r>
    </w:p>
    <w:p w14:paraId="3A38270C" w14:textId="77777777" w:rsidR="004A3AFA" w:rsidRPr="004A3AFA" w:rsidRDefault="004A3AFA" w:rsidP="004A3AFA">
      <w:pPr>
        <w:ind w:firstLine="289"/>
        <w:jc w:val="both"/>
        <w:rPr>
          <w:rFonts w:ascii="CMU Serif Roman" w:hAnsi="CMU Serif Roman"/>
          <w:color w:val="000000"/>
        </w:rPr>
      </w:pPr>
    </w:p>
    <w:p w14:paraId="173EC224" w14:textId="77777777" w:rsidR="004A3AFA" w:rsidRPr="00F20943" w:rsidRDefault="004A3AFA" w:rsidP="004A3AFA">
      <w:pPr>
        <w:pStyle w:val="Caption"/>
      </w:pPr>
      <w:bookmarkStart w:id="23" w:name="_Ref132070395"/>
      <w:r w:rsidRPr="00F20943">
        <w:t xml:space="preserve">Table </w:t>
      </w:r>
      <w:fldSimple w:instr=" SEQ Table \* ARABIC ">
        <w:r>
          <w:rPr>
            <w:noProof/>
          </w:rPr>
          <w:t>13</w:t>
        </w:r>
      </w:fldSimple>
      <w:bookmarkEnd w:id="23"/>
      <w:r w:rsidRPr="00F20943">
        <w:t>. Labor status transitions (yearly)</w:t>
      </w:r>
    </w:p>
    <w:p w14:paraId="5DAA9D31" w14:textId="77777777" w:rsidR="004A3AFA" w:rsidRPr="00F20943" w:rsidRDefault="004A3AFA" w:rsidP="004A3AFA">
      <w:pPr>
        <w:jc w:val="both"/>
        <w:rPr>
          <w:rFonts w:ascii="CMU Serif Roman" w:hAnsi="CMU Serif Roman"/>
        </w:rPr>
      </w:pPr>
      <w:r w:rsidRPr="00F20943">
        <w:rPr>
          <w:rFonts w:ascii="CMU Serif Roman" w:hAnsi="CMU Serif Roman"/>
          <w:noProof/>
        </w:rPr>
        <w:drawing>
          <wp:inline distT="0" distB="0" distL="0" distR="0" wp14:anchorId="17F530D8" wp14:editId="345F853E">
            <wp:extent cx="4796873" cy="787179"/>
            <wp:effectExtent l="0" t="0" r="3810" b="635"/>
            <wp:docPr id="26" name="Picture 26" descr="Tabl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Table&#10;&#10;Description automatically generated with medium confidence"/>
                    <pic:cNvPicPr/>
                  </pic:nvPicPr>
                  <pic:blipFill>
                    <a:blip r:embed="rId27"/>
                    <a:stretch>
                      <a:fillRect/>
                    </a:stretch>
                  </pic:blipFill>
                  <pic:spPr>
                    <a:xfrm>
                      <a:off x="0" y="0"/>
                      <a:ext cx="4896967" cy="803605"/>
                    </a:xfrm>
                    <a:prstGeom prst="rect">
                      <a:avLst/>
                    </a:prstGeom>
                  </pic:spPr>
                </pic:pic>
              </a:graphicData>
            </a:graphic>
          </wp:inline>
        </w:drawing>
      </w:r>
    </w:p>
    <w:p w14:paraId="755D50E4" w14:textId="77777777" w:rsidR="004A3AFA" w:rsidRPr="00F20943" w:rsidRDefault="004A3AFA" w:rsidP="004A3AFA">
      <w:pPr>
        <w:pStyle w:val="FootnoteText"/>
        <w:jc w:val="both"/>
        <w:rPr>
          <w:rFonts w:ascii="CMU Serif Roman" w:hAnsi="CMU Serif Roman"/>
          <w:b/>
          <w:bCs/>
          <w:i/>
          <w:iCs/>
          <w:sz w:val="21"/>
          <w:szCs w:val="21"/>
        </w:rPr>
      </w:pPr>
      <w:r w:rsidRPr="00F20943">
        <w:rPr>
          <w:rFonts w:ascii="CMU Serif Roman" w:hAnsi="CMU Serif Roman"/>
          <w:sz w:val="21"/>
          <w:szCs w:val="21"/>
        </w:rPr>
        <w:t xml:space="preserve">Source: World Bank Staff elaboration based on ENOE.  </w:t>
      </w:r>
    </w:p>
    <w:p w14:paraId="171750D9" w14:textId="77777777" w:rsidR="004A3AFA" w:rsidRPr="004A3AFA" w:rsidRDefault="004A3AFA" w:rsidP="004A3AFA">
      <w:pPr>
        <w:ind w:firstLine="289"/>
        <w:jc w:val="both"/>
        <w:rPr>
          <w:rFonts w:ascii="CMU Serif Roman" w:hAnsi="CMU Serif Roman"/>
          <w:color w:val="000000"/>
        </w:rPr>
      </w:pPr>
    </w:p>
    <w:p w14:paraId="3597C9B5" w14:textId="11E6BE54" w:rsidR="004A3AFA" w:rsidRPr="004A3AFA" w:rsidRDefault="004A3AFA" w:rsidP="004A3AFA">
      <w:pPr>
        <w:ind w:firstLine="289"/>
        <w:jc w:val="both"/>
        <w:rPr>
          <w:rFonts w:ascii="CMU Serif Roman" w:hAnsi="CMU Serif Roman"/>
          <w:color w:val="000000"/>
        </w:rPr>
      </w:pPr>
      <w:r w:rsidRPr="004A3AFA">
        <w:rPr>
          <w:rFonts w:ascii="CMU Serif Roman" w:hAnsi="CMU Serif Roman"/>
          <w:color w:val="000000"/>
        </w:rPr>
        <w:t>For unemployed individuals, the results suggest that there is a higher probability of finding a job than transitioning to not in the labor force. This trend is more pronounced in yearly data than in quarterly data</w:t>
      </w:r>
      <w:r>
        <w:rPr>
          <w:rFonts w:ascii="CMU Serif Roman" w:hAnsi="CMU Serif Roman"/>
          <w:color w:val="000000"/>
        </w:rPr>
        <w:t xml:space="preserve"> (</w:t>
      </w:r>
      <w:r>
        <w:rPr>
          <w:rFonts w:ascii="CMU Serif Roman" w:hAnsi="CMU Serif Roman"/>
          <w:color w:val="000000"/>
        </w:rPr>
        <w:fldChar w:fldCharType="begin"/>
      </w:r>
      <w:r>
        <w:rPr>
          <w:rFonts w:ascii="CMU Serif Roman" w:hAnsi="CMU Serif Roman"/>
          <w:color w:val="000000"/>
        </w:rPr>
        <w:instrText xml:space="preserve"> REF _Ref132070378 \h </w:instrText>
      </w:r>
      <w:r>
        <w:rPr>
          <w:rFonts w:ascii="CMU Serif Roman" w:hAnsi="CMU Serif Roman"/>
          <w:color w:val="000000"/>
        </w:rPr>
      </w:r>
      <w:r>
        <w:rPr>
          <w:rFonts w:ascii="CMU Serif Roman" w:hAnsi="CMU Serif Roman"/>
          <w:color w:val="000000"/>
        </w:rPr>
        <w:fldChar w:fldCharType="separate"/>
      </w:r>
      <w:r w:rsidRPr="00F20943">
        <w:t xml:space="preserve">Table </w:t>
      </w:r>
      <w:r>
        <w:rPr>
          <w:noProof/>
        </w:rPr>
        <w:t>14</w:t>
      </w:r>
      <w:r>
        <w:rPr>
          <w:rFonts w:ascii="CMU Serif Roman" w:hAnsi="CMU Serif Roman"/>
          <w:color w:val="000000"/>
        </w:rPr>
        <w:fldChar w:fldCharType="end"/>
      </w:r>
      <w:r>
        <w:rPr>
          <w:rFonts w:ascii="CMU Serif Roman" w:hAnsi="CMU Serif Roman"/>
          <w:color w:val="000000"/>
        </w:rPr>
        <w:t>)</w:t>
      </w:r>
      <w:r w:rsidRPr="004A3AFA">
        <w:rPr>
          <w:rFonts w:ascii="CMU Serif Roman" w:hAnsi="CMU Serif Roman"/>
          <w:color w:val="000000"/>
        </w:rPr>
        <w:t>. Finally, for individuals who are not in the labor force, there is a high probability of staying in the same sector. However, those who do transition are more likely to move into the employed sector rather than the unemployed sector. These results have important implications for policymakers and researchers seeking to understand the dynamics of labor market transitions and design effective interventions to support individuals moving between different labor statuses</w:t>
      </w:r>
      <w:r>
        <w:rPr>
          <w:rFonts w:ascii="CMU Serif Roman" w:hAnsi="CMU Serif Roman"/>
          <w:color w:val="000000"/>
        </w:rPr>
        <w:t>.</w:t>
      </w:r>
    </w:p>
    <w:p w14:paraId="3CA5C656" w14:textId="77777777" w:rsidR="00BB2686" w:rsidRPr="00F20943" w:rsidRDefault="00BB2686" w:rsidP="00216AB0">
      <w:pPr>
        <w:jc w:val="both"/>
        <w:rPr>
          <w:rFonts w:ascii="CMU Serif Roman" w:hAnsi="CMU Serif Roman"/>
        </w:rPr>
      </w:pPr>
    </w:p>
    <w:p w14:paraId="386821F7" w14:textId="3FC1126A" w:rsidR="00BB2686" w:rsidRPr="00F20943" w:rsidRDefault="000A11E5" w:rsidP="008C7853">
      <w:pPr>
        <w:pStyle w:val="Caption"/>
        <w:rPr>
          <w:rFonts w:cs="Segoe UI"/>
        </w:rPr>
      </w:pPr>
      <w:bookmarkStart w:id="24" w:name="_Ref132070378"/>
      <w:r w:rsidRPr="00F20943">
        <w:t xml:space="preserve">Table </w:t>
      </w:r>
      <w:r w:rsidR="00000000">
        <w:fldChar w:fldCharType="begin"/>
      </w:r>
      <w:r w:rsidR="00000000">
        <w:instrText xml:space="preserve"> SEQ Table \* ARABIC </w:instrText>
      </w:r>
      <w:r w:rsidR="00000000">
        <w:fldChar w:fldCharType="separate"/>
      </w:r>
      <w:r w:rsidR="00F208C7">
        <w:rPr>
          <w:noProof/>
        </w:rPr>
        <w:t>14</w:t>
      </w:r>
      <w:r w:rsidR="00000000">
        <w:rPr>
          <w:noProof/>
        </w:rPr>
        <w:fldChar w:fldCharType="end"/>
      </w:r>
      <w:bookmarkEnd w:id="24"/>
      <w:r w:rsidRPr="00F20943">
        <w:t>. Labor status transitions​ (quarterly)</w:t>
      </w:r>
    </w:p>
    <w:p w14:paraId="45D2A22B" w14:textId="5365F86A" w:rsidR="00D049FA" w:rsidRPr="00F20943" w:rsidRDefault="00314BAE" w:rsidP="00216AB0">
      <w:pPr>
        <w:jc w:val="both"/>
        <w:rPr>
          <w:rFonts w:ascii="CMU Serif Roman" w:hAnsi="CMU Serif Roman" w:cstheme="minorHAnsi"/>
        </w:rPr>
      </w:pPr>
      <w:r w:rsidRPr="00F20943">
        <w:rPr>
          <w:rFonts w:ascii="CMU Serif Roman" w:hAnsi="CMU Serif Roman" w:cstheme="minorHAnsi"/>
          <w:noProof/>
        </w:rPr>
        <w:drawing>
          <wp:inline distT="0" distB="0" distL="0" distR="0" wp14:anchorId="09F7DDA4" wp14:editId="5114E292">
            <wp:extent cx="4794637" cy="929869"/>
            <wp:effectExtent l="0" t="0" r="0" b="0"/>
            <wp:docPr id="27" name="Picture 27" descr="A picture containing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descr="A picture containing table&#10;&#10;Description automatically generated"/>
                    <pic:cNvPicPr/>
                  </pic:nvPicPr>
                  <pic:blipFill>
                    <a:blip r:embed="rId28"/>
                    <a:stretch>
                      <a:fillRect/>
                    </a:stretch>
                  </pic:blipFill>
                  <pic:spPr>
                    <a:xfrm>
                      <a:off x="0" y="0"/>
                      <a:ext cx="4903564" cy="950994"/>
                    </a:xfrm>
                    <a:prstGeom prst="rect">
                      <a:avLst/>
                    </a:prstGeom>
                  </pic:spPr>
                </pic:pic>
              </a:graphicData>
            </a:graphic>
          </wp:inline>
        </w:drawing>
      </w:r>
    </w:p>
    <w:p w14:paraId="188C04C5" w14:textId="77777777" w:rsidR="000A11E5" w:rsidRPr="00F20943" w:rsidRDefault="000A11E5" w:rsidP="00216AB0">
      <w:pPr>
        <w:pStyle w:val="FootnoteText"/>
        <w:jc w:val="both"/>
        <w:rPr>
          <w:rFonts w:ascii="CMU Serif Roman" w:eastAsia="Times New Roman" w:hAnsi="CMU Serif Roman" w:cs="Calibri"/>
          <w:b/>
          <w:bCs/>
          <w:color w:val="000000"/>
          <w:sz w:val="21"/>
          <w:szCs w:val="21"/>
        </w:rPr>
      </w:pPr>
      <w:r w:rsidRPr="00F20943">
        <w:rPr>
          <w:rFonts w:ascii="CMU Serif Roman" w:hAnsi="CMU Serif Roman"/>
          <w:sz w:val="21"/>
          <w:szCs w:val="21"/>
        </w:rPr>
        <w:t xml:space="preserve">Source: World Bank Staff elaboration based on ENOE.  </w:t>
      </w:r>
    </w:p>
    <w:p w14:paraId="3CA42310" w14:textId="77777777" w:rsidR="00D049FA" w:rsidRPr="00F20943" w:rsidRDefault="00D049FA" w:rsidP="008C7853">
      <w:pPr>
        <w:pStyle w:val="Caption"/>
      </w:pPr>
    </w:p>
    <w:p w14:paraId="444EAB3C" w14:textId="70E82860" w:rsidR="004C5C8E" w:rsidRPr="00F20943" w:rsidRDefault="004C5C8E" w:rsidP="00216AB0">
      <w:pPr>
        <w:jc w:val="both"/>
        <w:rPr>
          <w:rFonts w:ascii="CMU Serif Roman" w:hAnsi="CMU Serif Roman" w:cstheme="minorHAnsi"/>
        </w:rPr>
      </w:pPr>
      <w:r w:rsidRPr="00F20943">
        <w:rPr>
          <w:rFonts w:ascii="CMU Serif Roman" w:hAnsi="CMU Serif Roman" w:cstheme="minorHAnsi"/>
        </w:rPr>
        <w:t xml:space="preserve">Need to show results from regressions. </w:t>
      </w:r>
    </w:p>
    <w:p w14:paraId="13FF6459" w14:textId="77777777" w:rsidR="004C5C8E" w:rsidRPr="00F20943" w:rsidRDefault="004C5C8E" w:rsidP="00216AB0">
      <w:pPr>
        <w:jc w:val="both"/>
        <w:rPr>
          <w:rFonts w:ascii="CMU Serif Roman" w:hAnsi="CMU Serif Roman" w:cstheme="minorHAnsi"/>
        </w:rPr>
      </w:pPr>
    </w:p>
    <w:p w14:paraId="7BDDFF48" w14:textId="24AB182B" w:rsidR="00672930" w:rsidRPr="00F20943" w:rsidRDefault="00672930" w:rsidP="00216AB0">
      <w:pPr>
        <w:pStyle w:val="Heading2"/>
        <w:jc w:val="both"/>
        <w:rPr>
          <w:rFonts w:ascii="CMU Serif Roman" w:hAnsi="CMU Serif Roman"/>
        </w:rPr>
      </w:pPr>
      <w:commentRangeStart w:id="25"/>
      <w:r w:rsidRPr="00F20943">
        <w:rPr>
          <w:rFonts w:ascii="CMU Serif Roman" w:hAnsi="CMU Serif Roman"/>
        </w:rPr>
        <w:t xml:space="preserve">Exports </w:t>
      </w:r>
      <w:commentRangeEnd w:id="25"/>
      <w:r w:rsidR="00F5277D" w:rsidRPr="00F20943">
        <w:rPr>
          <w:rStyle w:val="CommentReference"/>
          <w:rFonts w:ascii="CMU Serif Roman" w:hAnsi="CMU Serif Roman" w:cstheme="minorBidi"/>
          <w:b w:val="0"/>
          <w:bCs w:val="0"/>
          <w:iCs w:val="0"/>
        </w:rPr>
        <w:commentReference w:id="25"/>
      </w:r>
    </w:p>
    <w:p w14:paraId="37B74637" w14:textId="691CAC5D" w:rsidR="004D3F94" w:rsidRPr="00B11A20" w:rsidRDefault="00967CC5" w:rsidP="00B11A20">
      <w:pPr>
        <w:ind w:firstLine="289"/>
        <w:jc w:val="both"/>
        <w:rPr>
          <w:rFonts w:ascii="CMU Serif Roman" w:hAnsi="CMU Serif Roman"/>
          <w:color w:val="000000"/>
        </w:rPr>
      </w:pPr>
      <w:r w:rsidRPr="00B11A20">
        <w:rPr>
          <w:rFonts w:ascii="CMU Serif Roman" w:hAnsi="CMU Serif Roman"/>
          <w:color w:val="000000"/>
        </w:rPr>
        <w:t xml:space="preserve">We </w:t>
      </w:r>
      <w:r w:rsidR="009405A5" w:rsidRPr="00B11A20">
        <w:rPr>
          <w:rFonts w:ascii="CMU Serif Roman" w:hAnsi="CMU Serif Roman"/>
          <w:color w:val="000000"/>
        </w:rPr>
        <w:t>utilized</w:t>
      </w:r>
      <w:r w:rsidRPr="00B11A20">
        <w:rPr>
          <w:rFonts w:ascii="CMU Serif Roman" w:hAnsi="CMU Serif Roman"/>
          <w:color w:val="000000"/>
        </w:rPr>
        <w:t xml:space="preserve"> the Panjiva database to </w:t>
      </w:r>
      <w:r w:rsidR="00783854" w:rsidRPr="00B11A20">
        <w:rPr>
          <w:rFonts w:ascii="CMU Serif Roman" w:hAnsi="CMU Serif Roman"/>
          <w:color w:val="000000"/>
        </w:rPr>
        <w:t xml:space="preserve">incorporate </w:t>
      </w:r>
      <w:r w:rsidR="00363737" w:rsidRPr="00B11A20">
        <w:rPr>
          <w:rFonts w:ascii="CMU Serif Roman" w:hAnsi="CMU Serif Roman"/>
          <w:color w:val="000000"/>
        </w:rPr>
        <w:t>the</w:t>
      </w:r>
      <w:r w:rsidR="00FE64EE" w:rsidRPr="00B11A20">
        <w:rPr>
          <w:rFonts w:ascii="CMU Serif Roman" w:hAnsi="CMU Serif Roman"/>
          <w:color w:val="000000"/>
        </w:rPr>
        <w:t xml:space="preserve"> </w:t>
      </w:r>
      <w:r w:rsidRPr="00B11A20">
        <w:rPr>
          <w:rFonts w:ascii="CMU Serif Roman" w:hAnsi="CMU Serif Roman"/>
          <w:color w:val="000000"/>
        </w:rPr>
        <w:t xml:space="preserve">Mexican </w:t>
      </w:r>
      <w:r w:rsidR="000E148B" w:rsidRPr="00B11A20">
        <w:rPr>
          <w:rFonts w:ascii="CMU Serif Roman" w:hAnsi="CMU Serif Roman"/>
          <w:color w:val="000000"/>
        </w:rPr>
        <w:t>exports value in USD</w:t>
      </w:r>
      <w:r w:rsidR="00865963" w:rsidRPr="00B11A20">
        <w:rPr>
          <w:rFonts w:ascii="CMU Serif Roman" w:hAnsi="CMU Serif Roman"/>
          <w:color w:val="000000"/>
        </w:rPr>
        <w:t>.</w:t>
      </w:r>
      <w:r w:rsidR="00363737" w:rsidRPr="00B11A20">
        <w:rPr>
          <w:rFonts w:ascii="CMU Serif Roman" w:hAnsi="CMU Serif Roman"/>
          <w:color w:val="000000"/>
        </w:rPr>
        <w:t xml:space="preserve"> The dataset encompasses all exports from Mexico between 2011 and 2022, with quarterly observations.</w:t>
      </w:r>
      <w:r w:rsidR="004D3F94" w:rsidRPr="00B11A20">
        <w:rPr>
          <w:rFonts w:ascii="CMU Serif Roman" w:hAnsi="CMU Serif Roman"/>
          <w:color w:val="000000"/>
        </w:rPr>
        <w:t xml:space="preserve"> This database consists of postal codes obtained from the exporting companies, which were then matched with the ENOE database containing representative data at the metropolitan area level.</w:t>
      </w:r>
      <w:r w:rsidR="00354C5F" w:rsidRPr="00B11A20">
        <w:rPr>
          <w:rFonts w:ascii="CMU Serif Roman" w:hAnsi="CMU Serif Roman"/>
          <w:color w:val="000000"/>
        </w:rPr>
        <w:t xml:space="preserve"> Out </w:t>
      </w:r>
      <w:r w:rsidR="009C25F7" w:rsidRPr="00B11A20">
        <w:rPr>
          <w:rFonts w:ascii="CMU Serif Roman" w:hAnsi="CMU Serif Roman"/>
          <w:color w:val="000000"/>
        </w:rPr>
        <w:t>of</w:t>
      </w:r>
      <w:r w:rsidR="00354C5F" w:rsidRPr="00B11A20">
        <w:rPr>
          <w:rFonts w:ascii="CMU Serif Roman" w:hAnsi="CMU Serif Roman"/>
          <w:color w:val="000000"/>
        </w:rPr>
        <w:t xml:space="preserve"> the 986,909 total observations, </w:t>
      </w:r>
      <w:r w:rsidR="009C25F7" w:rsidRPr="00B11A20">
        <w:rPr>
          <w:rFonts w:ascii="CMU Serif Roman" w:hAnsi="CMU Serif Roman"/>
          <w:color w:val="000000"/>
        </w:rPr>
        <w:t>122,986 were deleted due to a lack of postal code information</w:t>
      </w:r>
      <w:r w:rsidR="00E934A4" w:rsidRPr="00B11A20">
        <w:rPr>
          <w:rFonts w:ascii="CMU Serif Roman" w:hAnsi="CMU Serif Roman"/>
          <w:color w:val="000000"/>
        </w:rPr>
        <w:t>.</w:t>
      </w:r>
    </w:p>
    <w:p w14:paraId="376E69AE" w14:textId="77777777" w:rsidR="00110FF7" w:rsidRPr="00B11A20" w:rsidRDefault="00526D9A" w:rsidP="00B11A20">
      <w:pPr>
        <w:ind w:firstLine="289"/>
        <w:jc w:val="both"/>
        <w:rPr>
          <w:rFonts w:ascii="CMU Serif Roman" w:hAnsi="CMU Serif Roman"/>
          <w:color w:val="000000"/>
        </w:rPr>
      </w:pPr>
      <w:r w:rsidRPr="00B11A20">
        <w:rPr>
          <w:rFonts w:ascii="CMU Serif Roman" w:hAnsi="CMU Serif Roman"/>
          <w:color w:val="000000"/>
        </w:rPr>
        <w:t xml:space="preserve">We were able to recover the postal code for 22,000 observations </w:t>
      </w:r>
      <w:r w:rsidR="00BE1940" w:rsidRPr="00B11A20">
        <w:rPr>
          <w:rFonts w:ascii="CMU Serif Roman" w:hAnsi="CMU Serif Roman"/>
          <w:color w:val="000000"/>
        </w:rPr>
        <w:t>using</w:t>
      </w:r>
      <w:r w:rsidRPr="00B11A20">
        <w:rPr>
          <w:rFonts w:ascii="CMU Serif Roman" w:hAnsi="CMU Serif Roman"/>
          <w:color w:val="000000"/>
        </w:rPr>
        <w:t xml:space="preserve"> a program that utilized firm addresses. </w:t>
      </w:r>
      <w:r w:rsidR="00A61C7A" w:rsidRPr="00B11A20">
        <w:rPr>
          <w:rFonts w:ascii="CMU Serif Roman" w:hAnsi="CMU Serif Roman"/>
          <w:color w:val="000000"/>
        </w:rPr>
        <w:t xml:space="preserve">Additionally, we identified and corrected erroneous postal codes for roughly 350 observations. Ultimately, we </w:t>
      </w:r>
      <w:r w:rsidR="00A63934" w:rsidRPr="00B11A20">
        <w:rPr>
          <w:rFonts w:ascii="CMU Serif Roman" w:hAnsi="CMU Serif Roman"/>
          <w:color w:val="000000"/>
        </w:rPr>
        <w:t xml:space="preserve">were able to retain data for </w:t>
      </w:r>
      <w:r w:rsidR="001C0EC4" w:rsidRPr="00B11A20">
        <w:rPr>
          <w:rFonts w:ascii="CMU Serif Roman" w:hAnsi="CMU Serif Roman"/>
          <w:color w:val="000000"/>
        </w:rPr>
        <w:t xml:space="preserve">863,923 observations. However, we encountered 275 postal codes that were not present in Mexico’s postal code database. </w:t>
      </w:r>
    </w:p>
    <w:p w14:paraId="41119B88" w14:textId="367C31D8" w:rsidR="00B11A20" w:rsidRPr="00B11A20" w:rsidRDefault="00B11A20" w:rsidP="00B11A20">
      <w:pPr>
        <w:ind w:firstLine="289"/>
        <w:jc w:val="both"/>
        <w:rPr>
          <w:rFonts w:ascii="CMU Serif Roman" w:hAnsi="CMU Serif Roman"/>
          <w:color w:val="000000"/>
        </w:rPr>
      </w:pPr>
      <w:r w:rsidRPr="00B11A20">
        <w:rPr>
          <w:rFonts w:ascii="CMU Serif Roman" w:hAnsi="CMU Serif Roman"/>
          <w:color w:val="000000"/>
        </w:rPr>
        <w:fldChar w:fldCharType="begin"/>
      </w:r>
      <w:r w:rsidRPr="00B11A20">
        <w:rPr>
          <w:rFonts w:ascii="CMU Serif Roman" w:hAnsi="CMU Serif Roman"/>
          <w:color w:val="000000"/>
        </w:rPr>
        <w:instrText xml:space="preserve"> REF _Ref131761318 \h </w:instrText>
      </w:r>
      <w:r>
        <w:rPr>
          <w:rFonts w:ascii="CMU Serif Roman" w:hAnsi="CMU Serif Roman"/>
          <w:color w:val="000000"/>
        </w:rPr>
        <w:instrText xml:space="preserve"> \* MERGEFORMAT </w:instrText>
      </w:r>
      <w:r w:rsidRPr="00B11A20">
        <w:rPr>
          <w:rFonts w:ascii="CMU Serif Roman" w:hAnsi="CMU Serif Roman"/>
          <w:color w:val="000000"/>
        </w:rPr>
      </w:r>
      <w:r w:rsidRPr="00B11A20">
        <w:rPr>
          <w:rFonts w:ascii="CMU Serif Roman" w:hAnsi="CMU Serif Roman"/>
          <w:color w:val="000000"/>
        </w:rPr>
        <w:fldChar w:fldCharType="separate"/>
      </w:r>
      <w:r w:rsidRPr="00B11A20">
        <w:rPr>
          <w:rFonts w:ascii="CMU Serif Roman" w:hAnsi="CMU Serif Roman"/>
          <w:color w:val="000000"/>
        </w:rPr>
        <w:t>Table 12</w:t>
      </w:r>
      <w:r w:rsidRPr="00B11A20">
        <w:rPr>
          <w:rFonts w:ascii="CMU Serif Roman" w:hAnsi="CMU Serif Roman"/>
          <w:color w:val="000000"/>
        </w:rPr>
        <w:fldChar w:fldCharType="end"/>
      </w:r>
      <w:r w:rsidRPr="00B11A20">
        <w:rPr>
          <w:rFonts w:ascii="CMU Serif Roman" w:hAnsi="CMU Serif Roman"/>
          <w:color w:val="000000"/>
        </w:rPr>
        <w:t xml:space="preserve"> depicts the evolution of exports in Mexico, both at the national level and in selected </w:t>
      </w:r>
      <w:r w:rsidR="007F30F6">
        <w:rPr>
          <w:rFonts w:ascii="CMU Serif Roman" w:hAnsi="CMU Serif Roman"/>
          <w:color w:val="000000"/>
        </w:rPr>
        <w:t>states</w:t>
      </w:r>
      <w:r w:rsidRPr="00B11A20">
        <w:rPr>
          <w:rFonts w:ascii="CMU Serif Roman" w:hAnsi="CMU Serif Roman"/>
          <w:color w:val="000000"/>
        </w:rPr>
        <w:t>, highlighting a rapid recovery following the onset of the COVID-19 pandemic. This observation is consistent with recent research in international trade, which has shown that many countries experienced a strong rebound in trade activity after the initial shock of the pandemic.</w:t>
      </w:r>
    </w:p>
    <w:p w14:paraId="5B887796" w14:textId="77777777" w:rsidR="00B11A20" w:rsidRPr="00B11A20" w:rsidRDefault="00B11A20" w:rsidP="00B11A20">
      <w:pPr>
        <w:ind w:firstLine="289"/>
        <w:jc w:val="both"/>
        <w:rPr>
          <w:rFonts w:ascii="CMU Serif Roman" w:hAnsi="CMU Serif Roman"/>
          <w:color w:val="000000"/>
        </w:rPr>
      </w:pPr>
      <w:r w:rsidRPr="00B11A20">
        <w:rPr>
          <w:rFonts w:ascii="CMU Serif Roman" w:hAnsi="CMU Serif Roman"/>
          <w:color w:val="000000"/>
        </w:rPr>
        <w:t xml:space="preserve">According to recent studies, the pandemic had a severe impact on international trade in the first half of 2020, causing a sharp decline in trade volumes and significant disruptions to global supply chains. However, many countries, including Mexico, have seen a relatively </w:t>
      </w:r>
      <w:r w:rsidRPr="00B11A20">
        <w:rPr>
          <w:rFonts w:ascii="CMU Serif Roman" w:hAnsi="CMU Serif Roman"/>
          <w:color w:val="000000"/>
        </w:rPr>
        <w:lastRenderedPageBreak/>
        <w:t>rapid recovery in trade activity in the latter half of 2020 and into 2021. This recovery has been supported by a range of factors, including government policies aimed at stimulating economic activity, the rollout of vaccines, and the gradual easing of restrictions on trade and travel.</w:t>
      </w:r>
    </w:p>
    <w:p w14:paraId="1D60A4C3" w14:textId="76D58066" w:rsidR="00B11A20" w:rsidRPr="00B11A20" w:rsidRDefault="00B11A20" w:rsidP="00B11A20">
      <w:pPr>
        <w:ind w:firstLine="289"/>
        <w:jc w:val="both"/>
        <w:rPr>
          <w:rFonts w:ascii="CMU Serif Roman" w:hAnsi="CMU Serif Roman"/>
          <w:color w:val="000000"/>
        </w:rPr>
      </w:pPr>
      <w:r w:rsidRPr="00B11A20">
        <w:rPr>
          <w:rFonts w:ascii="CMU Serif Roman" w:hAnsi="CMU Serif Roman"/>
          <w:color w:val="000000"/>
        </w:rPr>
        <w:t xml:space="preserve">In the case of Mexico, the data presented in Table 12 suggests that the recovery in exports has been particularly strong, both at the national level and in selected </w:t>
      </w:r>
      <w:r w:rsidR="007F30F6">
        <w:rPr>
          <w:rFonts w:ascii="CMU Serif Roman" w:hAnsi="CMU Serif Roman"/>
          <w:color w:val="000000"/>
        </w:rPr>
        <w:t>states</w:t>
      </w:r>
      <w:r w:rsidRPr="00B11A20">
        <w:rPr>
          <w:rFonts w:ascii="CMU Serif Roman" w:hAnsi="CMU Serif Roman"/>
          <w:color w:val="000000"/>
        </w:rPr>
        <w:t>.</w:t>
      </w:r>
      <w:r w:rsidR="00074EE8" w:rsidRPr="004050FE">
        <w:rPr>
          <w:rFonts w:ascii="CMU Serif Roman" w:hAnsi="CMU Serif Roman" w:cs="Segoe UI"/>
        </w:rPr>
        <w:t xml:space="preserve"> </w:t>
      </w:r>
      <w:r w:rsidRPr="00B11A20">
        <w:rPr>
          <w:rFonts w:ascii="CMU Serif Roman" w:hAnsi="CMU Serif Roman"/>
          <w:color w:val="000000"/>
        </w:rPr>
        <w:t>These figures suggest that Mexican exporters have been able to adapt quickly to changing market conditions and have been successful in finding new export opportunities despite the challenges posed by the pandemic.</w:t>
      </w:r>
      <w:r w:rsidR="00342C96" w:rsidRPr="00342C96">
        <w:rPr>
          <w:rFonts w:ascii="CMU Serif Roman" w:hAnsi="CMU Serif Roman" w:cs="Segoe UI"/>
        </w:rPr>
        <w:t xml:space="preserve"> Moreover, the recovery in Mexican exports has been broad-based, with multiple states experiencing significant growth in their export sectors.</w:t>
      </w:r>
    </w:p>
    <w:p w14:paraId="65CF5E8E" w14:textId="16D57359" w:rsidR="00B11A20" w:rsidRPr="00B11A20" w:rsidRDefault="00B11A20" w:rsidP="004050FE">
      <w:pPr>
        <w:ind w:firstLine="289"/>
        <w:jc w:val="both"/>
        <w:rPr>
          <w:rFonts w:ascii="CMU Serif Roman" w:hAnsi="CMU Serif Roman"/>
        </w:rPr>
      </w:pPr>
      <w:r w:rsidRPr="00B11A20">
        <w:rPr>
          <w:rFonts w:ascii="CMU Serif Roman" w:hAnsi="CMU Serif Roman"/>
          <w:color w:val="000000"/>
        </w:rPr>
        <w:t>Overall, the data presented in Table 12 is consistent with recent academic research on the impact of the COVID-19 pandemic on international trade, which suggests that while the pandemic initially caused significant disruptions to global supply chains, many countries have been able to recover relatively quickly</w:t>
      </w:r>
      <w:r w:rsidRPr="00B11A20">
        <w:rPr>
          <w:rFonts w:ascii="CMU Serif Roman" w:hAnsi="CMU Serif Roman"/>
        </w:rPr>
        <w:t xml:space="preserve">. </w:t>
      </w:r>
      <w:r w:rsidR="004050FE" w:rsidRPr="004050FE">
        <w:rPr>
          <w:rFonts w:ascii="CMU Serif Roman" w:hAnsi="CMU Serif Roman" w:cs="Segoe UI"/>
        </w:rPr>
        <w:t>The strong recovery in Mexican exports highlights the resilience of the country's export sector and its ability to adapt to changing market conditions.</w:t>
      </w:r>
    </w:p>
    <w:p w14:paraId="73B7C63B" w14:textId="77777777" w:rsidR="00110FF7" w:rsidRPr="00F20943" w:rsidRDefault="00110FF7" w:rsidP="00216AB0">
      <w:pPr>
        <w:jc w:val="both"/>
        <w:rPr>
          <w:rFonts w:ascii="CMU Serif Roman" w:hAnsi="CMU Serif Roman"/>
        </w:rPr>
      </w:pPr>
    </w:p>
    <w:tbl>
      <w:tblPr>
        <w:tblStyle w:val="TableGrid"/>
        <w:tblW w:w="0" w:type="auto"/>
        <w:tblLook w:val="04A0" w:firstRow="1" w:lastRow="0" w:firstColumn="1" w:lastColumn="0" w:noHBand="0" w:noVBand="1"/>
      </w:tblPr>
      <w:tblGrid>
        <w:gridCol w:w="2369"/>
        <w:gridCol w:w="2564"/>
        <w:gridCol w:w="2427"/>
      </w:tblGrid>
      <w:tr w:rsidR="00110FF7" w:rsidRPr="007E3C3A" w14:paraId="1C120792" w14:textId="77777777" w:rsidTr="00F07210">
        <w:tc>
          <w:tcPr>
            <w:tcW w:w="7360" w:type="dxa"/>
            <w:gridSpan w:val="3"/>
          </w:tcPr>
          <w:p w14:paraId="60FE6FC0" w14:textId="6DF7E75B" w:rsidR="00110FF7" w:rsidRPr="007E3C3A" w:rsidRDefault="00110FF7" w:rsidP="008C7853">
            <w:pPr>
              <w:pStyle w:val="Caption"/>
            </w:pPr>
            <w:bookmarkStart w:id="26" w:name="_Ref131761318"/>
            <w:r w:rsidRPr="007E3C3A">
              <w:t xml:space="preserve">Table </w:t>
            </w:r>
            <w:r w:rsidRPr="007E3C3A">
              <w:fldChar w:fldCharType="begin"/>
            </w:r>
            <w:r w:rsidRPr="007E3C3A">
              <w:instrText xml:space="preserve"> SEQ Table \* ARABIC </w:instrText>
            </w:r>
            <w:r w:rsidRPr="007E3C3A">
              <w:fldChar w:fldCharType="separate"/>
            </w:r>
            <w:r w:rsidR="00F208C7">
              <w:rPr>
                <w:noProof/>
              </w:rPr>
              <w:t>15</w:t>
            </w:r>
            <w:r w:rsidRPr="007E3C3A">
              <w:rPr>
                <w:noProof/>
              </w:rPr>
              <w:fldChar w:fldCharType="end"/>
            </w:r>
            <w:bookmarkEnd w:id="26"/>
            <w:r w:rsidRPr="007E3C3A">
              <w:t xml:space="preserve">. </w:t>
            </w:r>
            <w:r w:rsidR="00F73BA5" w:rsidRPr="007E3C3A">
              <w:t>Exports increase using Panjiva and INEGI data</w:t>
            </w:r>
            <w:r w:rsidRPr="007E3C3A">
              <w:t xml:space="preserve"> </w:t>
            </w:r>
          </w:p>
        </w:tc>
      </w:tr>
      <w:tr w:rsidR="00110FF7" w:rsidRPr="007E3C3A" w14:paraId="23E22BB9" w14:textId="77777777" w:rsidTr="00F07210">
        <w:tc>
          <w:tcPr>
            <w:tcW w:w="7360" w:type="dxa"/>
            <w:gridSpan w:val="3"/>
          </w:tcPr>
          <w:p w14:paraId="33DF984A" w14:textId="29120432" w:rsidR="00110FF7" w:rsidRPr="007E3C3A" w:rsidRDefault="00110FF7" w:rsidP="00216AB0">
            <w:pPr>
              <w:jc w:val="both"/>
              <w:rPr>
                <w:rFonts w:ascii="CMU Serif Roman" w:hAnsi="CMU Serif Roman"/>
              </w:rPr>
            </w:pPr>
            <w:r w:rsidRPr="007E3C3A">
              <w:rPr>
                <w:rFonts w:ascii="CMU Serif Roman" w:hAnsi="CMU Serif Roman"/>
                <w:noProof/>
              </w:rPr>
              <w:drawing>
                <wp:inline distT="0" distB="0" distL="0" distR="0" wp14:anchorId="3337CB8E" wp14:editId="1215905D">
                  <wp:extent cx="4422202" cy="1641075"/>
                  <wp:effectExtent l="0" t="0" r="0" b="0"/>
                  <wp:docPr id="33" name="Picture 33"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Chart, line chart&#10;&#10;Description automatically generated"/>
                          <pic:cNvPicPr/>
                        </pic:nvPicPr>
                        <pic:blipFill>
                          <a:blip r:embed="rId29"/>
                          <a:stretch>
                            <a:fillRect/>
                          </a:stretch>
                        </pic:blipFill>
                        <pic:spPr>
                          <a:xfrm>
                            <a:off x="0" y="0"/>
                            <a:ext cx="4429220" cy="1643679"/>
                          </a:xfrm>
                          <a:prstGeom prst="rect">
                            <a:avLst/>
                          </a:prstGeom>
                        </pic:spPr>
                      </pic:pic>
                    </a:graphicData>
                  </a:graphic>
                </wp:inline>
              </w:drawing>
            </w:r>
          </w:p>
        </w:tc>
      </w:tr>
      <w:tr w:rsidR="00110FF7" w:rsidRPr="007E3C3A" w14:paraId="3F1BA37E" w14:textId="77777777" w:rsidTr="00F4726D">
        <w:tc>
          <w:tcPr>
            <w:tcW w:w="2369" w:type="dxa"/>
          </w:tcPr>
          <w:p w14:paraId="36B40DB5" w14:textId="2E108EDE" w:rsidR="00110FF7" w:rsidRPr="007E3C3A" w:rsidRDefault="00110FF7" w:rsidP="00216AB0">
            <w:pPr>
              <w:jc w:val="both"/>
              <w:rPr>
                <w:rFonts w:ascii="CMU Serif Roman" w:hAnsi="CMU Serif Roman"/>
              </w:rPr>
            </w:pPr>
            <w:r w:rsidRPr="007E3C3A">
              <w:rPr>
                <w:rFonts w:ascii="CMU Serif Roman" w:hAnsi="CMU Serif Roman"/>
                <w:noProof/>
              </w:rPr>
              <w:drawing>
                <wp:inline distT="0" distB="0" distL="0" distR="0" wp14:anchorId="4C45A86C" wp14:editId="4A2B682D">
                  <wp:extent cx="1386739" cy="949311"/>
                  <wp:effectExtent l="0" t="0" r="0" b="3810"/>
                  <wp:docPr id="30" name="Picture 30"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30" descr="Chart&#10;&#10;Description automatically generated"/>
                          <pic:cNvPicPr/>
                        </pic:nvPicPr>
                        <pic:blipFill>
                          <a:blip r:embed="rId30"/>
                          <a:stretch>
                            <a:fillRect/>
                          </a:stretch>
                        </pic:blipFill>
                        <pic:spPr>
                          <a:xfrm>
                            <a:off x="0" y="0"/>
                            <a:ext cx="1408938" cy="964508"/>
                          </a:xfrm>
                          <a:prstGeom prst="rect">
                            <a:avLst/>
                          </a:prstGeom>
                        </pic:spPr>
                      </pic:pic>
                    </a:graphicData>
                  </a:graphic>
                </wp:inline>
              </w:drawing>
            </w:r>
          </w:p>
        </w:tc>
        <w:tc>
          <w:tcPr>
            <w:tcW w:w="2564" w:type="dxa"/>
          </w:tcPr>
          <w:p w14:paraId="347EA6C1" w14:textId="349442C7" w:rsidR="00110FF7" w:rsidRPr="007E3C3A" w:rsidRDefault="00110FF7" w:rsidP="00216AB0">
            <w:pPr>
              <w:jc w:val="both"/>
              <w:rPr>
                <w:rFonts w:ascii="CMU Serif Roman" w:hAnsi="CMU Serif Roman"/>
              </w:rPr>
            </w:pPr>
            <w:r w:rsidRPr="007E3C3A">
              <w:rPr>
                <w:rFonts w:ascii="CMU Serif Roman" w:hAnsi="CMU Serif Roman"/>
                <w:noProof/>
              </w:rPr>
              <w:drawing>
                <wp:inline distT="0" distB="0" distL="0" distR="0" wp14:anchorId="36D28F5B" wp14:editId="12A5F68F">
                  <wp:extent cx="1507851" cy="896039"/>
                  <wp:effectExtent l="0" t="0" r="3810" b="5715"/>
                  <wp:docPr id="32" name="Picture 32"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32" descr="Chart&#10;&#10;Description automatically generated"/>
                          <pic:cNvPicPr/>
                        </pic:nvPicPr>
                        <pic:blipFill>
                          <a:blip r:embed="rId31"/>
                          <a:stretch>
                            <a:fillRect/>
                          </a:stretch>
                        </pic:blipFill>
                        <pic:spPr>
                          <a:xfrm>
                            <a:off x="0" y="0"/>
                            <a:ext cx="1521565" cy="904189"/>
                          </a:xfrm>
                          <a:prstGeom prst="rect">
                            <a:avLst/>
                          </a:prstGeom>
                        </pic:spPr>
                      </pic:pic>
                    </a:graphicData>
                  </a:graphic>
                </wp:inline>
              </w:drawing>
            </w:r>
          </w:p>
        </w:tc>
        <w:tc>
          <w:tcPr>
            <w:tcW w:w="2427" w:type="dxa"/>
          </w:tcPr>
          <w:p w14:paraId="79D01752" w14:textId="15C98750" w:rsidR="00110FF7" w:rsidRPr="007E3C3A" w:rsidRDefault="00110FF7" w:rsidP="00216AB0">
            <w:pPr>
              <w:jc w:val="both"/>
              <w:rPr>
                <w:rFonts w:ascii="CMU Serif Roman" w:hAnsi="CMU Serif Roman"/>
              </w:rPr>
            </w:pPr>
            <w:r w:rsidRPr="007E3C3A">
              <w:rPr>
                <w:rFonts w:ascii="CMU Serif Roman" w:hAnsi="CMU Serif Roman"/>
                <w:noProof/>
              </w:rPr>
              <w:drawing>
                <wp:inline distT="0" distB="0" distL="0" distR="0" wp14:anchorId="6F58CA85" wp14:editId="1700CF0C">
                  <wp:extent cx="1423073" cy="868393"/>
                  <wp:effectExtent l="0" t="0" r="0" b="0"/>
                  <wp:docPr id="31" name="Picture 31"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descr="Chart&#10;&#10;Description automatically generated"/>
                          <pic:cNvPicPr/>
                        </pic:nvPicPr>
                        <pic:blipFill>
                          <a:blip r:embed="rId32"/>
                          <a:stretch>
                            <a:fillRect/>
                          </a:stretch>
                        </pic:blipFill>
                        <pic:spPr>
                          <a:xfrm>
                            <a:off x="0" y="0"/>
                            <a:ext cx="1462002" cy="892149"/>
                          </a:xfrm>
                          <a:prstGeom prst="rect">
                            <a:avLst/>
                          </a:prstGeom>
                        </pic:spPr>
                      </pic:pic>
                    </a:graphicData>
                  </a:graphic>
                </wp:inline>
              </w:drawing>
            </w:r>
          </w:p>
        </w:tc>
      </w:tr>
      <w:tr w:rsidR="00F4726D" w:rsidRPr="007E3C3A" w14:paraId="31963696" w14:textId="77777777" w:rsidTr="00CF42F6">
        <w:tc>
          <w:tcPr>
            <w:tcW w:w="7360" w:type="dxa"/>
            <w:gridSpan w:val="3"/>
          </w:tcPr>
          <w:p w14:paraId="3C330BCC" w14:textId="47445686" w:rsidR="00F4726D" w:rsidRPr="007E3C3A" w:rsidRDefault="00F4726D" w:rsidP="00F4726D">
            <w:pPr>
              <w:jc w:val="both"/>
              <w:rPr>
                <w:rFonts w:ascii="CMU Serif Roman" w:hAnsi="CMU Serif Roman"/>
                <w:sz w:val="18"/>
                <w:szCs w:val="18"/>
              </w:rPr>
            </w:pPr>
            <w:r w:rsidRPr="007E3C3A">
              <w:rPr>
                <w:rFonts w:ascii="CMU Serif Roman" w:hAnsi="CMU Serif Roman"/>
                <w:sz w:val="18"/>
                <w:szCs w:val="18"/>
              </w:rPr>
              <w:t xml:space="preserve">Source: </w:t>
            </w:r>
            <w:r w:rsidR="007E3C3A" w:rsidRPr="007E3C3A">
              <w:rPr>
                <w:rFonts w:ascii="CMU Serif Roman" w:hAnsi="CMU Serif Roman"/>
                <w:sz w:val="18"/>
                <w:szCs w:val="18"/>
              </w:rPr>
              <w:t>World Bank Staff elaboration based on Panjiva and INEGI.</w:t>
            </w:r>
          </w:p>
          <w:p w14:paraId="25971F3D" w14:textId="75F53FFF" w:rsidR="00F4726D" w:rsidRPr="007E3C3A" w:rsidRDefault="007E3C3A" w:rsidP="007E3C3A">
            <w:pPr>
              <w:jc w:val="both"/>
              <w:rPr>
                <w:rFonts w:ascii="CMU Serif Roman" w:hAnsi="CMU Serif Roman"/>
                <w:sz w:val="21"/>
                <w:szCs w:val="21"/>
              </w:rPr>
            </w:pPr>
            <w:r w:rsidRPr="007E3C3A">
              <w:rPr>
                <w:rFonts w:ascii="CMU Serif Roman" w:hAnsi="CMU Serif Roman"/>
                <w:sz w:val="18"/>
                <w:szCs w:val="18"/>
              </w:rPr>
              <w:t>* Data from INEGI is estimated starting in 2018</w:t>
            </w:r>
          </w:p>
        </w:tc>
      </w:tr>
    </w:tbl>
    <w:p w14:paraId="522A41BF" w14:textId="1A833AAB" w:rsidR="00526D9A" w:rsidRPr="00F20943" w:rsidRDefault="00526D9A" w:rsidP="00216AB0">
      <w:pPr>
        <w:jc w:val="both"/>
        <w:rPr>
          <w:rFonts w:ascii="CMU Serif Roman" w:hAnsi="CMU Serif Roman"/>
        </w:rPr>
      </w:pPr>
    </w:p>
    <w:p w14:paraId="1673C98A" w14:textId="18D6CC37" w:rsidR="00D049FA" w:rsidRPr="005F673A" w:rsidRDefault="00D049FA" w:rsidP="00216AB0">
      <w:pPr>
        <w:pStyle w:val="Heading1"/>
        <w:jc w:val="both"/>
        <w:rPr>
          <w:rFonts w:ascii="CMU Serif Roman" w:hAnsi="CMU Serif Roman" w:cstheme="minorHAnsi"/>
        </w:rPr>
      </w:pPr>
      <w:r w:rsidRPr="00F20943">
        <w:rPr>
          <w:rFonts w:ascii="CMU Serif Roman" w:hAnsi="CMU Serif Roman" w:cstheme="minorHAnsi"/>
        </w:rPr>
        <w:lastRenderedPageBreak/>
        <w:t>Results summary</w:t>
      </w:r>
    </w:p>
    <w:p w14:paraId="67133F83" w14:textId="3E96537F" w:rsidR="005F673A" w:rsidRPr="007F334D" w:rsidRDefault="005F673A" w:rsidP="007F334D">
      <w:pPr>
        <w:ind w:firstLine="289"/>
        <w:jc w:val="both"/>
        <w:rPr>
          <w:rFonts w:ascii="CMU Serif Roman" w:hAnsi="CMU Serif Roman"/>
          <w:color w:val="000000"/>
        </w:rPr>
      </w:pPr>
      <w:r w:rsidRPr="007F334D">
        <w:rPr>
          <w:rFonts w:ascii="CMU Serif Roman" w:hAnsi="CMU Serif Roman"/>
          <w:color w:val="000000"/>
        </w:rPr>
        <w:t>This research examines the labor market transitions in Mexico, focusing on the factors that influence workers' decisions to remain in the same sector or transition to a different one. Using transition matrices and a database that combines data from the National Occupation and Employment Survey and the Panjiva Global Trade Database, this study provides valuable insights into labor market dynamics in Mexico and the impact of trade and exports on worker transitions.</w:t>
      </w:r>
    </w:p>
    <w:p w14:paraId="70AE06E2" w14:textId="4383C90F" w:rsidR="005F673A" w:rsidRPr="007F334D" w:rsidRDefault="005F673A" w:rsidP="005F673A">
      <w:pPr>
        <w:ind w:firstLine="289"/>
        <w:jc w:val="both"/>
        <w:rPr>
          <w:rFonts w:ascii="CMU Serif Roman" w:hAnsi="CMU Serif Roman"/>
          <w:color w:val="000000"/>
        </w:rPr>
      </w:pPr>
      <w:r w:rsidRPr="007F334D">
        <w:rPr>
          <w:rFonts w:ascii="CMU Serif Roman" w:hAnsi="CMU Serif Roman"/>
          <w:color w:val="000000"/>
        </w:rPr>
        <w:t>The study finds that there are no significant differences between quarterly and annual transitions and that most workers tend to stay in their sector. However, there are variations across sectors, with agriculture, commerce, and public administration having the lowest probabilities of transition to another economic sector, while financial and business services having the highest. Additionally, the study highlights the cyclical nature of unemployment and informality, with workers having a larger probability of moving to the informal sector rather than the formal one.</w:t>
      </w:r>
    </w:p>
    <w:p w14:paraId="5C1B69FB" w14:textId="6A6938B2" w:rsidR="005F673A" w:rsidRPr="007F334D" w:rsidRDefault="005F673A" w:rsidP="005F673A">
      <w:pPr>
        <w:ind w:firstLine="289"/>
        <w:jc w:val="both"/>
        <w:rPr>
          <w:rFonts w:ascii="CMU Serif Roman" w:hAnsi="CMU Serif Roman"/>
          <w:color w:val="000000"/>
        </w:rPr>
      </w:pPr>
      <w:r w:rsidRPr="007F334D">
        <w:rPr>
          <w:rFonts w:ascii="CMU Serif Roman" w:hAnsi="CMU Serif Roman"/>
          <w:color w:val="000000"/>
        </w:rPr>
        <w:t>The impact of trade and exports on labor market transitions in Mexico depends on the specific industries involved, with some industries being a major driver of employment growth but highly concentrated in certain regions. The study makes several contributions to the literature on labor market performance and trade in Mexico, including introducing a new database that enables more recent statistics analysis and examining the relationship between exports and worker transitions at the regional level.</w:t>
      </w:r>
    </w:p>
    <w:p w14:paraId="396DAA5F" w14:textId="22BD9E0C" w:rsidR="005E5B2F" w:rsidRPr="005F673A" w:rsidRDefault="005F673A" w:rsidP="005F673A">
      <w:pPr>
        <w:ind w:firstLine="289"/>
        <w:jc w:val="both"/>
        <w:rPr>
          <w:rFonts w:ascii="CMU Serif Roman" w:hAnsi="CMU Serif Roman"/>
          <w:color w:val="000000"/>
        </w:rPr>
      </w:pPr>
      <w:r w:rsidRPr="007F334D">
        <w:rPr>
          <w:rFonts w:ascii="CMU Serif Roman" w:hAnsi="CMU Serif Roman"/>
          <w:color w:val="000000"/>
        </w:rPr>
        <w:t>The analysis emphasizes the importance of understanding the dynamics of the labor market and the factors that influence workers' decisions to transition to different economic sectors or occupational sectors. The findings of this study can inform policies and interventions aimed at promoting sustainable economic growth and employment opportunities for workers in different sectors, supporting both employed and unemployed individuals, and promoting job security, stability, and opportunities for career advancement.</w:t>
      </w:r>
    </w:p>
    <w:p w14:paraId="40D5157A" w14:textId="77777777" w:rsidR="00D049FA" w:rsidRPr="007F334D" w:rsidRDefault="00D049FA" w:rsidP="007F334D">
      <w:pPr>
        <w:ind w:firstLine="289"/>
        <w:jc w:val="both"/>
        <w:rPr>
          <w:rFonts w:ascii="CMU Serif Roman" w:hAnsi="CMU Serif Roman"/>
          <w:color w:val="000000"/>
        </w:rPr>
      </w:pPr>
    </w:p>
    <w:p w14:paraId="2AA5F4B4" w14:textId="48135E3E" w:rsidR="008E06D7" w:rsidRPr="00F20943" w:rsidRDefault="00045BCA" w:rsidP="00216AB0">
      <w:pPr>
        <w:pStyle w:val="NormalWeb"/>
        <w:jc w:val="both"/>
        <w:rPr>
          <w:rFonts w:ascii="CMU Serif Roman" w:hAnsi="CMU Serif Roman"/>
        </w:rPr>
      </w:pPr>
      <w:r w:rsidRPr="00F20943">
        <w:rPr>
          <w:rFonts w:ascii="CMU Serif Roman" w:hAnsi="CMU Serif Roman"/>
        </w:rPr>
        <w:t>References</w:t>
      </w:r>
    </w:p>
    <w:p w14:paraId="40E324CD" w14:textId="77777777" w:rsidR="00045BCA" w:rsidRPr="00F20943" w:rsidRDefault="00045BCA" w:rsidP="00216AB0">
      <w:pPr>
        <w:jc w:val="both"/>
        <w:rPr>
          <w:rFonts w:ascii="CMU Serif Roman" w:hAnsi="CMU Serif Roman" w:cstheme="minorHAnsi"/>
        </w:rPr>
      </w:pPr>
    </w:p>
    <w:sdt>
      <w:sdtPr>
        <w:rPr>
          <w:rFonts w:ascii="CMU Serif Roman" w:hAnsi="CMU Serif Roman"/>
        </w:rPr>
        <w:tag w:val="MENDELEY_BIBLIOGRAPHY"/>
        <w:id w:val="259499256"/>
        <w:placeholder>
          <w:docPart w:val="DefaultPlaceholder_-1854013440"/>
        </w:placeholder>
      </w:sdtPr>
      <w:sdtContent>
        <w:p w14:paraId="45B700F8" w14:textId="7D9D6D20" w:rsidR="002940EA" w:rsidRPr="00F20943" w:rsidRDefault="002940EA" w:rsidP="00216AB0">
          <w:pPr>
            <w:autoSpaceDE w:val="0"/>
            <w:autoSpaceDN w:val="0"/>
            <w:ind w:left="480" w:hanging="480"/>
            <w:jc w:val="both"/>
            <w:divId w:val="777481560"/>
            <w:rPr>
              <w:rFonts w:ascii="CMU Serif Roman" w:eastAsia="Times New Roman" w:hAnsi="CMU Serif Roman"/>
            </w:rPr>
          </w:pPr>
          <w:r w:rsidRPr="00F20943">
            <w:rPr>
              <w:rFonts w:ascii="CMU Serif Roman" w:eastAsia="Times New Roman" w:hAnsi="CMU Serif Roman"/>
            </w:rPr>
            <w:t xml:space="preserve">Arias, Javier, Erhan Artuc, Daniel Lederman, and Diego Rojas. 2018. “Trade, Informal Employment and Labor Adjustment Costs.” </w:t>
          </w:r>
          <w:r w:rsidRPr="00F20943">
            <w:rPr>
              <w:rFonts w:ascii="CMU Serif Roman" w:eastAsia="Times New Roman" w:hAnsi="CMU Serif Roman"/>
              <w:i/>
              <w:iCs/>
            </w:rPr>
            <w:t>Journal of Development Economics</w:t>
          </w:r>
          <w:r w:rsidRPr="00F20943">
            <w:rPr>
              <w:rFonts w:ascii="CMU Serif Roman" w:eastAsia="Times New Roman" w:hAnsi="CMU Serif Roman"/>
            </w:rPr>
            <w:t xml:space="preserve"> 133 (July): 396–414. https://doi.org/10.1016/j.jdeveco.2018.03.006.</w:t>
          </w:r>
        </w:p>
        <w:p w14:paraId="18ACF39A" w14:textId="3F09E8A2" w:rsidR="002940EA" w:rsidRPr="00F20943" w:rsidRDefault="002940EA" w:rsidP="00216AB0">
          <w:pPr>
            <w:autoSpaceDE w:val="0"/>
            <w:autoSpaceDN w:val="0"/>
            <w:ind w:left="480" w:hanging="480"/>
            <w:jc w:val="both"/>
            <w:divId w:val="31928842"/>
            <w:rPr>
              <w:rFonts w:ascii="CMU Serif Roman" w:eastAsia="Times New Roman" w:hAnsi="CMU Serif Roman"/>
            </w:rPr>
          </w:pPr>
          <w:r w:rsidRPr="00F20943">
            <w:rPr>
              <w:rFonts w:ascii="CMU Serif Roman" w:eastAsia="Times New Roman" w:hAnsi="CMU Serif Roman"/>
            </w:rPr>
            <w:t xml:space="preserve">Asquith, Brian, Sanjana Goswami, David Neumark, and Antonio Rodriguez-Lopez. 2019. “U.S. Job Flows and the China Shock.” </w:t>
          </w:r>
          <w:r w:rsidRPr="00F20943">
            <w:rPr>
              <w:rFonts w:ascii="CMU Serif Roman" w:eastAsia="Times New Roman" w:hAnsi="CMU Serif Roman"/>
              <w:i/>
              <w:iCs/>
            </w:rPr>
            <w:t>Journal of International Economics</w:t>
          </w:r>
          <w:r w:rsidRPr="00F20943">
            <w:rPr>
              <w:rFonts w:ascii="CMU Serif Roman" w:eastAsia="Times New Roman" w:hAnsi="CMU Serif Roman"/>
            </w:rPr>
            <w:t xml:space="preserve"> 118 (May): 123–37. https://doi.org/10.1016/J.JINTECO.2019.02.002.</w:t>
          </w:r>
        </w:p>
        <w:p w14:paraId="3E0A15B1" w14:textId="1233F748" w:rsidR="002940EA" w:rsidRPr="00F20943" w:rsidRDefault="002940EA" w:rsidP="00216AB0">
          <w:pPr>
            <w:autoSpaceDE w:val="0"/>
            <w:autoSpaceDN w:val="0"/>
            <w:ind w:left="480" w:hanging="480"/>
            <w:jc w:val="both"/>
            <w:divId w:val="1304197144"/>
            <w:rPr>
              <w:rFonts w:ascii="CMU Serif Roman" w:eastAsia="Times New Roman" w:hAnsi="CMU Serif Roman"/>
            </w:rPr>
          </w:pPr>
          <w:r w:rsidRPr="00F20943">
            <w:rPr>
              <w:rFonts w:ascii="CMU Serif Roman" w:eastAsia="Times New Roman" w:hAnsi="CMU Serif Roman"/>
            </w:rPr>
            <w:t xml:space="preserve">Bernard, Andrew B, Jonathan Eaton, J Bradford Jensen, and Samuel Kortum. 2003. “Plants and Productivity in International Trade.” </w:t>
          </w:r>
          <w:r w:rsidRPr="00F20943">
            <w:rPr>
              <w:rFonts w:ascii="CMU Serif Roman" w:eastAsia="Times New Roman" w:hAnsi="CMU Serif Roman"/>
              <w:i/>
              <w:iCs/>
            </w:rPr>
            <w:t>Source: The American Economic Review</w:t>
          </w:r>
          <w:r w:rsidRPr="00F20943">
            <w:rPr>
              <w:rFonts w:ascii="CMU Serif Roman" w:eastAsia="Times New Roman" w:hAnsi="CMU Serif Roman"/>
            </w:rPr>
            <w:t xml:space="preserve"> 93 (4): 1268–90.</w:t>
          </w:r>
        </w:p>
        <w:p w14:paraId="23EEEA5D" w14:textId="2E2A5381" w:rsidR="002940EA" w:rsidRPr="00F20943" w:rsidRDefault="002940EA" w:rsidP="00216AB0">
          <w:pPr>
            <w:autoSpaceDE w:val="0"/>
            <w:autoSpaceDN w:val="0"/>
            <w:ind w:left="480" w:hanging="480"/>
            <w:jc w:val="both"/>
            <w:divId w:val="1231648178"/>
            <w:rPr>
              <w:rFonts w:ascii="CMU Serif Roman" w:eastAsia="Times New Roman" w:hAnsi="CMU Serif Roman"/>
            </w:rPr>
          </w:pPr>
          <w:r w:rsidRPr="00F20943">
            <w:rPr>
              <w:rFonts w:ascii="CMU Serif Roman" w:eastAsia="Times New Roman" w:hAnsi="CMU Serif Roman"/>
            </w:rPr>
            <w:t xml:space="preserve">Blanchard, Olivier Jean, and Peter Diamond. 1992. “The Flow Approach to Labor Markets.” </w:t>
          </w:r>
          <w:r w:rsidRPr="00F20943">
            <w:rPr>
              <w:rFonts w:ascii="CMU Serif Roman" w:eastAsia="Times New Roman" w:hAnsi="CMU Serif Roman"/>
              <w:i/>
              <w:iCs/>
            </w:rPr>
            <w:t>NBER WORKING PAPER SERIES</w:t>
          </w:r>
          <w:r w:rsidRPr="00F20943">
            <w:rPr>
              <w:rFonts w:ascii="CMU Serif Roman" w:eastAsia="Times New Roman" w:hAnsi="CMU Serif Roman"/>
            </w:rPr>
            <w:t>.</w:t>
          </w:r>
        </w:p>
        <w:p w14:paraId="1FA1BB11" w14:textId="249C9531" w:rsidR="002940EA" w:rsidRPr="00F20943" w:rsidRDefault="002940EA" w:rsidP="00216AB0">
          <w:pPr>
            <w:autoSpaceDE w:val="0"/>
            <w:autoSpaceDN w:val="0"/>
            <w:ind w:left="480" w:hanging="480"/>
            <w:jc w:val="both"/>
            <w:divId w:val="1681350650"/>
            <w:rPr>
              <w:rFonts w:ascii="CMU Serif Roman" w:eastAsia="Times New Roman" w:hAnsi="CMU Serif Roman"/>
            </w:rPr>
          </w:pPr>
          <w:r w:rsidRPr="00F20943">
            <w:rPr>
              <w:rFonts w:ascii="CMU Serif Roman" w:eastAsia="Times New Roman" w:hAnsi="CMU Serif Roman"/>
            </w:rPr>
            <w:t>Bosch, Mariano, and William Maloney. 2007. “Gross Worker Flows in the Presence of Informal Labor Markets: Evidence from Mexico, 1987-2002.”</w:t>
          </w:r>
        </w:p>
        <w:p w14:paraId="1A924761" w14:textId="20BFD594" w:rsidR="002940EA" w:rsidRPr="00F20943" w:rsidRDefault="002940EA" w:rsidP="00216AB0">
          <w:pPr>
            <w:autoSpaceDE w:val="0"/>
            <w:autoSpaceDN w:val="0"/>
            <w:ind w:left="480" w:hanging="480"/>
            <w:jc w:val="both"/>
            <w:divId w:val="471603730"/>
            <w:rPr>
              <w:rFonts w:ascii="CMU Serif Roman" w:eastAsia="Times New Roman" w:hAnsi="CMU Serif Roman"/>
            </w:rPr>
          </w:pPr>
          <w:r w:rsidRPr="00F20943">
            <w:rPr>
              <w:rFonts w:ascii="CMU Serif Roman" w:eastAsia="Times New Roman" w:hAnsi="CMU Serif Roman"/>
            </w:rPr>
            <w:t xml:space="preserve">Bosch, Mariano, and William F. Maloney. 2021. “Cyclical Movements in Unemployment and Informality in Developing Countries.” </w:t>
          </w:r>
          <w:r w:rsidRPr="00F20943">
            <w:rPr>
              <w:rFonts w:ascii="CMU Serif Roman" w:eastAsia="Times New Roman" w:hAnsi="CMU Serif Roman"/>
              <w:i/>
              <w:iCs/>
            </w:rPr>
            <w:t>SSRN Electronic Journal</w:t>
          </w:r>
          <w:r w:rsidRPr="00F20943">
            <w:rPr>
              <w:rFonts w:ascii="CMU Serif Roman" w:eastAsia="Times New Roman" w:hAnsi="CMU Serif Roman"/>
            </w:rPr>
            <w:t>. https://doi.org/10.2139/ssrn.1139904.</w:t>
          </w:r>
        </w:p>
        <w:p w14:paraId="78C923A9" w14:textId="2871636A" w:rsidR="002940EA" w:rsidRPr="00F20943" w:rsidRDefault="002940EA" w:rsidP="00216AB0">
          <w:pPr>
            <w:autoSpaceDE w:val="0"/>
            <w:autoSpaceDN w:val="0"/>
            <w:ind w:left="480" w:hanging="480"/>
            <w:jc w:val="both"/>
            <w:divId w:val="739130740"/>
            <w:rPr>
              <w:rFonts w:ascii="CMU Serif Roman" w:eastAsia="Times New Roman" w:hAnsi="CMU Serif Roman"/>
            </w:rPr>
          </w:pPr>
          <w:r w:rsidRPr="00F20943">
            <w:rPr>
              <w:rFonts w:ascii="CMU Serif Roman" w:eastAsia="Times New Roman" w:hAnsi="CMU Serif Roman"/>
            </w:rPr>
            <w:t xml:space="preserve">Caliendo, Lorenzo, and Fernando Parro. 2015. “Estimates of the Trade and Welfare Effects of NAFTA.” </w:t>
          </w:r>
          <w:r w:rsidRPr="00F20943">
            <w:rPr>
              <w:rFonts w:ascii="CMU Serif Roman" w:eastAsia="Times New Roman" w:hAnsi="CMU Serif Roman"/>
              <w:i/>
              <w:iCs/>
            </w:rPr>
            <w:t>Review of Economic Studies</w:t>
          </w:r>
          <w:r w:rsidRPr="00F20943">
            <w:rPr>
              <w:rFonts w:ascii="CMU Serif Roman" w:eastAsia="Times New Roman" w:hAnsi="CMU Serif Roman"/>
            </w:rPr>
            <w:t xml:space="preserve"> 82: 1–44. https://doi.org/10.1093/restud/rdu035.</w:t>
          </w:r>
        </w:p>
        <w:p w14:paraId="5769F8EA" w14:textId="22F7FC23" w:rsidR="002940EA" w:rsidRPr="00F20943" w:rsidRDefault="002940EA" w:rsidP="00216AB0">
          <w:pPr>
            <w:autoSpaceDE w:val="0"/>
            <w:autoSpaceDN w:val="0"/>
            <w:ind w:left="480" w:hanging="480"/>
            <w:jc w:val="both"/>
            <w:divId w:val="699477541"/>
            <w:rPr>
              <w:rFonts w:ascii="CMU Serif Roman" w:eastAsia="Times New Roman" w:hAnsi="CMU Serif Roman"/>
            </w:rPr>
          </w:pPr>
          <w:r w:rsidRPr="00F20943">
            <w:rPr>
              <w:rFonts w:ascii="CMU Serif Roman" w:eastAsia="Times New Roman" w:hAnsi="CMU Serif Roman"/>
            </w:rPr>
            <w:t xml:space="preserve">———. 2019. “Trade and Labor Market Dynamics: General Equilibrium Analysis of the China Trade Shock.” </w:t>
          </w:r>
          <w:r w:rsidRPr="00F20943">
            <w:rPr>
              <w:rFonts w:ascii="CMU Serif Roman" w:eastAsia="Times New Roman" w:hAnsi="CMU Serif Roman"/>
              <w:i/>
            </w:rPr>
            <w:t>Econometrica</w:t>
          </w:r>
          <w:r w:rsidRPr="00F20943">
            <w:rPr>
              <w:rFonts w:ascii="CMU Serif Roman" w:eastAsia="Times New Roman" w:hAnsi="CMU Serif Roman"/>
            </w:rPr>
            <w:t xml:space="preserve"> 87 (3): 741–835. https://doi.org/10.3982/ECTA13758.</w:t>
          </w:r>
        </w:p>
        <w:p w14:paraId="73AFCA1E" w14:textId="77777777" w:rsidR="006448D8" w:rsidRPr="00F20943" w:rsidRDefault="006448D8" w:rsidP="00216AB0">
          <w:pPr>
            <w:autoSpaceDE w:val="0"/>
            <w:autoSpaceDN w:val="0"/>
            <w:ind w:hanging="480"/>
            <w:jc w:val="both"/>
            <w:divId w:val="1201477329"/>
            <w:rPr>
              <w:rFonts w:ascii="CMU Serif Roman" w:eastAsia="Times New Roman" w:hAnsi="CMU Serif Roman"/>
            </w:rPr>
          </w:pPr>
          <w:r w:rsidRPr="00F20943">
            <w:rPr>
              <w:rFonts w:ascii="CMU Serif Roman" w:eastAsia="Times New Roman" w:hAnsi="CMU Serif Roman"/>
            </w:rPr>
            <w:t xml:space="preserve">Cuesta, Jose, and Camilo Bohorquez. 2014. “Labor Market Transitions and Social Security in Colombia.” </w:t>
          </w:r>
          <w:r w:rsidRPr="00F20943">
            <w:rPr>
              <w:rFonts w:ascii="CMU Serif Roman" w:eastAsia="Times New Roman" w:hAnsi="CMU Serif Roman"/>
              <w:i/>
              <w:iCs/>
            </w:rPr>
            <w:t>The Journal of Developing Areas</w:t>
          </w:r>
          <w:r w:rsidRPr="00F20943">
            <w:rPr>
              <w:rFonts w:ascii="CMU Serif Roman" w:eastAsia="Times New Roman" w:hAnsi="CMU Serif Roman"/>
            </w:rPr>
            <w:t xml:space="preserve"> 48 (3): 149–74. https://doi.org/10.1353/jda.2014.0052.</w:t>
          </w:r>
        </w:p>
        <w:p w14:paraId="177EFFDA" w14:textId="29442D58" w:rsidR="002940EA" w:rsidRPr="00F20943" w:rsidRDefault="002940EA" w:rsidP="00216AB0">
          <w:pPr>
            <w:autoSpaceDE w:val="0"/>
            <w:autoSpaceDN w:val="0"/>
            <w:ind w:left="480" w:hanging="480"/>
            <w:jc w:val="both"/>
            <w:divId w:val="1830293081"/>
            <w:rPr>
              <w:rFonts w:ascii="CMU Serif Roman" w:eastAsia="Times New Roman" w:hAnsi="CMU Serif Roman"/>
            </w:rPr>
          </w:pPr>
          <w:r w:rsidRPr="00F20943">
            <w:rPr>
              <w:rFonts w:ascii="CMU Serif Roman" w:eastAsia="Times New Roman" w:hAnsi="CMU Serif Roman"/>
            </w:rPr>
            <w:t xml:space="preserve">Davidson, Carl, Fredrik Heyman, Steven Matusz, Fredrik Sjöholm, and Susan Chun Zhu. 2014. “Globalization and Imperfect Labor Market Sorting.” </w:t>
          </w:r>
          <w:r w:rsidRPr="00F20943">
            <w:rPr>
              <w:rFonts w:ascii="CMU Serif Roman" w:eastAsia="Times New Roman" w:hAnsi="CMU Serif Roman"/>
              <w:i/>
              <w:iCs/>
            </w:rPr>
            <w:t>Journal of International Economics</w:t>
          </w:r>
          <w:r w:rsidRPr="00F20943">
            <w:rPr>
              <w:rFonts w:ascii="CMU Serif Roman" w:eastAsia="Times New Roman" w:hAnsi="CMU Serif Roman"/>
            </w:rPr>
            <w:t xml:space="preserve"> </w:t>
          </w:r>
          <w:r w:rsidRPr="00F20943">
            <w:rPr>
              <w:rFonts w:ascii="CMU Serif Roman" w:eastAsia="Times New Roman" w:hAnsi="CMU Serif Roman"/>
            </w:rPr>
            <w:lastRenderedPageBreak/>
            <w:t>94 (2): 177–94. https://doi.org/10.1016/J.JINTECO.2014.08.001.</w:t>
          </w:r>
        </w:p>
        <w:p w14:paraId="7E2A15AC" w14:textId="5A95DFFE" w:rsidR="002940EA" w:rsidRPr="00F20943" w:rsidRDefault="002940EA" w:rsidP="00216AB0">
          <w:pPr>
            <w:autoSpaceDE w:val="0"/>
            <w:autoSpaceDN w:val="0"/>
            <w:ind w:left="480" w:hanging="480"/>
            <w:jc w:val="both"/>
            <w:divId w:val="2141265881"/>
            <w:rPr>
              <w:rFonts w:ascii="CMU Serif Roman" w:eastAsia="Times New Roman" w:hAnsi="CMU Serif Roman"/>
            </w:rPr>
          </w:pPr>
          <w:r w:rsidRPr="00F20943">
            <w:rPr>
              <w:rFonts w:ascii="CMU Serif Roman" w:eastAsia="Times New Roman" w:hAnsi="CMU Serif Roman"/>
            </w:rPr>
            <w:t xml:space="preserve">Flinn, C., and J. Heckman. 1982. “New Methods for Analyzing Structural Models of Labor Force Dynamics.” </w:t>
          </w:r>
          <w:r w:rsidRPr="00F20943">
            <w:rPr>
              <w:rFonts w:ascii="CMU Serif Roman" w:eastAsia="Times New Roman" w:hAnsi="CMU Serif Roman"/>
              <w:i/>
              <w:iCs/>
            </w:rPr>
            <w:t>Journal of Econometrics</w:t>
          </w:r>
          <w:r w:rsidRPr="00F20943">
            <w:rPr>
              <w:rFonts w:ascii="CMU Serif Roman" w:eastAsia="Times New Roman" w:hAnsi="CMU Serif Roman"/>
            </w:rPr>
            <w:t xml:space="preserve"> 18 (1): 115–68. https://doi.org/10.1016/0304-4076(82)90097-5.</w:t>
          </w:r>
        </w:p>
        <w:p w14:paraId="2F8E72A1" w14:textId="13E6DD21" w:rsidR="002940EA" w:rsidRPr="00F20943" w:rsidRDefault="002940EA" w:rsidP="00216AB0">
          <w:pPr>
            <w:autoSpaceDE w:val="0"/>
            <w:autoSpaceDN w:val="0"/>
            <w:ind w:left="480" w:hanging="480"/>
            <w:jc w:val="both"/>
            <w:divId w:val="1675186566"/>
            <w:rPr>
              <w:rFonts w:ascii="CMU Serif Roman" w:eastAsia="Times New Roman" w:hAnsi="CMU Serif Roman"/>
            </w:rPr>
          </w:pPr>
          <w:r w:rsidRPr="00F20943">
            <w:rPr>
              <w:rFonts w:ascii="CMU Serif Roman" w:eastAsia="Times New Roman" w:hAnsi="CMU Serif Roman"/>
            </w:rPr>
            <w:t xml:space="preserve">Gutierrez, Italo A, Krishna B Kumar, Minhaj Mahmud, Farzana Munshi, and Shanthi Nataraj. 2019. “Transitions between Informal and Formal Employment: Results from a Worker Survey in Bangladesh.” </w:t>
          </w:r>
          <w:r w:rsidRPr="00F20943">
            <w:rPr>
              <w:rFonts w:ascii="CMU Serif Roman" w:eastAsia="Times New Roman" w:hAnsi="CMU Serif Roman"/>
              <w:i/>
              <w:iCs/>
            </w:rPr>
            <w:t>Journal of Development and Migration</w:t>
          </w:r>
          <w:r w:rsidRPr="00F20943">
            <w:rPr>
              <w:rFonts w:ascii="CMU Serif Roman" w:eastAsia="Times New Roman" w:hAnsi="CMU Serif Roman"/>
            </w:rPr>
            <w:t xml:space="preserve"> 9 (3). https://doi.org/10.1186/s40176-019-0141-2.</w:t>
          </w:r>
        </w:p>
        <w:p w14:paraId="06D049CE" w14:textId="7144D39F" w:rsidR="002940EA" w:rsidRPr="00F20943" w:rsidRDefault="002940EA" w:rsidP="00216AB0">
          <w:pPr>
            <w:autoSpaceDE w:val="0"/>
            <w:autoSpaceDN w:val="0"/>
            <w:ind w:left="480" w:hanging="480"/>
            <w:jc w:val="both"/>
            <w:divId w:val="259215682"/>
            <w:rPr>
              <w:rFonts w:ascii="CMU Serif Roman" w:eastAsia="Times New Roman" w:hAnsi="CMU Serif Roman"/>
            </w:rPr>
          </w:pPr>
          <w:r w:rsidRPr="00F20943">
            <w:rPr>
              <w:rFonts w:ascii="CMU Serif Roman" w:eastAsia="Times New Roman" w:hAnsi="CMU Serif Roman"/>
            </w:rPr>
            <w:t xml:space="preserve">Hanson, Gordon H. 2010. “Why Isn’t Mexico Rich?” </w:t>
          </w:r>
          <w:r w:rsidRPr="00F20943">
            <w:rPr>
              <w:rFonts w:ascii="CMU Serif Roman" w:eastAsia="Times New Roman" w:hAnsi="CMU Serif Roman"/>
              <w:i/>
              <w:iCs/>
            </w:rPr>
            <w:t>Source: Journal of Economic Literature</w:t>
          </w:r>
          <w:r w:rsidRPr="00F20943">
            <w:rPr>
              <w:rFonts w:ascii="CMU Serif Roman" w:eastAsia="Times New Roman" w:hAnsi="CMU Serif Roman"/>
            </w:rPr>
            <w:t xml:space="preserve"> 48 (4): 987–1004.</w:t>
          </w:r>
        </w:p>
        <w:p w14:paraId="7FAC29F7" w14:textId="17E3A7DE" w:rsidR="002940EA" w:rsidRPr="00F20943" w:rsidRDefault="002940EA" w:rsidP="00216AB0">
          <w:pPr>
            <w:autoSpaceDE w:val="0"/>
            <w:autoSpaceDN w:val="0"/>
            <w:ind w:left="480" w:hanging="480"/>
            <w:jc w:val="both"/>
            <w:divId w:val="2077895733"/>
            <w:rPr>
              <w:rFonts w:ascii="CMU Serif Roman" w:eastAsia="Times New Roman" w:hAnsi="CMU Serif Roman"/>
            </w:rPr>
          </w:pPr>
          <w:r w:rsidRPr="00F20943">
            <w:rPr>
              <w:rFonts w:ascii="CMU Serif Roman" w:eastAsia="Times New Roman" w:hAnsi="CMU Serif Roman"/>
            </w:rPr>
            <w:t>Herrera, Javier, and Gerardo David Rosas Shady. 2003. “Labor Market Transitions in Peru.” https://www.researchgate.net/publication/4874679.</w:t>
          </w:r>
        </w:p>
        <w:p w14:paraId="0AD2E989" w14:textId="13022AF8" w:rsidR="002940EA" w:rsidRPr="00F20943" w:rsidRDefault="002940EA" w:rsidP="00216AB0">
          <w:pPr>
            <w:autoSpaceDE w:val="0"/>
            <w:autoSpaceDN w:val="0"/>
            <w:ind w:left="480" w:hanging="480"/>
            <w:jc w:val="both"/>
            <w:divId w:val="2050645036"/>
            <w:rPr>
              <w:rFonts w:ascii="CMU Serif Roman" w:eastAsia="Times New Roman" w:hAnsi="CMU Serif Roman"/>
            </w:rPr>
          </w:pPr>
          <w:r w:rsidRPr="00F20943">
            <w:rPr>
              <w:rFonts w:ascii="CMU Serif Roman" w:eastAsia="Times New Roman" w:hAnsi="CMU Serif Roman"/>
            </w:rPr>
            <w:t xml:space="preserve">Kehoe, Timothy J, and Kim J Ruhl. 2010. “Why Have Economic Reforms in Mexico Not Generated Growth?” </w:t>
          </w:r>
          <w:r w:rsidRPr="00F20943">
            <w:rPr>
              <w:rFonts w:ascii="CMU Serif Roman" w:eastAsia="Times New Roman" w:hAnsi="CMU Serif Roman"/>
              <w:i/>
              <w:iCs/>
            </w:rPr>
            <w:t>Source: Journal of Economic Literature</w:t>
          </w:r>
          <w:r w:rsidRPr="00F20943">
            <w:rPr>
              <w:rFonts w:ascii="CMU Serif Roman" w:eastAsia="Times New Roman" w:hAnsi="CMU Serif Roman"/>
            </w:rPr>
            <w:t xml:space="preserve"> 48 (4): 1005–27. https://doi.org/10.1257/jel.48.4.1005.</w:t>
          </w:r>
        </w:p>
        <w:p w14:paraId="5855E989" w14:textId="562DA743" w:rsidR="002940EA" w:rsidRPr="00F20943" w:rsidRDefault="002940EA" w:rsidP="00216AB0">
          <w:pPr>
            <w:autoSpaceDE w:val="0"/>
            <w:autoSpaceDN w:val="0"/>
            <w:ind w:left="480" w:hanging="480"/>
            <w:jc w:val="both"/>
            <w:divId w:val="719019869"/>
            <w:rPr>
              <w:rFonts w:ascii="CMU Serif Roman" w:eastAsia="Times New Roman" w:hAnsi="CMU Serif Roman"/>
            </w:rPr>
          </w:pPr>
          <w:r w:rsidRPr="00F20943">
            <w:rPr>
              <w:rFonts w:ascii="CMU Serif Roman" w:eastAsia="Times New Roman" w:hAnsi="CMU Serif Roman"/>
            </w:rPr>
            <w:t xml:space="preserve">Melitz, Marc J. 2003. “The Impact of Trade on Intra-Industry Reallocations and Aggregate Industry Productivity.” </w:t>
          </w:r>
          <w:r w:rsidRPr="00F20943">
            <w:rPr>
              <w:rFonts w:ascii="CMU Serif Roman" w:eastAsia="Times New Roman" w:hAnsi="CMU Serif Roman"/>
              <w:i/>
              <w:iCs/>
            </w:rPr>
            <w:t>Econometrica</w:t>
          </w:r>
          <w:r w:rsidRPr="00F20943">
            <w:rPr>
              <w:rFonts w:ascii="CMU Serif Roman" w:eastAsia="Times New Roman" w:hAnsi="CMU Serif Roman"/>
            </w:rPr>
            <w:t xml:space="preserve"> 71 (6): 1695–1725. https://doi.org/10.1111/1468-0262.00467.</w:t>
          </w:r>
        </w:p>
        <w:p w14:paraId="72ED1285" w14:textId="07532682" w:rsidR="002940EA" w:rsidRPr="00F20943" w:rsidRDefault="002940EA" w:rsidP="00216AB0">
          <w:pPr>
            <w:autoSpaceDE w:val="0"/>
            <w:autoSpaceDN w:val="0"/>
            <w:ind w:left="480" w:hanging="480"/>
            <w:jc w:val="both"/>
            <w:divId w:val="269165538"/>
            <w:rPr>
              <w:rFonts w:ascii="CMU Serif Roman" w:eastAsia="Times New Roman" w:hAnsi="CMU Serif Roman"/>
            </w:rPr>
          </w:pPr>
          <w:r w:rsidRPr="00F20943">
            <w:rPr>
              <w:rFonts w:ascii="CMU Serif Roman" w:eastAsia="Times New Roman" w:hAnsi="CMU Serif Roman"/>
            </w:rPr>
            <w:t xml:space="preserve">Samaniego, Brenda, and Christian Viegelahn. 2021. </w:t>
          </w:r>
          <w:r w:rsidRPr="00F20943">
            <w:rPr>
              <w:rFonts w:ascii="CMU Serif Roman" w:eastAsia="Times New Roman" w:hAnsi="CMU Serif Roman"/>
              <w:i/>
              <w:iCs/>
            </w:rPr>
            <w:t>Estimating Labour Market Transitions from Labour Force Surveys The Case of Viet Nam</w:t>
          </w:r>
          <w:r w:rsidRPr="00F20943">
            <w:rPr>
              <w:rFonts w:ascii="CMU Serif Roman" w:eastAsia="Times New Roman" w:hAnsi="CMU Serif Roman"/>
            </w:rPr>
            <w:t>. www.ilo.org/global/publications/working-papers.</w:t>
          </w:r>
        </w:p>
        <w:p w14:paraId="0BEC6BC9" w14:textId="55420D64" w:rsidR="002940EA" w:rsidRPr="00F20943" w:rsidRDefault="002940EA" w:rsidP="00216AB0">
          <w:pPr>
            <w:autoSpaceDE w:val="0"/>
            <w:autoSpaceDN w:val="0"/>
            <w:ind w:left="480" w:hanging="480"/>
            <w:jc w:val="both"/>
            <w:divId w:val="697200473"/>
            <w:rPr>
              <w:rFonts w:ascii="CMU Serif Roman" w:eastAsia="Times New Roman" w:hAnsi="CMU Serif Roman"/>
            </w:rPr>
          </w:pPr>
          <w:r w:rsidRPr="00F20943">
            <w:rPr>
              <w:rFonts w:ascii="CMU Serif Roman" w:eastAsia="Times New Roman" w:hAnsi="CMU Serif Roman"/>
            </w:rPr>
            <w:t xml:space="preserve">Tansel, Aysit, and Zeynel Abidin Ozdemir. 2019. “Transitions across Labor Market States Including Formal/Informal Division in Egypt.” </w:t>
          </w:r>
          <w:r w:rsidRPr="00F20943">
            <w:rPr>
              <w:rFonts w:ascii="CMU Serif Roman" w:eastAsia="Times New Roman" w:hAnsi="CMU Serif Roman"/>
              <w:i/>
              <w:iCs/>
            </w:rPr>
            <w:t>Review of Development Economics</w:t>
          </w:r>
          <w:r w:rsidRPr="00F20943">
            <w:rPr>
              <w:rFonts w:ascii="CMU Serif Roman" w:eastAsia="Times New Roman" w:hAnsi="CMU Serif Roman"/>
            </w:rPr>
            <w:t xml:space="preserve"> 23 (4): 1674–95. https://doi.org/10.1111/RODE.12620.</w:t>
          </w:r>
        </w:p>
        <w:p w14:paraId="0793EE3D" w14:textId="77777777" w:rsidR="006448D8" w:rsidRPr="00F20943" w:rsidRDefault="006448D8" w:rsidP="00216AB0">
          <w:pPr>
            <w:autoSpaceDE w:val="0"/>
            <w:autoSpaceDN w:val="0"/>
            <w:ind w:hanging="480"/>
            <w:jc w:val="both"/>
            <w:divId w:val="1168055089"/>
            <w:rPr>
              <w:rFonts w:ascii="CMU Serif Roman" w:eastAsia="Times New Roman" w:hAnsi="CMU Serif Roman"/>
            </w:rPr>
          </w:pPr>
          <w:r w:rsidRPr="00F20943">
            <w:rPr>
              <w:rFonts w:ascii="CMU Serif Roman" w:eastAsia="Times New Roman" w:hAnsi="CMU Serif Roman"/>
            </w:rPr>
            <w:t xml:space="preserve">Theodossiou, I, and A Zangelidis. 2009. “Should I Stay or Should I Go? The Effect of Gender, Education and Unemployment on Labour Market Transitions </w:t>
          </w:r>
          <w:r w:rsidRPr="00F20943">
            <w:rPr>
              <w:rFonts w:ascii="Segoe UI Symbol" w:eastAsia="Times New Roman" w:hAnsi="Segoe UI Symbol" w:cs="Segoe UI Symbol"/>
            </w:rPr>
            <w:t>☆</w:t>
          </w:r>
          <w:r w:rsidRPr="00F20943">
            <w:rPr>
              <w:rFonts w:ascii="CMU Serif Roman" w:eastAsia="Times New Roman" w:hAnsi="CMU Serif Roman"/>
            </w:rPr>
            <w:t xml:space="preserve">.” </w:t>
          </w:r>
          <w:r w:rsidRPr="00F20943">
            <w:rPr>
              <w:rFonts w:ascii="CMU Serif Roman" w:eastAsia="Times New Roman" w:hAnsi="CMU Serif Roman"/>
              <w:i/>
              <w:iCs/>
            </w:rPr>
            <w:t>Labour Economics</w:t>
          </w:r>
          <w:r w:rsidRPr="00F20943">
            <w:rPr>
              <w:rFonts w:ascii="CMU Serif Roman" w:eastAsia="Times New Roman" w:hAnsi="CMU Serif Roman"/>
            </w:rPr>
            <w:t xml:space="preserve"> 16 (10): 566–77. https://doi.org/10.1016/j.labeco.2009.01.006.</w:t>
          </w:r>
        </w:p>
        <w:p w14:paraId="0ADCBF12" w14:textId="6208A951" w:rsidR="00D049FA" w:rsidRPr="00F20943" w:rsidRDefault="002940EA" w:rsidP="00216AB0">
          <w:pPr>
            <w:jc w:val="both"/>
            <w:rPr>
              <w:rFonts w:ascii="CMU Serif Roman" w:hAnsi="CMU Serif Roman"/>
            </w:rPr>
          </w:pPr>
          <w:r w:rsidRPr="00F20943">
            <w:rPr>
              <w:rFonts w:ascii="CMU Serif Roman" w:eastAsia="Times New Roman" w:hAnsi="CMU Serif Roman"/>
            </w:rPr>
            <w:t> </w:t>
          </w:r>
        </w:p>
      </w:sdtContent>
    </w:sdt>
    <w:sectPr w:rsidR="00D049FA" w:rsidRPr="00F20943" w:rsidSect="00297898">
      <w:headerReference w:type="even" r:id="rId33"/>
      <w:headerReference w:type="default" r:id="rId34"/>
      <w:footerReference w:type="even" r:id="rId35"/>
      <w:footerReference w:type="default" r:id="rId36"/>
      <w:headerReference w:type="first" r:id="rId37"/>
      <w:pgSz w:w="11906" w:h="16838" w:code="9"/>
      <w:pgMar w:top="2211" w:right="2268" w:bottom="2211" w:left="2268" w:header="1701" w:footer="1701" w:gutter="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0" w:author="Deborah Winkler" w:date="2023-02-07T17:04:00Z" w:initials="DEW">
    <w:p w14:paraId="1017C585" w14:textId="5F57E164" w:rsidR="00701E96" w:rsidRDefault="00701E96">
      <w:pPr>
        <w:pStyle w:val="CommentText"/>
      </w:pPr>
      <w:r>
        <w:rPr>
          <w:rStyle w:val="CommentReference"/>
        </w:rPr>
        <w:annotationRef/>
      </w:r>
      <w:r>
        <w:t xml:space="preserve">Can the introduction motivate why </w:t>
      </w:r>
      <w:r w:rsidR="00F72830">
        <w:t>this work is relevant and how this contributes to existing literature?</w:t>
      </w:r>
    </w:p>
    <w:p w14:paraId="609EAB8D" w14:textId="5ABEC565" w:rsidR="00F72830" w:rsidRDefault="00F72830" w:rsidP="00F72830">
      <w:pPr>
        <w:pStyle w:val="CommentText"/>
        <w:numPr>
          <w:ilvl w:val="0"/>
          <w:numId w:val="23"/>
        </w:numPr>
      </w:pPr>
      <w:r>
        <w:t>Research gap</w:t>
      </w:r>
      <w:r w:rsidR="00BA7113">
        <w:t xml:space="preserve"> </w:t>
      </w:r>
    </w:p>
    <w:p w14:paraId="17170C59" w14:textId="64FEDB6D" w:rsidR="00F72830" w:rsidRDefault="00F72830" w:rsidP="00F72830">
      <w:pPr>
        <w:pStyle w:val="CommentText"/>
        <w:numPr>
          <w:ilvl w:val="0"/>
          <w:numId w:val="23"/>
        </w:numPr>
      </w:pPr>
      <w:r>
        <w:t>Economic relevance</w:t>
      </w:r>
      <w:r w:rsidR="00BA7113">
        <w:t xml:space="preserve"> (from CN)</w:t>
      </w:r>
    </w:p>
    <w:p w14:paraId="0CA63167" w14:textId="77777777" w:rsidR="00F72830" w:rsidRDefault="00F72830" w:rsidP="00F72830">
      <w:pPr>
        <w:pStyle w:val="CommentText"/>
        <w:numPr>
          <w:ilvl w:val="0"/>
          <w:numId w:val="23"/>
        </w:numPr>
      </w:pPr>
      <w:r>
        <w:t xml:space="preserve">Which other studies </w:t>
      </w:r>
      <w:r w:rsidR="00BA7113">
        <w:t>have looked at this?</w:t>
      </w:r>
    </w:p>
    <w:p w14:paraId="7A59E96C" w14:textId="77777777" w:rsidR="00307A36" w:rsidRDefault="00307A36" w:rsidP="00307A36">
      <w:pPr>
        <w:pStyle w:val="CommentText"/>
      </w:pPr>
    </w:p>
    <w:p w14:paraId="381B8D32" w14:textId="77777777" w:rsidR="00307A36" w:rsidRDefault="00307A36" w:rsidP="00307A36">
      <w:pPr>
        <w:pStyle w:val="CommentText"/>
      </w:pPr>
      <w:r>
        <w:t xml:space="preserve">I think you have </w:t>
      </w:r>
      <w:r w:rsidR="002958B6">
        <w:t xml:space="preserve">most of </w:t>
      </w:r>
      <w:r>
        <w:t>the information in section 2</w:t>
      </w:r>
      <w:r w:rsidR="00A81176">
        <w:t xml:space="preserve">, so would suggest to combine them. </w:t>
      </w:r>
      <w:r>
        <w:t xml:space="preserve"> </w:t>
      </w:r>
    </w:p>
    <w:p w14:paraId="28DDA4AE" w14:textId="77777777" w:rsidR="002A20A0" w:rsidRDefault="002A20A0" w:rsidP="00307A36">
      <w:pPr>
        <w:pStyle w:val="CommentText"/>
      </w:pPr>
    </w:p>
    <w:p w14:paraId="4AD56D58" w14:textId="76C7B601" w:rsidR="003601A1" w:rsidRDefault="003601A1" w:rsidP="00307A36">
      <w:pPr>
        <w:pStyle w:val="CommentText"/>
      </w:pPr>
      <w:r>
        <w:t xml:space="preserve">Before starting with labor market transitions, it would be helpful to have a brief paragraph </w:t>
      </w:r>
      <w:r w:rsidR="002A20A0">
        <w:t xml:space="preserve">highlighting </w:t>
      </w:r>
      <w:r>
        <w:t xml:space="preserve">that </w:t>
      </w:r>
      <w:r w:rsidR="00D8238C">
        <w:t>more and more</w:t>
      </w:r>
      <w:r>
        <w:t xml:space="preserve"> studies estimate the effects at the local level (at a “local equilibrium”)</w:t>
      </w:r>
      <w:r w:rsidR="000D0513">
        <w:t>, following the Autor, Dorn and Hanson approach. But this approach, while showing net effects, mask what happens to workers in the short-term</w:t>
      </w:r>
      <w:r w:rsidR="002A20A0">
        <w:t>, as they are unable to track individual workers.</w:t>
      </w:r>
    </w:p>
  </w:comment>
  <w:comment w:id="1" w:author="Deborah Winkler" w:date="2023-02-07T18:34:00Z" w:initials="DEW">
    <w:p w14:paraId="35E08A11" w14:textId="77777777" w:rsidR="007C3769" w:rsidRDefault="00EE5FB9">
      <w:pPr>
        <w:pStyle w:val="CommentText"/>
      </w:pPr>
      <w:r>
        <w:rPr>
          <w:rStyle w:val="CommentReference"/>
        </w:rPr>
        <w:annotationRef/>
      </w:r>
      <w:r>
        <w:t xml:space="preserve">Could you organize the studies and </w:t>
      </w:r>
      <w:r w:rsidR="0089091E">
        <w:t xml:space="preserve">(1) </w:t>
      </w:r>
      <w:r>
        <w:t>first list those that look at transitions between different types of employment</w:t>
      </w:r>
      <w:r w:rsidR="00E450DC">
        <w:t xml:space="preserve">, and </w:t>
      </w:r>
      <w:r w:rsidR="0089091E">
        <w:t>then (2)</w:t>
      </w:r>
      <w:r w:rsidR="00E450DC">
        <w:t xml:space="preserve"> those that focus on transitions between locations</w:t>
      </w:r>
      <w:r w:rsidR="00E51104">
        <w:t xml:space="preserve"> (or combinations)</w:t>
      </w:r>
      <w:r w:rsidR="00E450DC">
        <w:t xml:space="preserve">? </w:t>
      </w:r>
    </w:p>
    <w:p w14:paraId="4794D362" w14:textId="77777777" w:rsidR="007C3769" w:rsidRDefault="007C3769">
      <w:pPr>
        <w:pStyle w:val="CommentText"/>
      </w:pPr>
    </w:p>
    <w:p w14:paraId="56CC33AE" w14:textId="0C6441B0" w:rsidR="00EE5FB9" w:rsidRDefault="007C3769">
      <w:pPr>
        <w:pStyle w:val="CommentText"/>
      </w:pPr>
      <w:r>
        <w:t xml:space="preserve">(3) </w:t>
      </w:r>
      <w:r w:rsidR="00E51104">
        <w:t>Are there any studies on transitions across sectors (e.g., mfg vs</w:t>
      </w:r>
      <w:r w:rsidR="00914452">
        <w:t xml:space="preserve"> services)?</w:t>
      </w:r>
      <w:r w:rsidR="00605E99">
        <w:t xml:space="preserve"> I see </w:t>
      </w:r>
      <w:r w:rsidR="00605E99" w:rsidRPr="00EB5C7A">
        <w:t>Samaniego and Viegelahn</w:t>
      </w:r>
      <w:r w:rsidR="006E2592">
        <w:t xml:space="preserve"> which could be emphasized more wrt to sector transitions.</w:t>
      </w:r>
    </w:p>
    <w:p w14:paraId="5C8FF4D0" w14:textId="5AA40CF2" w:rsidR="007C3769" w:rsidRDefault="007C3769">
      <w:pPr>
        <w:pStyle w:val="CommentText"/>
      </w:pPr>
    </w:p>
    <w:p w14:paraId="62919062" w14:textId="1256935E" w:rsidR="007C3769" w:rsidRDefault="007C3769">
      <w:pPr>
        <w:pStyle w:val="CommentText"/>
      </w:pPr>
      <w:r>
        <w:t>(4) Anything on occupations?</w:t>
      </w:r>
    </w:p>
    <w:p w14:paraId="02FE4825" w14:textId="77777777" w:rsidR="00914452" w:rsidRDefault="00914452">
      <w:pPr>
        <w:pStyle w:val="CommentText"/>
      </w:pPr>
    </w:p>
    <w:p w14:paraId="15DA4E84" w14:textId="77777777" w:rsidR="00914452" w:rsidRDefault="0089091E">
      <w:pPr>
        <w:pStyle w:val="CommentText"/>
      </w:pPr>
      <w:r>
        <w:t>Finally,</w:t>
      </w:r>
      <w:r w:rsidR="00914452">
        <w:t xml:space="preserve"> it would help to list </w:t>
      </w:r>
      <w:r>
        <w:t>(</w:t>
      </w:r>
      <w:r w:rsidR="007C3769">
        <w:t>5</w:t>
      </w:r>
      <w:r>
        <w:t xml:space="preserve">) </w:t>
      </w:r>
      <w:r w:rsidR="00914452">
        <w:t xml:space="preserve">those </w:t>
      </w:r>
      <w:r>
        <w:t xml:space="preserve">studies </w:t>
      </w:r>
      <w:r w:rsidR="00914452">
        <w:t xml:space="preserve">that look at specific characteristics that </w:t>
      </w:r>
      <w:r>
        <w:t>mediate those transitions (such as education)?</w:t>
      </w:r>
    </w:p>
    <w:p w14:paraId="044AC0B0" w14:textId="77777777" w:rsidR="007C3769" w:rsidRDefault="007C3769">
      <w:pPr>
        <w:pStyle w:val="CommentText"/>
      </w:pPr>
    </w:p>
    <w:p w14:paraId="7D24463C" w14:textId="6E0E3D0B" w:rsidR="007C3769" w:rsidRPr="004C343C" w:rsidRDefault="007C3769">
      <w:pPr>
        <w:pStyle w:val="CommentText"/>
        <w:rPr>
          <w:lang w:val="es-ES"/>
        </w:rPr>
      </w:pPr>
      <w:r>
        <w:t>An introductory paragraph which organizes these different types of transitions could be helpful.</w:t>
      </w:r>
    </w:p>
  </w:comment>
  <w:comment w:id="2" w:author="Deborah Winkler" w:date="2023-02-07T18:33:00Z" w:initials="DEW">
    <w:p w14:paraId="25031EEC" w14:textId="77777777" w:rsidR="00C472C9" w:rsidRDefault="00C472C9" w:rsidP="00C472C9">
      <w:pPr>
        <w:pStyle w:val="CommentText"/>
      </w:pPr>
      <w:r>
        <w:rPr>
          <w:rStyle w:val="CommentReference"/>
        </w:rPr>
        <w:annotationRef/>
      </w:r>
      <w:r>
        <w:t>Interesting! Do we have more such findings from the other studies (e.g., what characteristics matter for transitions)?</w:t>
      </w:r>
    </w:p>
  </w:comment>
  <w:comment w:id="3" w:author="Deborah Winkler" w:date="2023-02-07T18:42:00Z" w:initials="DEW">
    <w:p w14:paraId="1396CEA5" w14:textId="1046E06E" w:rsidR="002162B8" w:rsidRDefault="002162B8">
      <w:pPr>
        <w:pStyle w:val="CommentText"/>
      </w:pPr>
      <w:r>
        <w:rPr>
          <w:rStyle w:val="CommentReference"/>
        </w:rPr>
        <w:annotationRef/>
      </w:r>
      <w:r>
        <w:t>It would be great if the studies could focus on those that link trade to worker transitions and not labor more broadly (the latter is covered in other background research).</w:t>
      </w:r>
    </w:p>
  </w:comment>
  <w:comment w:id="4" w:author="Deborah Winkler" w:date="2023-02-07T18:45:00Z" w:initials="DEW">
    <w:p w14:paraId="658DA7B5" w14:textId="23C24C59" w:rsidR="004B5D82" w:rsidRDefault="004B5D82">
      <w:pPr>
        <w:pStyle w:val="CommentText"/>
      </w:pPr>
      <w:r>
        <w:rPr>
          <w:rStyle w:val="CommentReference"/>
        </w:rPr>
        <w:annotationRef/>
      </w:r>
      <w:r>
        <w:t xml:space="preserve">The motivation seems counterintuitive, as </w:t>
      </w:r>
      <w:r w:rsidR="00F14F76">
        <w:t>it focuses on lower economic growth, rather than trade performance. It would also be at odds with our other Mexico paper.</w:t>
      </w:r>
    </w:p>
  </w:comment>
  <w:comment w:id="5" w:author="Deborah Winkler" w:date="2023-02-07T18:48:00Z" w:initials="DEW">
    <w:p w14:paraId="446453AE" w14:textId="52014A8D" w:rsidR="00E361FF" w:rsidRDefault="00E361FF">
      <w:pPr>
        <w:pStyle w:val="CommentText"/>
      </w:pPr>
      <w:r>
        <w:rPr>
          <w:rStyle w:val="CommentReference"/>
        </w:rPr>
        <w:annotationRef/>
      </w:r>
      <w:r>
        <w:t>Please describe these charts in more detail.</w:t>
      </w:r>
      <w:r w:rsidR="00660630">
        <w:t xml:space="preserve"> There is merit in descriptive statistics if they tell an interesting story.</w:t>
      </w:r>
    </w:p>
  </w:comment>
  <w:comment w:id="14" w:author="Deborah Winkler" w:date="2023-02-07T18:53:00Z" w:initials="DEW">
    <w:p w14:paraId="635A077E" w14:textId="3D07685F" w:rsidR="0084529B" w:rsidRDefault="005327B3">
      <w:pPr>
        <w:pStyle w:val="CommentText"/>
      </w:pPr>
      <w:r>
        <w:rPr>
          <w:rStyle w:val="CommentReference"/>
        </w:rPr>
        <w:annotationRef/>
      </w:r>
      <w:r>
        <w:t>Please describe these results in more detail. What is the story we see?</w:t>
      </w:r>
      <w:r w:rsidR="005D0C93">
        <w:t xml:space="preserve"> Especially, who moves into mfg? </w:t>
      </w:r>
      <w:r w:rsidR="009F375F">
        <w:t>Does this confirm the findings of the other studies you cited in the literature review?</w:t>
      </w:r>
    </w:p>
    <w:p w14:paraId="350F2523" w14:textId="77777777" w:rsidR="009F375F" w:rsidRDefault="009F375F">
      <w:pPr>
        <w:pStyle w:val="CommentText"/>
      </w:pPr>
    </w:p>
    <w:p w14:paraId="5B9B078F" w14:textId="49CF8955" w:rsidR="005327B3" w:rsidRDefault="0084529B">
      <w:pPr>
        <w:pStyle w:val="CommentText"/>
      </w:pPr>
      <w:r>
        <w:t>Please</w:t>
      </w:r>
      <w:r w:rsidR="005D0C93">
        <w:t xml:space="preserve"> link to our paper </w:t>
      </w:r>
      <w:r w:rsidR="001E1B72">
        <w:t xml:space="preserve">if possible </w:t>
      </w:r>
      <w:r w:rsidR="005D0C93">
        <w:t xml:space="preserve">where we show that exports in Mexico’s municipalities </w:t>
      </w:r>
      <w:r w:rsidR="0040585F">
        <w:t xml:space="preserve">increased inward migration (especially domestic) and was driven by mfg. </w:t>
      </w:r>
    </w:p>
  </w:comment>
  <w:comment w:id="19" w:author="Deborah Winkler" w:date="2023-02-07T18:58:00Z" w:initials="DEW">
    <w:p w14:paraId="0E4FE651" w14:textId="5BC467A9" w:rsidR="00A43B04" w:rsidRDefault="00A43B04">
      <w:pPr>
        <w:pStyle w:val="CommentText"/>
      </w:pPr>
      <w:r>
        <w:rPr>
          <w:rStyle w:val="CommentReference"/>
        </w:rPr>
        <w:annotationRef/>
      </w:r>
      <w:r>
        <w:t>It would be great to link this to some of the Groningen work</w:t>
      </w:r>
      <w:r w:rsidR="00267A3B">
        <w:t>. Who upgrades? Which occupation finds more opportunities in other occupations?</w:t>
      </w:r>
      <w:r w:rsidR="00B7068D">
        <w:t xml:space="preserve"> Etc.</w:t>
      </w:r>
    </w:p>
  </w:comment>
  <w:comment w:id="25" w:author="Deborah Winkler" w:date="2023-02-07T19:01:00Z" w:initials="DEW">
    <w:p w14:paraId="75D22CAC" w14:textId="77777777" w:rsidR="00F5277D" w:rsidRDefault="00F5277D">
      <w:pPr>
        <w:pStyle w:val="CommentText"/>
      </w:pPr>
      <w:r>
        <w:rPr>
          <w:rStyle w:val="CommentReference"/>
        </w:rPr>
        <w:annotationRef/>
      </w:r>
      <w:r>
        <w:t xml:space="preserve">How far along are you? This is a key component of pillar 2 and </w:t>
      </w:r>
      <w:r w:rsidR="004966E3">
        <w:t xml:space="preserve">it would be important to prioritize. </w:t>
      </w:r>
    </w:p>
    <w:p w14:paraId="50ECCC40" w14:textId="77777777" w:rsidR="004966E3" w:rsidRDefault="004966E3">
      <w:pPr>
        <w:pStyle w:val="CommentText"/>
      </w:pPr>
    </w:p>
    <w:p w14:paraId="448728E1" w14:textId="3DA95444" w:rsidR="004966E3" w:rsidRDefault="004966E3">
      <w:pPr>
        <w:pStyle w:val="CommentText"/>
      </w:pPr>
      <w:r>
        <w:t>IMO, plan a would be to link transitions to exports.</w:t>
      </w:r>
    </w:p>
    <w:p w14:paraId="241296DC" w14:textId="75090273" w:rsidR="00F134DC" w:rsidRDefault="00F134DC">
      <w:pPr>
        <w:pStyle w:val="CommentText"/>
      </w:pPr>
    </w:p>
    <w:p w14:paraId="75AFF4B4" w14:textId="5BD95DCA" w:rsidR="00F134DC" w:rsidRDefault="00F134DC">
      <w:pPr>
        <w:pStyle w:val="CommentText"/>
      </w:pPr>
      <w:r>
        <w:t>In the event that the results are insignificant, the minimum we should do is link the findings verbally to other work of our project (Mexico paper, Groningen paper, etc.).</w:t>
      </w:r>
    </w:p>
    <w:p w14:paraId="3668D381" w14:textId="77777777" w:rsidR="004966E3" w:rsidRDefault="004966E3">
      <w:pPr>
        <w:pStyle w:val="CommentText"/>
      </w:pPr>
    </w:p>
    <w:p w14:paraId="49EE9E73" w14:textId="51C9665D" w:rsidR="004966E3" w:rsidRDefault="004966E3">
      <w:pPr>
        <w:pStyle w:val="CommentText"/>
      </w:pPr>
      <w:r>
        <w:t xml:space="preserve">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4AD56D58" w15:done="1"/>
  <w15:commentEx w15:paraId="7D24463C" w15:done="1"/>
  <w15:commentEx w15:paraId="25031EEC" w15:done="1"/>
  <w15:commentEx w15:paraId="1396CEA5" w15:done="0"/>
  <w15:commentEx w15:paraId="658DA7B5" w15:done="1"/>
  <w15:commentEx w15:paraId="446453AE" w15:done="1"/>
  <w15:commentEx w15:paraId="5B9B078F" w15:done="0"/>
  <w15:commentEx w15:paraId="0E4FE651" w15:done="0"/>
  <w15:commentEx w15:paraId="49EE9E73"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ex:commentExtensible w16cex:durableId="278D0314" w16cex:dateUtc="2023-02-07T22:04:00Z"/>
  <w16cex:commentExtensible w16cex:durableId="278D1841" w16cex:dateUtc="2023-02-07T23:34:00Z"/>
  <w16cex:commentExtensible w16cex:durableId="278D1804" w16cex:dateUtc="2023-02-07T23:33:00Z"/>
  <w16cex:commentExtensible w16cex:durableId="278D19FE" w16cex:dateUtc="2023-02-07T23:42:00Z"/>
  <w16cex:commentExtensible w16cex:durableId="278D1AE2" w16cex:dateUtc="2023-02-07T23:45:00Z"/>
  <w16cex:commentExtensible w16cex:durableId="278D1B63" w16cex:dateUtc="2023-02-07T23:48:00Z"/>
  <w16cex:commentExtensible w16cex:durableId="278D1CB4" w16cex:dateUtc="2023-02-07T23:53:00Z"/>
  <w16cex:commentExtensible w16cex:durableId="278D1DC9" w16cex:dateUtc="2023-02-07T23:58:00Z"/>
  <w16cex:commentExtensible w16cex:durableId="278D1E70" w16cex:dateUtc="2023-02-08T00:01: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4AD56D58" w16cid:durableId="278D0314"/>
  <w16cid:commentId w16cid:paraId="7D24463C" w16cid:durableId="278D1841"/>
  <w16cid:commentId w16cid:paraId="25031EEC" w16cid:durableId="278D1804"/>
  <w16cid:commentId w16cid:paraId="1396CEA5" w16cid:durableId="278D19FE"/>
  <w16cid:commentId w16cid:paraId="658DA7B5" w16cid:durableId="278D1AE2"/>
  <w16cid:commentId w16cid:paraId="446453AE" w16cid:durableId="278D1B63"/>
  <w16cid:commentId w16cid:paraId="5B9B078F" w16cid:durableId="278D1CB4"/>
  <w16cid:commentId w16cid:paraId="0E4FE651" w16cid:durableId="278D1DC9"/>
  <w16cid:commentId w16cid:paraId="49EE9E73" w16cid:durableId="278D1E70"/>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8780D54" w14:textId="77777777" w:rsidR="00A62E08" w:rsidRDefault="00A62E08">
      <w:r>
        <w:separator/>
      </w:r>
    </w:p>
  </w:endnote>
  <w:endnote w:type="continuationSeparator" w:id="0">
    <w:p w14:paraId="3107C572" w14:textId="77777777" w:rsidR="00A62E08" w:rsidRDefault="00A62E08">
      <w:r>
        <w:continuationSeparator/>
      </w:r>
    </w:p>
  </w:endnote>
  <w:endnote w:type="continuationNotice" w:id="1">
    <w:p w14:paraId="18F04959" w14:textId="77777777" w:rsidR="00A62E08" w:rsidRDefault="00A62E0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embedRegular r:id="rId1" w:fontKey="{A926A5DD-2324-1B4C-9D24-3F91DC592E12}"/>
  </w:font>
  <w:font w:name="Times New Roman">
    <w:panose1 w:val="02020603050405020304"/>
    <w:charset w:val="00"/>
    <w:family w:val="roman"/>
    <w:pitch w:val="variable"/>
    <w:sig w:usb0="E0002EFF" w:usb1="C000785B" w:usb2="00000009" w:usb3="00000000" w:csb0="000001FF" w:csb1="00000000"/>
    <w:embedRegular r:id="rId2" w:fontKey="{0816E699-8890-8B45-A1DD-337ECA76F898}"/>
    <w:embedBold r:id="rId3" w:fontKey="{69C35517-3234-9C4C-88E2-05F7B95E7CAF}"/>
    <w:embedItalic r:id="rId4" w:fontKey="{88A27348-FC32-C84A-A0A7-31DED5625D6D}"/>
    <w:embedBoldItalic r:id="rId5" w:fontKey="{B2063E6E-20B0-1548-B933-FE6AB8628C83}"/>
  </w:font>
  <w:font w:name="Arial">
    <w:panose1 w:val="020B0604020202020204"/>
    <w:charset w:val="00"/>
    <w:family w:val="swiss"/>
    <w:pitch w:val="variable"/>
    <w:sig w:usb0="E0002EFF" w:usb1="C000785B" w:usb2="00000009" w:usb3="00000000" w:csb0="000001FF" w:csb1="00000000"/>
    <w:embedRegular r:id="rId6" w:fontKey="{B40055E6-27AD-0B4E-AA78-6EE4B283E06D}"/>
    <w:embedBold r:id="rId7" w:fontKey="{7FF999FB-3E2C-4446-8A34-2F895987D80D}"/>
    <w:embedBoldItalic r:id="rId8" w:fontKey="{2B2BDD5A-5FEE-5942-99FB-8BCD2B4E5201}"/>
  </w:font>
  <w:font w:name="Cambria">
    <w:panose1 w:val="02040503050406030204"/>
    <w:charset w:val="00"/>
    <w:family w:val="roman"/>
    <w:pitch w:val="variable"/>
    <w:sig w:usb0="E00006FF" w:usb1="420024FF" w:usb2="02000000" w:usb3="00000000" w:csb0="0000019F" w:csb1="00000000"/>
    <w:embedRegular r:id="rId9" w:fontKey="{0846836D-6D91-AC46-B6F7-F8B24F8D7A7E}"/>
    <w:embedBold r:id="rId10" w:fontKey="{87B02C10-076C-034B-B61A-BA18021EA993}"/>
    <w:embedItalic r:id="rId11" w:fontKey="{2AD15D90-3587-3045-81FF-E0BB13A9C7F6}"/>
    <w:embedBoldItalic r:id="rId12" w:fontKey="{8B2834D7-4712-DD4E-9196-9A6EC7BC2783}"/>
  </w:font>
  <w:font w:name="Courier New">
    <w:panose1 w:val="02070309020205020404"/>
    <w:charset w:val="00"/>
    <w:family w:val="modern"/>
    <w:pitch w:val="fixed"/>
    <w:sig w:usb0="E0002EFF" w:usb1="C0007843" w:usb2="00000009" w:usb3="00000000" w:csb0="000001FF" w:csb1="00000000"/>
    <w:embedRegular r:id="rId13" w:fontKey="{DA95E541-A062-8F4B-A3D6-8B8238E95130}"/>
  </w:font>
  <w:font w:name="Wingdings">
    <w:panose1 w:val="05000000000000000000"/>
    <w:charset w:val="4D"/>
    <w:family w:val="decorative"/>
    <w:pitch w:val="variable"/>
    <w:sig w:usb0="00000003" w:usb1="00000000" w:usb2="00000000" w:usb3="00000000" w:csb0="80000001" w:csb1="00000000"/>
    <w:embedRegular r:id="rId14" w:fontKey="{43701E7D-55C0-3041-B294-76E3A2E2B5B3}"/>
  </w:font>
  <w:font w:name="CMU Bright Bold Extended">
    <w:altName w:val="Calibri"/>
    <w:panose1 w:val="020B0604020202020204"/>
    <w:charset w:val="00"/>
    <w:family w:val="auto"/>
    <w:notTrueType/>
    <w:pitch w:val="variable"/>
    <w:sig w:usb0="E10002FF" w:usb1="5201E9EB" w:usb2="00000004" w:usb3="00000000" w:csb0="0000011F" w:csb1="00000000"/>
  </w:font>
  <w:font w:name="CMU Bright">
    <w:altName w:val="Calibri"/>
    <w:panose1 w:val="02000603000000000000"/>
    <w:charset w:val="00"/>
    <w:family w:val="auto"/>
    <w:notTrueType/>
    <w:pitch w:val="variable"/>
    <w:sig w:usb0="E10002FF" w:usb1="5201E9EB" w:usb2="00000004" w:usb3="00000000" w:csb0="0000011F" w:csb1="00000000"/>
  </w:font>
  <w:font w:name="MS Mincho">
    <w:altName w:val="ＭＳ 明朝"/>
    <w:panose1 w:val="02020609040205080304"/>
    <w:charset w:val="80"/>
    <w:family w:val="modern"/>
    <w:pitch w:val="fixed"/>
    <w:sig w:usb0="E00002FF" w:usb1="6AC7FDFB" w:usb2="08000012" w:usb3="00000000" w:csb0="0002009F" w:csb1="00000000"/>
  </w:font>
  <w:font w:name="CMU Serif">
    <w:altName w:val="Calibri"/>
    <w:panose1 w:val="020B0604020202020204"/>
    <w:charset w:val="00"/>
    <w:family w:val="auto"/>
    <w:notTrueType/>
    <w:pitch w:val="variable"/>
    <w:sig w:usb0="E10002FF" w:usb1="5201E9EB" w:usb2="02000004" w:usb3="00000000" w:csb0="0000019F" w:csb1="00000000"/>
  </w:font>
  <w:font w:name="CMU Serif Roman">
    <w:altName w:val="Calibri"/>
    <w:panose1 w:val="02000603000000000000"/>
    <w:charset w:val="00"/>
    <w:family w:val="auto"/>
    <w:notTrueType/>
    <w:pitch w:val="variable"/>
    <w:sig w:usb0="E10002FF" w:usb1="5201E9EB" w:usb2="02000004"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MU Typewriter Text">
    <w:altName w:val="Calibri"/>
    <w:panose1 w:val="020B0604020202020204"/>
    <w:charset w:val="00"/>
    <w:family w:val="modern"/>
    <w:notTrueType/>
    <w:pitch w:val="fixed"/>
    <w:sig w:usb0="E10002FF" w:usb1="5201E9EB" w:usb2="00000004" w:usb3="00000000" w:csb0="0000011F" w:csb1="00000000"/>
  </w:font>
  <w:font w:name="Cambria Math">
    <w:panose1 w:val="02040503050406030204"/>
    <w:charset w:val="00"/>
    <w:family w:val="roman"/>
    <w:pitch w:val="variable"/>
    <w:sig w:usb0="E00006FF" w:usb1="420024FF" w:usb2="02000000" w:usb3="00000000" w:csb0="0000019F" w:csb1="00000000"/>
    <w:embedRegular r:id="rId15" w:fontKey="{F694D5EA-A81C-A54B-B104-CE5D5EA398B0}"/>
    <w:embedBold r:id="rId16" w:fontKey="{EE2D8CFD-D023-A74C-A560-4ACC11FAE6AE}"/>
    <w:embedItalic r:id="rId17" w:fontKey="{E5E82D31-F7DF-A045-8AC2-019D1246F227}"/>
    <w:embedBoldItalic r:id="rId18" w:fontKey="{1218E265-8340-C947-99D0-8CD62DDD77E9}"/>
  </w:font>
  <w:font w:name="CMU Serif Roman Slanted">
    <w:altName w:val="Cambria Math"/>
    <w:panose1 w:val="02000603000000000000"/>
    <w:charset w:val="00"/>
    <w:family w:val="auto"/>
    <w:notTrueType/>
    <w:pitch w:val="variable"/>
    <w:sig w:usb0="E10002FF" w:usb1="5201E9EB" w:usb2="00000004" w:usb3="00000000" w:csb0="0000011F" w:csb1="00000000"/>
  </w:font>
  <w:font w:name="CMU Sans Serif">
    <w:altName w:val="Calibri"/>
    <w:panose1 w:val="02000603000000000000"/>
    <w:charset w:val="00"/>
    <w:family w:val="auto"/>
    <w:notTrueType/>
    <w:pitch w:val="variable"/>
    <w:sig w:usb0="E10002FF" w:usb1="5201E9EB" w:usb2="00000004" w:usb3="00000000" w:csb0="0000011F" w:csb1="00000000"/>
  </w:font>
  <w:font w:name="Calibri">
    <w:panose1 w:val="020F0502020204030204"/>
    <w:charset w:val="00"/>
    <w:family w:val="swiss"/>
    <w:pitch w:val="variable"/>
    <w:sig w:usb0="E4002EFF" w:usb1="C000247B" w:usb2="00000009" w:usb3="00000000" w:csb0="000001FF" w:csb1="00000000"/>
    <w:embedRegular r:id="rId19" w:fontKey="{2FB97E08-62BD-7D4A-8E5B-01C7E3ACE4C0}"/>
    <w:embedBold r:id="rId20" w:fontKey="{4D809F2F-7CB7-F24A-9C31-C46552E7F087}"/>
    <w:embedItalic r:id="rId21" w:fontKey="{C17CBDA8-5C12-DB48-A014-5F1389B62711}"/>
  </w:font>
  <w:font w:name="Segoe UI">
    <w:panose1 w:val="020B0604020202020204"/>
    <w:charset w:val="00"/>
    <w:family w:val="swiss"/>
    <w:pitch w:val="variable"/>
    <w:sig w:usb0="E4002EFF" w:usb1="C000E47F" w:usb2="00000009" w:usb3="00000000" w:csb0="000001FF" w:csb1="00000000"/>
    <w:embedRegular r:id="rId22" w:fontKey="{0BBB2705-991F-EC45-ADC0-BDA6784D554B}"/>
    <w:embedBold r:id="rId23" w:fontKey="{69B66518-E5E9-144E-BB30-6ADD7936CD71}"/>
  </w:font>
  <w:font w:name="Segoe UI Symbol">
    <w:panose1 w:val="020B0502040204020203"/>
    <w:charset w:val="00"/>
    <w:family w:val="swiss"/>
    <w:pitch w:val="variable"/>
    <w:sig w:usb0="800001E3" w:usb1="1200FFEF" w:usb2="00040000" w:usb3="00000000" w:csb0="00000001" w:csb1="00000000"/>
    <w:embedRegular r:id="rId24" w:fontKey="{1485180B-DE80-8C41-9550-104CF89A03CB}"/>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0386E7" w14:textId="77777777" w:rsidR="00C94A62" w:rsidRDefault="00C94A62">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sidR="0095669C">
      <w:rPr>
        <w:rStyle w:val="PageNumber"/>
        <w:noProof/>
      </w:rPr>
      <w:t>2</w:t>
    </w:r>
    <w:r>
      <w:rPr>
        <w:rStyle w:val="PageNumber"/>
      </w:rPr>
      <w:fldChar w:fldCharType="end"/>
    </w:r>
  </w:p>
  <w:p w14:paraId="205B1221" w14:textId="77777777" w:rsidR="00C94A62" w:rsidRDefault="00C94A6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F30CD8" w14:textId="77777777" w:rsidR="00C94A62" w:rsidRDefault="00C94A62">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sidR="0095669C">
      <w:rPr>
        <w:rStyle w:val="PageNumber"/>
        <w:noProof/>
      </w:rPr>
      <w:t>3</w:t>
    </w:r>
    <w:r>
      <w:rPr>
        <w:rStyle w:val="PageNumber"/>
      </w:rPr>
      <w:fldChar w:fldCharType="end"/>
    </w:r>
  </w:p>
  <w:p w14:paraId="04407345" w14:textId="77777777" w:rsidR="00C94A62" w:rsidRDefault="00C94A6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57AAB00" w14:textId="77777777" w:rsidR="00A62E08" w:rsidRDefault="00A62E08">
      <w:r>
        <w:separator/>
      </w:r>
    </w:p>
  </w:footnote>
  <w:footnote w:type="continuationSeparator" w:id="0">
    <w:p w14:paraId="55BD6E65" w14:textId="77777777" w:rsidR="00A62E08" w:rsidRDefault="00A62E08">
      <w:r>
        <w:continuationSeparator/>
      </w:r>
    </w:p>
  </w:footnote>
  <w:footnote w:type="continuationNotice" w:id="1">
    <w:p w14:paraId="59ECF9D8" w14:textId="77777777" w:rsidR="00A62E08" w:rsidRDefault="00A62E08"/>
  </w:footnote>
  <w:footnote w:id="2">
    <w:p w14:paraId="3A64752A" w14:textId="77777777" w:rsidR="004262E0" w:rsidRPr="00534C0E" w:rsidRDefault="004262E0" w:rsidP="004262E0">
      <w:pPr>
        <w:pStyle w:val="FootnoteText"/>
      </w:pPr>
      <w:r>
        <w:rPr>
          <w:rStyle w:val="FootnoteReference"/>
        </w:rPr>
        <w:footnoteRef/>
      </w:r>
      <w:r>
        <w:t xml:space="preserve"> The Markov process </w:t>
      </w:r>
      <w:r>
        <w:rPr>
          <w:i/>
          <w:iCs/>
        </w:rPr>
        <w:t>X</w:t>
      </w:r>
      <w:r>
        <w:rPr>
          <w:i/>
          <w:iCs/>
          <w:vertAlign w:val="subscript"/>
        </w:rPr>
        <w:t>t</w:t>
      </w:r>
      <w:r>
        <w:rPr>
          <w:i/>
          <w:iCs/>
        </w:rPr>
        <w:t xml:space="preserve"> </w:t>
      </w:r>
      <w:r>
        <w:t xml:space="preserve">is defined over a discrete space where there are </w:t>
      </w:r>
      <w:r>
        <w:rPr>
          <w:i/>
          <w:iCs/>
        </w:rPr>
        <w:t>K</w:t>
      </w:r>
      <w:r>
        <w:t xml:space="preserve"> number of possible states (job sectors) a worker could be found in. If the worker is observed at different points in time, then a discrete transition matrix can be built. See also </w:t>
      </w:r>
      <w:sdt>
        <w:sdtPr>
          <w:rPr>
            <w:color w:val="000000"/>
          </w:rPr>
          <w:tag w:val="MENDELEY_CITATION_v3_eyJjaXRhdGlvbklEIjoiTUVOREVMRVlfQ0lUQVRJT05fNjZkZjI0YmMtNDA5Yy00YTBkLTg0MmYtMTNmMTZkMzdiOTEzIiwicHJvcGVydGllcyI6eyJub3RlSW5kZXgiOjB9LCJpc0VkaXRlZCI6ZmFsc2UsIm1hbnVhbE92ZXJyaWRlIjp7ImlzTWFudWFsbHlPdmVycmlkZGVuIjp0cnVlLCJjaXRlcHJvY1RleHQiOiIoQm9zY2ggYW5kIE1hbG9uZXkgMjAwNykiLCJtYW51YWxPdmVycmlkZVRleHQiOiIoQm9zY2ggYW5kIE1hbG9uZXkgMjAwNzsifSwiY2l0YXRpb25JdGVtcyI6W3siaWQiOiI3ODY1NjE3Yy1jZjMzLTMyZmQtYjM5MC05MzZkY2YzOGVjYjAiLCJpdGVtRGF0YSI6eyJ0eXBlIjoicmVwb3J0IiwiaWQiOiI3ODY1NjE3Yy1jZjMzLTMyZmQtYjM5MC05MzZkY2YzOGVjYjAiLCJ0aXRsZSI6Ikdyb3NzIFdvcmtlciBGbG93cyBpbiB0aGUgUHJlc2VuY2Ugb2YgSW5mb3JtYWwgTGFib3IgTWFya2V0czogRXZpZGVuY2UgZnJvbSBNZXhpY28sIDE5ODctMjAwMiIsImF1dGhvciI6W3siZmFtaWx5IjoiQm9zY2giLCJnaXZlbiI6Ik1hcmlhbm8iLCJwYXJzZS1uYW1lcyI6ZmFsc2UsImRyb3BwaW5nLXBhcnRpY2xlIjoiIiwibm9uLWRyb3BwaW5nLXBhcnRpY2xlIjoiIn0seyJmYW1pbHkiOiJNYWxvbmV5IiwiZ2l2ZW4iOiJXaWxsaWFtIiwicGFyc2UtbmFtZXMiOmZhbHNlLCJkcm9wcGluZy1wYXJ0aWNsZSI6IiIsIm5vbi1kcm9wcGluZy1wYXJ0aWNsZSI6IiJ9XSwiaXNzdWVkIjp7ImRhdGUtcGFydHMiOltbMjAwN11dfSwiY29udGFpbmVyLXRpdGxlLXNob3J0IjoiIn0sImlzVGVtcG9yYXJ5IjpmYWxzZX1dfQ=="/>
          <w:id w:val="930782370"/>
          <w:placeholder>
            <w:docPart w:val="33A9C64455F30A4482A5911C305728C6"/>
          </w:placeholder>
        </w:sdtPr>
        <w:sdtContent>
          <w:r w:rsidRPr="00D1059C">
            <w:rPr>
              <w:color w:val="000000"/>
            </w:rPr>
            <w:t>(Bosch and Maloney 2007;</w:t>
          </w:r>
        </w:sdtContent>
      </w:sdt>
      <w:r>
        <w:rPr>
          <w:color w:val="000000"/>
        </w:rPr>
        <w:t xml:space="preserve"> </w:t>
      </w:r>
      <w:sdt>
        <w:sdtPr>
          <w:rPr>
            <w:color w:val="000000"/>
          </w:rPr>
          <w:tag w:val="MENDELEY_CITATION_v3_eyJjaXRhdGlvbklEIjoiTUVOREVMRVlfQ0lUQVRJT05fZmIyZDZlMWQtYTVhMy00ODVkLWIxOTgtMWNmM2E2MDNkMzY1IiwicHJvcGVydGllcyI6eyJub3RlSW5kZXgiOjB9LCJpc0VkaXRlZCI6ZmFsc2UsIm1hbnVhbE92ZXJyaWRlIjp7ImlzTWFudWFsbHlPdmVycmlkZGVuIjp0cnVlLCJjaXRlcHJvY1RleHQiOiIoRmxpbm4gYW5kIEhlY2ttYW4gMTk4MikiLCJtYW51YWxPdmVycmlkZVRleHQiOiJGbGlubiBhbmQgSGVja21hbiAxOTgyKSJ9LCJjaXRhdGlvbkl0ZW1zIjpbeyJpZCI6Ijg1YmM0ODliLTA4MTUtM2ZjZC05NmMyLWQ3YTJjZWIzZGZmZCIsIml0ZW1EYXRhIjp7InR5cGUiOiJhcnRpY2xlLWpvdXJuYWwiLCJpZCI6Ijg1YmM0ODliLTA4MTUtM2ZjZC05NmMyLWQ3YTJjZWIzZGZmZCIsInRpdGxlIjoiTmV3IG1ldGhvZHMgZm9yIGFuYWx5emluZyBzdHJ1Y3R1cmFsIG1vZGVscyBvZiBsYWJvciBmb3JjZSBkeW5hbWljcyIsImF1dGhvciI6W3siZmFtaWx5IjoiRmxpbm4iLCJnaXZlbiI6IkMuIiwicGFyc2UtbmFtZXMiOmZhbHNlLCJkcm9wcGluZy1wYXJ0aWNsZSI6IiIsIm5vbi1kcm9wcGluZy1wYXJ0aWNsZSI6IiJ9LHsiZmFtaWx5IjoiSGVja21hbiIsImdpdmVuIjoiSi4iLCJwYXJzZS1uYW1lcyI6ZmFsc2UsImRyb3BwaW5nLXBhcnRpY2xlIjoiIiwibm9uLWRyb3BwaW5nLXBhcnRpY2xlIjoiIn1dLCJjb250YWluZXItdGl0bGUiOiJKb3VybmFsIG9mIEVjb25vbWV0cmljcyIsImNvbnRhaW5lci10aXRsZS1zaG9ydCI6IkogRWNvbm9tIiwiYWNjZXNzZWQiOnsiZGF0ZS1wYXJ0cyI6W1syMDIzLDIsMjJdXX0sIkRPSSI6IjEwLjEwMTYvMDMwNC00MDc2KDgyKTkwMDk3LTUiLCJJU1NOIjoiMDMwNC00MDc2IiwiaXNzdWVkIjp7ImRhdGUtcGFydHMiOltbMTk4MiwxLDFdXX0sInBhZ2UiOiIxMTUtMTY4IiwiYWJzdHJhY3QiOiJUaGUgZWNvbm9taWMgdGhlb3J5IG9mIGRlY2lzaW9uLW1ha2luZyB1bmRlciB1bmNlcnRhaW50eSBpcyB1c2VkIHRvIHByb2R1Y2UgdGhyZWUgZWNvbm9tZXRyaWMgbW9kZWxzIG9mIGR5bmFtaWMgZGlzY3JldGUgY2hvaWNlOiAoMSkgZm9yIGEgc2luZ2xlIHNwZWxsIG9mIHVuZW1wbG95bWVudDsgKDIpIGZvciBhbiBlcXVpbGlicml1bSB0d28tc3RhdGUgbW9kZWwgb2YgZW1wbG95bWVudCBhbmQgbm9uLWVtcGxveW1lbnQ7ICgzKSBmb3IgYSBnZW5lcmFsIHRocmVlLXN0YXRlIG1vZGVsIHdpdGggYSBub24tbWFya2V0IHNlY3Rvci4gVGhlIHBhcGVyIHByb3ZpZGVzIGEgc3RydWN0dXJhbCBlY29ub21pYyBtb3RpdmF0aW9uIGZvciB0aGUgY29udGludW91cyB0aW1lIE1hcmtvdiAob3IgbW9yZSBnZW5lcmFsbHkgJ2NvbXBldGluZyByaXNrcycpIG1vZGVsIHdpZGVseSB1c2VkIGluIGxvbmdpdHVkaW5hbCBhbmFseXNpcyBpbiBiaW9zdGF0aXN0aWNzIGFuZCBzb2Npb2xvZ3ksIGFuZCBpdCBleHRlbmRzIHByZXZpb3VzIHdvcmsgb24gZHluYW1pYyBkaXNjcmV0ZSBjaG9pY2UgdG8gYSBjb250aW51b3VzIHRpbWUgc2V0dGluZy4gQW4gaW1wb3J0YW50IGZlYXR1cmUgb2YgaWRlbnRpZmljYXRpb24gYW5hbHlzaXMgaXMgc2VwYXJhdGlvbiBvZiBlY29ub21pYyBwYXJhbWV0ZXJzIHRoYXQgY2FuIG9ubHkgYmUgaWRlbnRpZmllZCBieSBhc3N1bWluZyBhcmJpdHJhcnkgZnVuY3Rpb25hbCBmb3JtcyBmcm9tIGVjb25vbWljIHBhcmFtZXRlcnMgdGhhdCBjYW4gYmUgaWRlbnRpZmllZCBieSBub24tcGFyYW1ldHJpYyBwcm9jZWR1cmVzLiBUaGUgcGFwZXIgZGVtb25zdHJhdGVzIHRoYXQgbW9zdCBlY29ub21ldHJpYyBtb2RlbHMgZm9yIHRoZSBhbmFseXNpcyBvZiB0cnVuY2F0ZWQgZGF0YSBhcmUgbm9uLXBhcmFtZXRyaWNhbGx5IHVuZGVyLWlkZW50aWZpZWQuIEl0IGFsc28gZGVtb25zdHJhdGVzIHRoYXQgc3RydWN0dXJhbCBlc3RpbWF0b3JzIGZyZXF1ZW50bHkgdmlvbGF0ZSBzdGFuZGFyZCByZWd1bGFyaXR5IGNvbmRpdGlvbnMuIFRoZSBzdGFuZGFyZCBhc3ltcHRvdGljIHRoZW9yeSBpcyBtb2RpZmllZCB0byBhY2NvdW50IGZvciB0aGlzIGVzc2VudGlhbCBmZWF0dXJlIG9mIG1hbnkgc3RydWN0dXJhbCBtb2RlbHMgb2YgbGFib3IgZm9yY2UgZHluYW1pY3MuIEVtcGlyaWNhbCBlc3RpbWF0ZXMgb2YgYW4gZXF1aWxpYnJpdW0gdHdvLXN0YXRlIG1vZGVsIG9mIGVtcGxveW1lbnQgYW5kIG5vbi1lbXBsb3ltZW50IGFyZSBwcmVzZW50ZWQuIMKpIDE5ODIuIiwicHVibGlzaGVyIjoiTm9ydGgtSG9sbGFuZCIsImlzc3VlIjoiMSIsInZvbHVtZSI6IjE4In0sImlzVGVtcG9yYXJ5IjpmYWxzZX1dfQ=="/>
          <w:id w:val="-1980375072"/>
          <w:placeholder>
            <w:docPart w:val="33A9C64455F30A4482A5911C305728C6"/>
          </w:placeholder>
        </w:sdtPr>
        <w:sdtContent>
          <w:r w:rsidRPr="00D1059C">
            <w:rPr>
              <w:color w:val="000000"/>
            </w:rPr>
            <w:t>Flinn and Heckman 1982)</w:t>
          </w:r>
        </w:sdtContent>
      </w:sdt>
      <w:r>
        <w:t xml:space="preserve"> </w:t>
      </w:r>
    </w:p>
  </w:footnote>
  <w:footnote w:id="3">
    <w:p w14:paraId="5CF6E835" w14:textId="714EE020" w:rsidR="00590CC3" w:rsidRPr="00590CC3" w:rsidRDefault="00590CC3">
      <w:pPr>
        <w:pStyle w:val="FootnoteText"/>
      </w:pPr>
      <w:r>
        <w:rPr>
          <w:rStyle w:val="FootnoteReference"/>
        </w:rPr>
        <w:footnoteRef/>
      </w:r>
      <w:r>
        <w:t xml:space="preserve"> A study by </w:t>
      </w:r>
      <w:sdt>
        <w:sdtPr>
          <w:rPr>
            <w:rFonts w:ascii="CMU Serif Roman" w:hAnsi="CMU Serif Roman"/>
            <w:color w:val="000000"/>
          </w:rPr>
          <w:tag w:val="MENDELEY_CITATION_v3_eyJjaXRhdGlvbklEIjoiTUVOREVMRVlfQ0lUQVRJT05fZDk0OWUwZGYtMTM1MC00NTY5LThmMDUtZjBjMDM4ZDcyZmExIiwicHJvcGVydGllcyI6eyJub3RlSW5kZXgiOjB9LCJpc0VkaXRlZCI6ZmFsc2UsIm1hbnVhbE92ZXJyaWRlIjp7ImlzTWFudWFsbHlPdmVycmlkZGVuIjp0cnVlLCJjaXRlcHJvY1RleHQiOiIoVGhlb2Rvc3Npb3UgYW5kIFphbmdlbGlkaXMgMjAwOSkiLCJtYW51YWxPdmVycmlkZVRleHQiOiJUaGVvZG9zc2lvdSBhbmQgWmFuZ2VsaWRpcyAoMjAwOSkifSwiY2l0YXRpb25JdGVtcyI6W3siaWQiOiI3YmQ4Y2E5ZC1jZjM1LTMwMGQtOGNlNi1iNDIzY2IxMWRmYjgiLCJpdGVtRGF0YSI6eyJ0eXBlIjoiYXJ0aWNsZS1qb3VybmFsIiwiaWQiOiI3YmQ4Y2E5ZC1jZjM1LTMwMGQtOGNlNi1iNDIzY2IxMWRmYjgiLCJ0aXRsZSI6IlNob3VsZCBJIHN0YXkgb3Igc2hvdWxkIEkgZ28/IFRoZSBlZmZlY3Qgb2YgZ2VuZGVyLCBlZHVjYXRpb24gYW5kIHVuZW1wbG95bWVudCBvbiBsYWJvdXIgbWFya2V0IHRyYW5zaXRpb25zIOKYhiIsImF1dGhvciI6W3siZmFtaWx5IjoiVGhlb2Rvc3Npb3UiLCJnaXZlbiI6IkkiLCJwYXJzZS1uYW1lcyI6ZmFsc2UsImRyb3BwaW5nLXBhcnRpY2xlIjoiIiwibm9uLWRyb3BwaW5nLXBhcnRpY2xlIjoiIn0seyJmYW1pbHkiOiJaYW5nZWxpZGlzIiwiZ2l2ZW4iOiJBIiwicGFyc2UtbmFtZXMiOmZhbHNlLCJkcm9wcGluZy1wYXJ0aWNsZSI6IiIsIm5vbi1kcm9wcGluZy1wYXJ0aWNsZSI6IiJ9XSwiY29udGFpbmVyLXRpdGxlIjoiTGFib3VyIEVjb25vbWljcyIsImNvbnRhaW5lci10aXRsZS1zaG9ydCI6IkxhYm91ciBFY29uIiwiYWNjZXNzZWQiOnsiZGF0ZS1wYXJ0cyI6W1syMDIzLDIsMjJdXX0sIkRPSSI6IjEwLjEwMTYvai5sYWJlY28uMjAwOS4wMS4wMDYiLCJpc3N1ZWQiOnsiZGF0ZS1wYXJ0cyI6W1syMDA5XV19LCJwYWdlIjoiNTY2LTU3NyIsImFic3RyYWN0IjoiVGhpcyBwYXBlciByZWV4YW1pbmVzIHRoZSB0dXJub3ZlciBiZWhhdmlvdXIgb2YgbWVuIGFuZCB3b21lbiB1c2luZyBwYW5lbCBkYXRhIGZyb20gc2l4IEV1cm9wZWFuIGNvdW50cmllcy4gSXQgbWFrZXMgYSBkaXN0aW5jdGlvbiBiZXR3ZWVuIGpvYi10by1qb2IgKEpKKSBhbmQgam9iLXRvLW5vbi1lbXBsb3ltZW50IChKTkUpIHRyYW5zaXRpb25zLCBhbmQgZXhwbG9yZXMgdGhlIHJvbGUgdGhhdCBlZHVjYXRpb24gYW5kIHVuZW1wbG95bWVudCBwbGF5IGluIGdlbmRlciBkaWZmZXJlbmNlcyByZWdhcmRpbmcgdGhlc2UgbW9iaWxpdHkgcGF0dGVybnMuIExvdyBlZHVjYXRlZCB3b21lbiBoYXZlIGxvd2VyIEpKIHRyYW5zaXRpb24gcHJvYmFiaWxpdGllcyBidXQgYXJlIG1vcmUgbGlrZWx5IHRvIGV4aXQgdG8gbm9uLWVtcGxveW1lbnQgY29tcGFyZWQgdG8gdGhlIG90aGVyIGdyb3VwcywgaGlnaC1lZHVjYXRlZCB3b21lbiBhbmQgbWVuIG9mIGFsbCBlZHVjYXRpb25hbCBsZXZlbHMuIEZ1cnRoZXJtb3JlLCB1bmVtcGxveW1lbnQgcmVkdWNlcyB0aGUgSkogdHVybm92ZXIgb2YgbWFsZSBhbmQgZmVtYWxlIHdvcmtlcnMgb2YgYWxsIGVkdWNhdGlvbmFsIGxldmVscy4gVGhlcmUgaXMgYSBwcm8tY3ljbGljYWwgcmVzcG9uc2UgaW4gdGhlIEpORSB0cmFuc2l0aW9ucyBvZiB0aGUgbGVzcy1lZHVjYXRlZCBtYWxlcyBhbmQgYSBjb3VudGVyLWN5Y2xpY2FsIHJlc3BvbnNlIGluIHRoZSBKTkUgdHJhbnNpdGlvbnMgb2YgdGhlIGxlc3MtZWR1Y2F0ZWQgZmVtYWxlcy4gRmluYWxseSwgdGhlcmUgYXJlIHJlbWFya2FibGUgc2ltaWxhcml0aWVzIGluIGxhYm91ciBtYXJrZXQgbW9iaWxpdHkgYWNyb3NzIGNvdW50cmllcywgYWx0aG91Z2ggdGhlcmUgYXJlIHZhcmlvdXMgaW5zdGl0dXRpb25hbCBhbmQgb3RoZXIgbGFib3VyIG1hcmtldCBkaWZmZXJlbmNlcy4iLCJpc3N1ZSI6IjEwIiwidm9sdW1lIjoiMTYifSwiaXNUZW1wb3JhcnkiOmZhbHNlfV19"/>
          <w:id w:val="-2105101520"/>
          <w:placeholder>
            <w:docPart w:val="FB2D805697ADF54C8D4F992B51DAFB8E"/>
          </w:placeholder>
        </w:sdtPr>
        <w:sdtContent>
          <w:r w:rsidRPr="00F20943">
            <w:rPr>
              <w:rFonts w:ascii="CMU Serif Roman" w:hAnsi="CMU Serif Roman"/>
              <w:color w:val="000000"/>
            </w:rPr>
            <w:t>Theodossiou and Zangelidis (2009)</w:t>
          </w:r>
          <w:r>
            <w:rPr>
              <w:rFonts w:ascii="CMU Serif Roman" w:hAnsi="CMU Serif Roman"/>
              <w:color w:val="000000"/>
            </w:rPr>
            <w:t xml:space="preserve"> </w:t>
          </w:r>
        </w:sdtContent>
      </w:sdt>
      <w:r w:rsidRPr="00F20943">
        <w:rPr>
          <w:rFonts w:ascii="CMU Serif Roman" w:hAnsi="CMU Serif Roman"/>
          <w:color w:val="000000"/>
        </w:rPr>
        <w:t xml:space="preserve"> </w:t>
      </w:r>
      <w:r>
        <w:rPr>
          <w:rFonts w:ascii="CMU Serif Roman" w:hAnsi="CMU Serif Roman"/>
          <w:color w:val="000000"/>
        </w:rPr>
        <w:t>also identified workers’ characteristics such as</w:t>
      </w:r>
      <w:r w:rsidRPr="00F20943">
        <w:rPr>
          <w:rFonts w:ascii="CMU Serif Roman" w:hAnsi="CMU Serif Roman"/>
          <w:color w:val="000000"/>
        </w:rPr>
        <w:t xml:space="preserve"> gender differences in job transitions</w:t>
      </w:r>
      <w:r>
        <w:rPr>
          <w:rFonts w:ascii="CMU Serif Roman" w:hAnsi="CMU Serif Roman"/>
          <w:color w:val="000000"/>
        </w:rPr>
        <w:t xml:space="preserve"> in six European countries</w:t>
      </w:r>
      <w:r w:rsidRPr="0052728C">
        <w:rPr>
          <w:rFonts w:ascii="CMU Serif Roman" w:hAnsi="CMU Serif Roman"/>
          <w:color w:val="000000"/>
        </w:rPr>
        <w:t xml:space="preserve"> (United Kingdom</w:t>
      </w:r>
      <w:r>
        <w:rPr>
          <w:rFonts w:ascii="CMU Serif Roman" w:hAnsi="CMU Serif Roman"/>
          <w:color w:val="000000"/>
        </w:rPr>
        <w:t>, France, Germany, Spain and Greece)</w:t>
      </w:r>
      <w:r w:rsidRPr="00F20943">
        <w:rPr>
          <w:rFonts w:ascii="CMU Serif Roman" w:hAnsi="CMU Serif Roman"/>
          <w:color w:val="000000"/>
        </w:rPr>
        <w:t xml:space="preserve">, with men being more mobile across jobs and women having higher exiting to non-employment. They also </w:t>
      </w:r>
      <w:r>
        <w:rPr>
          <w:rFonts w:ascii="CMU Serif Roman" w:hAnsi="CMU Serif Roman"/>
          <w:color w:val="000000"/>
        </w:rPr>
        <w:t>found</w:t>
      </w:r>
      <w:r w:rsidRPr="00F20943">
        <w:rPr>
          <w:rFonts w:ascii="CMU Serif Roman" w:hAnsi="CMU Serif Roman"/>
          <w:color w:val="000000"/>
        </w:rPr>
        <w:t xml:space="preserve"> education </w:t>
      </w:r>
      <w:r>
        <w:rPr>
          <w:rFonts w:ascii="CMU Serif Roman" w:hAnsi="CMU Serif Roman"/>
          <w:color w:val="000000"/>
        </w:rPr>
        <w:t xml:space="preserve">to be an important factor in transition probabilities, especially </w:t>
      </w:r>
      <w:r w:rsidRPr="00F20943">
        <w:rPr>
          <w:rFonts w:ascii="CMU Serif Roman" w:hAnsi="CMU Serif Roman"/>
          <w:color w:val="000000"/>
        </w:rPr>
        <w:t>for women.</w:t>
      </w:r>
      <w:r>
        <w:rPr>
          <w:rFonts w:ascii="CMU Serif Roman" w:hAnsi="CMU Serif Roman"/>
          <w:color w:val="000000"/>
        </w:rPr>
        <w:t xml:space="preserve"> Although this research is not for a developing economy, the results are similar to </w:t>
      </w:r>
      <w:r w:rsidR="00EB70C4">
        <w:rPr>
          <w:rFonts w:ascii="CMU Serif Roman" w:hAnsi="CMU Serif Roman"/>
          <w:color w:val="000000"/>
        </w:rPr>
        <w:t xml:space="preserve">other research for developing economies. </w:t>
      </w:r>
    </w:p>
  </w:footnote>
  <w:footnote w:id="4">
    <w:p w14:paraId="41A0456B" w14:textId="2EA32998" w:rsidR="00D55C2E" w:rsidRPr="00D55C2E" w:rsidRDefault="00D55C2E">
      <w:pPr>
        <w:pStyle w:val="FootnoteText"/>
      </w:pPr>
      <w:r>
        <w:rPr>
          <w:rStyle w:val="FootnoteReference"/>
        </w:rPr>
        <w:footnoteRef/>
      </w:r>
      <w:r>
        <w:t xml:space="preserve"> </w:t>
      </w:r>
      <w:r w:rsidRPr="008B4041">
        <w:rPr>
          <w:rFonts w:ascii="CMU Serif Roman" w:hAnsi="CMU Serif Roman"/>
          <w:color w:val="000000"/>
        </w:rPr>
        <w:t>However, it is worth highlighting that estimates of labor market transitions that involve more disaggregated labor market categories, such as 4-digit industry or occupation classifications, are likely to be more affected by this type of bias. Nevertheless, there is no evidence of an unusual increase in gross flows between categories at different levels of disaggregation, which somewhat alleviates concerns about potential misclassification bias.</w:t>
      </w:r>
    </w:p>
  </w:footnote>
  <w:footnote w:id="5">
    <w:p w14:paraId="0EA19E38" w14:textId="77BA7994" w:rsidR="002C0E3B" w:rsidRPr="002C0E3B" w:rsidRDefault="002C0E3B">
      <w:pPr>
        <w:pStyle w:val="FootnoteText"/>
      </w:pPr>
      <w:r>
        <w:rPr>
          <w:rStyle w:val="FootnoteReference"/>
        </w:rPr>
        <w:footnoteRef/>
      </w:r>
      <w:r>
        <w:t xml:space="preserve"> The transitions frequencies calculated on th</w:t>
      </w:r>
      <w:r w:rsidR="0028162F">
        <w:t xml:space="preserve">is part of the report are unconditional to workers’ personal characteristics.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F58EEE" w14:textId="749C0AB2" w:rsidR="00297898" w:rsidRPr="00297898" w:rsidRDefault="00297898" w:rsidP="00297898">
    <w:pPr>
      <w:pStyle w:val="Header"/>
      <w:jc w:val="right"/>
      <w:rPr>
        <w:i/>
        <w:sz w:val="18"/>
      </w:rPr>
    </w:pPr>
    <w:r w:rsidRPr="007B39BA">
      <w:rPr>
        <w:i/>
        <w:sz w:val="18"/>
      </w:rPr>
      <w:fldChar w:fldCharType="begin"/>
    </w:r>
    <w:r w:rsidRPr="007B39BA">
      <w:rPr>
        <w:i/>
        <w:sz w:val="18"/>
      </w:rPr>
      <w:instrText xml:space="preserve"> STYLEREF "Heading 1" \* MERGEFORMAT </w:instrText>
    </w:r>
    <w:r w:rsidRPr="007B39BA">
      <w:rPr>
        <w:i/>
        <w:sz w:val="18"/>
      </w:rPr>
      <w:fldChar w:fldCharType="separate"/>
    </w:r>
    <w:r w:rsidR="00460D10">
      <w:rPr>
        <w:i/>
        <w:noProof/>
        <w:sz w:val="18"/>
      </w:rPr>
      <w:t>Results</w:t>
    </w:r>
    <w:r w:rsidRPr="007B39BA">
      <w:rPr>
        <w:i/>
        <w:noProof/>
        <w:sz w:val="18"/>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BB8210" w14:textId="03F3B7B2" w:rsidR="00297898" w:rsidRPr="00297898" w:rsidRDefault="00297898" w:rsidP="00297898">
    <w:pPr>
      <w:pStyle w:val="Header"/>
      <w:rPr>
        <w:i/>
        <w:sz w:val="18"/>
      </w:rPr>
    </w:pPr>
    <w:r w:rsidRPr="007B39BA">
      <w:rPr>
        <w:i/>
        <w:sz w:val="18"/>
      </w:rPr>
      <w:fldChar w:fldCharType="begin"/>
    </w:r>
    <w:r w:rsidRPr="007B39BA">
      <w:rPr>
        <w:i/>
        <w:sz w:val="18"/>
      </w:rPr>
      <w:instrText xml:space="preserve"> STYLEREF "Heading 1" \* MERGEFORMAT </w:instrText>
    </w:r>
    <w:r w:rsidRPr="007B39BA">
      <w:rPr>
        <w:i/>
        <w:sz w:val="18"/>
      </w:rPr>
      <w:fldChar w:fldCharType="separate"/>
    </w:r>
    <w:r w:rsidR="00460D10">
      <w:rPr>
        <w:i/>
        <w:noProof/>
        <w:sz w:val="18"/>
      </w:rPr>
      <w:t>Results</w:t>
    </w:r>
    <w:r w:rsidRPr="007B39BA">
      <w:rPr>
        <w:i/>
        <w:noProof/>
        <w:sz w:val="18"/>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BE81F" w14:textId="77777777" w:rsidR="00297898" w:rsidRDefault="00297898" w:rsidP="0029789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440472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96EA22B0"/>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CDDE5A0A"/>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F5E87D5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553C323E"/>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4622141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C66BAF2"/>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9D22AA48"/>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C532BFB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8AC1978"/>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1C668E"/>
    <w:multiLevelType w:val="hybridMultilevel"/>
    <w:tmpl w:val="2C3E8DA2"/>
    <w:lvl w:ilvl="0" w:tplc="0D0E1E2E">
      <w:start w:val="1"/>
      <w:numFmt w:val="bullet"/>
      <w:lvlText w:val="•"/>
      <w:lvlJc w:val="left"/>
      <w:pPr>
        <w:tabs>
          <w:tab w:val="num" w:pos="720"/>
        </w:tabs>
        <w:ind w:left="720" w:hanging="360"/>
      </w:pPr>
      <w:rPr>
        <w:rFonts w:ascii="Arial" w:hAnsi="Arial" w:hint="default"/>
      </w:rPr>
    </w:lvl>
    <w:lvl w:ilvl="1" w:tplc="13B680D2" w:tentative="1">
      <w:start w:val="1"/>
      <w:numFmt w:val="bullet"/>
      <w:lvlText w:val="•"/>
      <w:lvlJc w:val="left"/>
      <w:pPr>
        <w:tabs>
          <w:tab w:val="num" w:pos="1440"/>
        </w:tabs>
        <w:ind w:left="1440" w:hanging="360"/>
      </w:pPr>
      <w:rPr>
        <w:rFonts w:ascii="Arial" w:hAnsi="Arial" w:hint="default"/>
      </w:rPr>
    </w:lvl>
    <w:lvl w:ilvl="2" w:tplc="69044AB0" w:tentative="1">
      <w:start w:val="1"/>
      <w:numFmt w:val="bullet"/>
      <w:lvlText w:val="•"/>
      <w:lvlJc w:val="left"/>
      <w:pPr>
        <w:tabs>
          <w:tab w:val="num" w:pos="2160"/>
        </w:tabs>
        <w:ind w:left="2160" w:hanging="360"/>
      </w:pPr>
      <w:rPr>
        <w:rFonts w:ascii="Arial" w:hAnsi="Arial" w:hint="default"/>
      </w:rPr>
    </w:lvl>
    <w:lvl w:ilvl="3" w:tplc="A2B8EA3C" w:tentative="1">
      <w:start w:val="1"/>
      <w:numFmt w:val="bullet"/>
      <w:lvlText w:val="•"/>
      <w:lvlJc w:val="left"/>
      <w:pPr>
        <w:tabs>
          <w:tab w:val="num" w:pos="2880"/>
        </w:tabs>
        <w:ind w:left="2880" w:hanging="360"/>
      </w:pPr>
      <w:rPr>
        <w:rFonts w:ascii="Arial" w:hAnsi="Arial" w:hint="default"/>
      </w:rPr>
    </w:lvl>
    <w:lvl w:ilvl="4" w:tplc="A10AAF0A" w:tentative="1">
      <w:start w:val="1"/>
      <w:numFmt w:val="bullet"/>
      <w:lvlText w:val="•"/>
      <w:lvlJc w:val="left"/>
      <w:pPr>
        <w:tabs>
          <w:tab w:val="num" w:pos="3600"/>
        </w:tabs>
        <w:ind w:left="3600" w:hanging="360"/>
      </w:pPr>
      <w:rPr>
        <w:rFonts w:ascii="Arial" w:hAnsi="Arial" w:hint="default"/>
      </w:rPr>
    </w:lvl>
    <w:lvl w:ilvl="5" w:tplc="839432B0" w:tentative="1">
      <w:start w:val="1"/>
      <w:numFmt w:val="bullet"/>
      <w:lvlText w:val="•"/>
      <w:lvlJc w:val="left"/>
      <w:pPr>
        <w:tabs>
          <w:tab w:val="num" w:pos="4320"/>
        </w:tabs>
        <w:ind w:left="4320" w:hanging="360"/>
      </w:pPr>
      <w:rPr>
        <w:rFonts w:ascii="Arial" w:hAnsi="Arial" w:hint="default"/>
      </w:rPr>
    </w:lvl>
    <w:lvl w:ilvl="6" w:tplc="E91C5656" w:tentative="1">
      <w:start w:val="1"/>
      <w:numFmt w:val="bullet"/>
      <w:lvlText w:val="•"/>
      <w:lvlJc w:val="left"/>
      <w:pPr>
        <w:tabs>
          <w:tab w:val="num" w:pos="5040"/>
        </w:tabs>
        <w:ind w:left="5040" w:hanging="360"/>
      </w:pPr>
      <w:rPr>
        <w:rFonts w:ascii="Arial" w:hAnsi="Arial" w:hint="default"/>
      </w:rPr>
    </w:lvl>
    <w:lvl w:ilvl="7" w:tplc="8086385E" w:tentative="1">
      <w:start w:val="1"/>
      <w:numFmt w:val="bullet"/>
      <w:lvlText w:val="•"/>
      <w:lvlJc w:val="left"/>
      <w:pPr>
        <w:tabs>
          <w:tab w:val="num" w:pos="5760"/>
        </w:tabs>
        <w:ind w:left="5760" w:hanging="360"/>
      </w:pPr>
      <w:rPr>
        <w:rFonts w:ascii="Arial" w:hAnsi="Arial" w:hint="default"/>
      </w:rPr>
    </w:lvl>
    <w:lvl w:ilvl="8" w:tplc="FE7C7E34" w:tentative="1">
      <w:start w:val="1"/>
      <w:numFmt w:val="bullet"/>
      <w:lvlText w:val="•"/>
      <w:lvlJc w:val="left"/>
      <w:pPr>
        <w:tabs>
          <w:tab w:val="num" w:pos="6480"/>
        </w:tabs>
        <w:ind w:left="6480" w:hanging="360"/>
      </w:pPr>
      <w:rPr>
        <w:rFonts w:ascii="Arial" w:hAnsi="Arial" w:hint="default"/>
      </w:rPr>
    </w:lvl>
  </w:abstractNum>
  <w:abstractNum w:abstractNumId="11" w15:restartNumberingAfterBreak="0">
    <w:nsid w:val="0E8E10BC"/>
    <w:multiLevelType w:val="hybridMultilevel"/>
    <w:tmpl w:val="ED86EA36"/>
    <w:lvl w:ilvl="0" w:tplc="64BAD3B8">
      <w:start w:val="12"/>
      <w:numFmt w:val="bullet"/>
      <w:lvlText w:val=""/>
      <w:lvlJc w:val="left"/>
      <w:pPr>
        <w:ind w:left="720" w:hanging="360"/>
      </w:pPr>
      <w:rPr>
        <w:rFonts w:ascii="Symbol" w:eastAsiaTheme="minorHAnsi"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BD839E3"/>
    <w:multiLevelType w:val="multilevel"/>
    <w:tmpl w:val="A5CAB3EC"/>
    <w:lvl w:ilvl="0">
      <w:start w:val="1"/>
      <w:numFmt w:val="decimal"/>
      <w:lvlText w:val="%1"/>
      <w:lvlJc w:val="left"/>
      <w:pPr>
        <w:tabs>
          <w:tab w:val="num" w:pos="360"/>
        </w:tabs>
        <w:ind w:left="0" w:firstLine="0"/>
      </w:pPr>
      <w:rPr>
        <w:rFonts w:hint="default"/>
      </w:rPr>
    </w:lvl>
    <w:lvl w:ilvl="1">
      <w:start w:val="1"/>
      <w:numFmt w:val="decimal"/>
      <w:lvlText w:val="%1.%2."/>
      <w:lvlJc w:val="left"/>
      <w:pPr>
        <w:tabs>
          <w:tab w:val="num" w:pos="792"/>
        </w:tabs>
        <w:ind w:left="792" w:hanging="432"/>
      </w:pPr>
      <w:rPr>
        <w:rFonts w:hint="default"/>
      </w:rPr>
    </w:lvl>
    <w:lvl w:ilvl="2">
      <w:start w:val="1"/>
      <w:numFmt w:val="decimal"/>
      <w:lvlText w:val="%1.%2.%3."/>
      <w:lvlJc w:val="left"/>
      <w:pPr>
        <w:tabs>
          <w:tab w:val="num" w:pos="1224"/>
        </w:tabs>
        <w:ind w:left="1224" w:hanging="504"/>
      </w:pPr>
      <w:rPr>
        <w:rFonts w:hint="default"/>
      </w:rPr>
    </w:lvl>
    <w:lvl w:ilvl="3">
      <w:start w:val="1"/>
      <w:numFmt w:val="decimal"/>
      <w:lvlText w:val="%1.%2.%3.%4."/>
      <w:lvlJc w:val="left"/>
      <w:pPr>
        <w:tabs>
          <w:tab w:val="num" w:pos="1728"/>
        </w:tabs>
        <w:ind w:left="1728" w:hanging="648"/>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13" w15:restartNumberingAfterBreak="0">
    <w:nsid w:val="40343C17"/>
    <w:multiLevelType w:val="multilevel"/>
    <w:tmpl w:val="0874A0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4FDC73F1"/>
    <w:multiLevelType w:val="hybridMultilevel"/>
    <w:tmpl w:val="75723A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5C18553F"/>
    <w:multiLevelType w:val="hybridMultilevel"/>
    <w:tmpl w:val="65CEE554"/>
    <w:lvl w:ilvl="0" w:tplc="AB9AE016">
      <w:start w:val="12"/>
      <w:numFmt w:val="bullet"/>
      <w:lvlText w:val=""/>
      <w:lvlJc w:val="left"/>
      <w:pPr>
        <w:ind w:left="720" w:hanging="360"/>
      </w:pPr>
      <w:rPr>
        <w:rFonts w:ascii="Symbol" w:eastAsiaTheme="minorHAnsi"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5F6C7427"/>
    <w:multiLevelType w:val="multilevel"/>
    <w:tmpl w:val="F8E63470"/>
    <w:lvl w:ilvl="0">
      <w:start w:val="1"/>
      <w:numFmt w:val="decimal"/>
      <w:pStyle w:val="Heading1"/>
      <w:lvlText w:val="%1"/>
      <w:lvlJc w:val="left"/>
      <w:pPr>
        <w:tabs>
          <w:tab w:val="num" w:pos="360"/>
        </w:tabs>
        <w:ind w:left="0" w:firstLine="0"/>
      </w:pPr>
      <w:rPr>
        <w:rFonts w:hint="default"/>
      </w:rPr>
    </w:lvl>
    <w:lvl w:ilvl="1">
      <w:start w:val="1"/>
      <w:numFmt w:val="decimal"/>
      <w:pStyle w:val="Heading2"/>
      <w:lvlText w:val="%1.%2"/>
      <w:lvlJc w:val="left"/>
      <w:pPr>
        <w:tabs>
          <w:tab w:val="num" w:pos="720"/>
        </w:tabs>
        <w:ind w:left="0" w:firstLine="0"/>
      </w:pPr>
      <w:rPr>
        <w:rFonts w:hint="default"/>
      </w:rPr>
    </w:lvl>
    <w:lvl w:ilvl="2">
      <w:start w:val="1"/>
      <w:numFmt w:val="decimal"/>
      <w:pStyle w:val="Heading3"/>
      <w:lvlText w:val="%1.%2.%3"/>
      <w:lvlJc w:val="left"/>
      <w:pPr>
        <w:tabs>
          <w:tab w:val="num" w:pos="1080"/>
        </w:tabs>
        <w:ind w:left="0" w:firstLine="0"/>
      </w:pPr>
      <w:rPr>
        <w:rFonts w:hint="default"/>
      </w:rPr>
    </w:lvl>
    <w:lvl w:ilvl="3">
      <w:start w:val="1"/>
      <w:numFmt w:val="decimal"/>
      <w:lvlText w:val="%1.%2.%3.%4."/>
      <w:lvlJc w:val="left"/>
      <w:pPr>
        <w:tabs>
          <w:tab w:val="num" w:pos="1728"/>
        </w:tabs>
        <w:ind w:left="1728" w:hanging="648"/>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17" w15:restartNumberingAfterBreak="0">
    <w:nsid w:val="6F9E5CAC"/>
    <w:multiLevelType w:val="multilevel"/>
    <w:tmpl w:val="E45E8E5C"/>
    <w:lvl w:ilvl="0">
      <w:start w:val="1"/>
      <w:numFmt w:val="decimal"/>
      <w:lvlText w:val="%1"/>
      <w:lvlJc w:val="left"/>
      <w:pPr>
        <w:tabs>
          <w:tab w:val="num" w:pos="360"/>
        </w:tabs>
        <w:ind w:left="0" w:firstLine="0"/>
      </w:pPr>
      <w:rPr>
        <w:rFonts w:hint="default"/>
      </w:rPr>
    </w:lvl>
    <w:lvl w:ilvl="1">
      <w:start w:val="1"/>
      <w:numFmt w:val="decimal"/>
      <w:lvlText w:val="%1.%2"/>
      <w:lvlJc w:val="left"/>
      <w:pPr>
        <w:tabs>
          <w:tab w:val="num" w:pos="720"/>
        </w:tabs>
        <w:ind w:left="0" w:firstLine="0"/>
      </w:pPr>
      <w:rPr>
        <w:rFonts w:hint="default"/>
      </w:rPr>
    </w:lvl>
    <w:lvl w:ilvl="2">
      <w:start w:val="1"/>
      <w:numFmt w:val="decimal"/>
      <w:lvlText w:val="%1.%2.%3."/>
      <w:lvlJc w:val="left"/>
      <w:pPr>
        <w:tabs>
          <w:tab w:val="num" w:pos="1224"/>
        </w:tabs>
        <w:ind w:left="1224" w:hanging="504"/>
      </w:pPr>
      <w:rPr>
        <w:rFonts w:hint="default"/>
      </w:rPr>
    </w:lvl>
    <w:lvl w:ilvl="3">
      <w:start w:val="1"/>
      <w:numFmt w:val="decimal"/>
      <w:lvlText w:val="%1.%2.%3.%4."/>
      <w:lvlJc w:val="left"/>
      <w:pPr>
        <w:tabs>
          <w:tab w:val="num" w:pos="1728"/>
        </w:tabs>
        <w:ind w:left="1728" w:hanging="648"/>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num w:numId="1" w16cid:durableId="52700149">
    <w:abstractNumId w:val="12"/>
  </w:num>
  <w:num w:numId="2" w16cid:durableId="1045375572">
    <w:abstractNumId w:val="16"/>
  </w:num>
  <w:num w:numId="3" w16cid:durableId="1898127338">
    <w:abstractNumId w:val="17"/>
  </w:num>
  <w:num w:numId="4" w16cid:durableId="1126311967">
    <w:abstractNumId w:val="5"/>
  </w:num>
  <w:num w:numId="5" w16cid:durableId="1203984892">
    <w:abstractNumId w:val="9"/>
  </w:num>
  <w:num w:numId="6" w16cid:durableId="541400016">
    <w:abstractNumId w:val="7"/>
  </w:num>
  <w:num w:numId="7" w16cid:durableId="1633707127">
    <w:abstractNumId w:val="6"/>
  </w:num>
  <w:num w:numId="8" w16cid:durableId="1955013676">
    <w:abstractNumId w:val="4"/>
  </w:num>
  <w:num w:numId="9" w16cid:durableId="1054625056">
    <w:abstractNumId w:val="8"/>
  </w:num>
  <w:num w:numId="10" w16cid:durableId="1770539073">
    <w:abstractNumId w:val="3"/>
  </w:num>
  <w:num w:numId="11" w16cid:durableId="1986423350">
    <w:abstractNumId w:val="2"/>
  </w:num>
  <w:num w:numId="12" w16cid:durableId="1100644303">
    <w:abstractNumId w:val="1"/>
  </w:num>
  <w:num w:numId="13" w16cid:durableId="175116652">
    <w:abstractNumId w:val="0"/>
  </w:num>
  <w:num w:numId="14" w16cid:durableId="1401441263">
    <w:abstractNumId w:val="16"/>
  </w:num>
  <w:num w:numId="15" w16cid:durableId="326322306">
    <w:abstractNumId w:val="16"/>
  </w:num>
  <w:num w:numId="16" w16cid:durableId="585501235">
    <w:abstractNumId w:val="16"/>
  </w:num>
  <w:num w:numId="17" w16cid:durableId="1215702467">
    <w:abstractNumId w:val="16"/>
  </w:num>
  <w:num w:numId="18" w16cid:durableId="830100285">
    <w:abstractNumId w:val="16"/>
  </w:num>
  <w:num w:numId="19" w16cid:durableId="2092701150">
    <w:abstractNumId w:val="16"/>
  </w:num>
  <w:num w:numId="20" w16cid:durableId="1354647951">
    <w:abstractNumId w:val="16"/>
  </w:num>
  <w:num w:numId="21" w16cid:durableId="634219646">
    <w:abstractNumId w:val="16"/>
  </w:num>
  <w:num w:numId="22" w16cid:durableId="1296836420">
    <w:abstractNumId w:val="10"/>
  </w:num>
  <w:num w:numId="23" w16cid:durableId="966199208">
    <w:abstractNumId w:val="14"/>
  </w:num>
  <w:num w:numId="24" w16cid:durableId="964432958">
    <w:abstractNumId w:val="13"/>
  </w:num>
  <w:num w:numId="25" w16cid:durableId="2110270701">
    <w:abstractNumId w:val="11"/>
  </w:num>
  <w:num w:numId="26" w16cid:durableId="1750688232">
    <w:abstractNumId w:val="15"/>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Deborah Winkler">
    <w15:presenceInfo w15:providerId="AD" w15:userId="S::dwinkler2@worldbank.org::0424207b-9f67-4469-a1da-e912b839f49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embedTrueTypeFonts/>
  <w:activeWritingStyle w:appName="MSWord" w:lang="en-US" w:vendorID="64" w:dllVersion="5" w:nlCheck="1" w:checkStyle="1"/>
  <w:activeWritingStyle w:appName="MSWord" w:lang="en-GB" w:vendorID="64" w:dllVersion="5" w:nlCheck="1" w:checkStyle="1"/>
  <w:activeWritingStyle w:appName="MSWord" w:lang="en-US" w:vendorID="64" w:dllVersion="6" w:nlCheck="1" w:checkStyle="0"/>
  <w:activeWritingStyle w:appName="MSWord" w:lang="en-US" w:vendorID="64" w:dllVersion="0" w:nlCheck="1" w:checkStyle="0"/>
  <w:activeWritingStyle w:appName="MSWord" w:lang="en-US" w:vendorID="64" w:dllVersion="4096" w:nlCheck="1" w:checkStyle="0"/>
  <w:activeWritingStyle w:appName="MSWord" w:lang="es-ES" w:vendorID="64" w:dllVersion="4096" w:nlCheck="1" w:checkStyle="0"/>
  <w:activeWritingStyle w:appName="MSWord" w:lang="es-ES" w:vendorID="64" w:dllVersion="0" w:nlCheck="1" w:checkStyle="0"/>
  <w:activeWritingStyle w:appName="MSWord" w:lang="es-MX" w:vendorID="64" w:dllVersion="0" w:nlCheck="1" w:checkStyle="0"/>
  <w:linkStyles/>
  <w:defaultTabStop w:val="720"/>
  <w:evenAndOddHeaders/>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82AEE"/>
    <w:rsid w:val="00000E23"/>
    <w:rsid w:val="000023A7"/>
    <w:rsid w:val="0000623E"/>
    <w:rsid w:val="000065F7"/>
    <w:rsid w:val="000105F8"/>
    <w:rsid w:val="000106CC"/>
    <w:rsid w:val="00012D6F"/>
    <w:rsid w:val="00021144"/>
    <w:rsid w:val="00027DA6"/>
    <w:rsid w:val="000305A0"/>
    <w:rsid w:val="00031550"/>
    <w:rsid w:val="0003163A"/>
    <w:rsid w:val="00031FF4"/>
    <w:rsid w:val="00034FB3"/>
    <w:rsid w:val="000352DE"/>
    <w:rsid w:val="0003764F"/>
    <w:rsid w:val="00037859"/>
    <w:rsid w:val="000414A1"/>
    <w:rsid w:val="00045BCA"/>
    <w:rsid w:val="00047172"/>
    <w:rsid w:val="00051709"/>
    <w:rsid w:val="000521DD"/>
    <w:rsid w:val="000532EA"/>
    <w:rsid w:val="00055D06"/>
    <w:rsid w:val="00060560"/>
    <w:rsid w:val="000612DC"/>
    <w:rsid w:val="00064B6F"/>
    <w:rsid w:val="00064F4D"/>
    <w:rsid w:val="00072853"/>
    <w:rsid w:val="00074B3E"/>
    <w:rsid w:val="00074EE8"/>
    <w:rsid w:val="00075703"/>
    <w:rsid w:val="00075B26"/>
    <w:rsid w:val="00076198"/>
    <w:rsid w:val="00076A36"/>
    <w:rsid w:val="0007771B"/>
    <w:rsid w:val="00084964"/>
    <w:rsid w:val="00085D03"/>
    <w:rsid w:val="00087A96"/>
    <w:rsid w:val="00090DFC"/>
    <w:rsid w:val="000929AB"/>
    <w:rsid w:val="000A00C6"/>
    <w:rsid w:val="000A0773"/>
    <w:rsid w:val="000A11E5"/>
    <w:rsid w:val="000B0929"/>
    <w:rsid w:val="000B18BC"/>
    <w:rsid w:val="000B4EA8"/>
    <w:rsid w:val="000B6AD2"/>
    <w:rsid w:val="000B71F1"/>
    <w:rsid w:val="000C4747"/>
    <w:rsid w:val="000C4ECE"/>
    <w:rsid w:val="000C585E"/>
    <w:rsid w:val="000C741D"/>
    <w:rsid w:val="000D0513"/>
    <w:rsid w:val="000D0782"/>
    <w:rsid w:val="000D3A09"/>
    <w:rsid w:val="000D4751"/>
    <w:rsid w:val="000D4C60"/>
    <w:rsid w:val="000D5ABE"/>
    <w:rsid w:val="000D5B76"/>
    <w:rsid w:val="000D5E33"/>
    <w:rsid w:val="000D612C"/>
    <w:rsid w:val="000D7381"/>
    <w:rsid w:val="000D78B3"/>
    <w:rsid w:val="000E148B"/>
    <w:rsid w:val="000E1597"/>
    <w:rsid w:val="000E2279"/>
    <w:rsid w:val="000E2D68"/>
    <w:rsid w:val="000E496C"/>
    <w:rsid w:val="000E6B29"/>
    <w:rsid w:val="000F0AE8"/>
    <w:rsid w:val="000F25C5"/>
    <w:rsid w:val="000F2BCB"/>
    <w:rsid w:val="000F4E07"/>
    <w:rsid w:val="000F56E0"/>
    <w:rsid w:val="000F67B3"/>
    <w:rsid w:val="001008EA"/>
    <w:rsid w:val="00102EF0"/>
    <w:rsid w:val="001040BC"/>
    <w:rsid w:val="00110237"/>
    <w:rsid w:val="00110FF7"/>
    <w:rsid w:val="0011239F"/>
    <w:rsid w:val="00113483"/>
    <w:rsid w:val="00123F04"/>
    <w:rsid w:val="00127A87"/>
    <w:rsid w:val="00127CCE"/>
    <w:rsid w:val="00132A8F"/>
    <w:rsid w:val="0013319C"/>
    <w:rsid w:val="00137645"/>
    <w:rsid w:val="00140D78"/>
    <w:rsid w:val="00141015"/>
    <w:rsid w:val="00142B6A"/>
    <w:rsid w:val="00142E54"/>
    <w:rsid w:val="00146660"/>
    <w:rsid w:val="001508D3"/>
    <w:rsid w:val="00151A1B"/>
    <w:rsid w:val="001520B0"/>
    <w:rsid w:val="00153A2B"/>
    <w:rsid w:val="00160098"/>
    <w:rsid w:val="0016274F"/>
    <w:rsid w:val="0016399A"/>
    <w:rsid w:val="001656B9"/>
    <w:rsid w:val="00166F38"/>
    <w:rsid w:val="001739FF"/>
    <w:rsid w:val="00174C91"/>
    <w:rsid w:val="001807E8"/>
    <w:rsid w:val="0018353E"/>
    <w:rsid w:val="00185185"/>
    <w:rsid w:val="001857A1"/>
    <w:rsid w:val="001873A5"/>
    <w:rsid w:val="00187602"/>
    <w:rsid w:val="001879DF"/>
    <w:rsid w:val="00190DD1"/>
    <w:rsid w:val="00194E53"/>
    <w:rsid w:val="00195C46"/>
    <w:rsid w:val="00196036"/>
    <w:rsid w:val="00197BCD"/>
    <w:rsid w:val="001A1F62"/>
    <w:rsid w:val="001A3437"/>
    <w:rsid w:val="001A4482"/>
    <w:rsid w:val="001A64A6"/>
    <w:rsid w:val="001A7BC6"/>
    <w:rsid w:val="001B12BF"/>
    <w:rsid w:val="001B643D"/>
    <w:rsid w:val="001B6DC0"/>
    <w:rsid w:val="001C0304"/>
    <w:rsid w:val="001C0EC4"/>
    <w:rsid w:val="001C1D1D"/>
    <w:rsid w:val="001C45AF"/>
    <w:rsid w:val="001C6EAB"/>
    <w:rsid w:val="001D1777"/>
    <w:rsid w:val="001D2A68"/>
    <w:rsid w:val="001D3F82"/>
    <w:rsid w:val="001D4A47"/>
    <w:rsid w:val="001D6527"/>
    <w:rsid w:val="001D66E6"/>
    <w:rsid w:val="001E01C3"/>
    <w:rsid w:val="001E1B72"/>
    <w:rsid w:val="001E1F6F"/>
    <w:rsid w:val="001E2185"/>
    <w:rsid w:val="001E3491"/>
    <w:rsid w:val="001E4127"/>
    <w:rsid w:val="001E4AC3"/>
    <w:rsid w:val="001E763B"/>
    <w:rsid w:val="001F2C8E"/>
    <w:rsid w:val="001F3313"/>
    <w:rsid w:val="001F5E97"/>
    <w:rsid w:val="0020029A"/>
    <w:rsid w:val="00200519"/>
    <w:rsid w:val="00200731"/>
    <w:rsid w:val="00201F01"/>
    <w:rsid w:val="002058A4"/>
    <w:rsid w:val="002102DB"/>
    <w:rsid w:val="00211079"/>
    <w:rsid w:val="00211736"/>
    <w:rsid w:val="00215616"/>
    <w:rsid w:val="002161B4"/>
    <w:rsid w:val="002162B8"/>
    <w:rsid w:val="00216AB0"/>
    <w:rsid w:val="00220134"/>
    <w:rsid w:val="00221423"/>
    <w:rsid w:val="00222A6B"/>
    <w:rsid w:val="00223E2E"/>
    <w:rsid w:val="00224F25"/>
    <w:rsid w:val="00225730"/>
    <w:rsid w:val="00227E5A"/>
    <w:rsid w:val="00230510"/>
    <w:rsid w:val="00231ABD"/>
    <w:rsid w:val="0023450F"/>
    <w:rsid w:val="00234BEA"/>
    <w:rsid w:val="00234BF9"/>
    <w:rsid w:val="0023510C"/>
    <w:rsid w:val="002351D1"/>
    <w:rsid w:val="00236ECA"/>
    <w:rsid w:val="00237927"/>
    <w:rsid w:val="00244CB8"/>
    <w:rsid w:val="00245561"/>
    <w:rsid w:val="002459AC"/>
    <w:rsid w:val="00246A58"/>
    <w:rsid w:val="00247CF4"/>
    <w:rsid w:val="00250F26"/>
    <w:rsid w:val="00255A03"/>
    <w:rsid w:val="002570F0"/>
    <w:rsid w:val="00260ADD"/>
    <w:rsid w:val="00262C34"/>
    <w:rsid w:val="002645A5"/>
    <w:rsid w:val="00267A3B"/>
    <w:rsid w:val="00267D98"/>
    <w:rsid w:val="00272EB5"/>
    <w:rsid w:val="00273968"/>
    <w:rsid w:val="002759F7"/>
    <w:rsid w:val="002767CC"/>
    <w:rsid w:val="002812F1"/>
    <w:rsid w:val="0028162F"/>
    <w:rsid w:val="00282D11"/>
    <w:rsid w:val="002853B7"/>
    <w:rsid w:val="0029007D"/>
    <w:rsid w:val="002934B0"/>
    <w:rsid w:val="002940EA"/>
    <w:rsid w:val="002958B6"/>
    <w:rsid w:val="0029668D"/>
    <w:rsid w:val="00296DDD"/>
    <w:rsid w:val="002976B8"/>
    <w:rsid w:val="00297898"/>
    <w:rsid w:val="002A20A0"/>
    <w:rsid w:val="002A53EB"/>
    <w:rsid w:val="002A5CE9"/>
    <w:rsid w:val="002B1789"/>
    <w:rsid w:val="002B1B48"/>
    <w:rsid w:val="002B3F7D"/>
    <w:rsid w:val="002C0E3B"/>
    <w:rsid w:val="002C1F99"/>
    <w:rsid w:val="002C370E"/>
    <w:rsid w:val="002C4B3D"/>
    <w:rsid w:val="002C560C"/>
    <w:rsid w:val="002C59DF"/>
    <w:rsid w:val="002C78EA"/>
    <w:rsid w:val="002D172D"/>
    <w:rsid w:val="002D2D1D"/>
    <w:rsid w:val="002D3DB0"/>
    <w:rsid w:val="002D5D48"/>
    <w:rsid w:val="002D63EC"/>
    <w:rsid w:val="002D74CD"/>
    <w:rsid w:val="002E173F"/>
    <w:rsid w:val="002E1845"/>
    <w:rsid w:val="002E208B"/>
    <w:rsid w:val="002E339A"/>
    <w:rsid w:val="002F03FD"/>
    <w:rsid w:val="002F0FFB"/>
    <w:rsid w:val="002F64B3"/>
    <w:rsid w:val="002F7737"/>
    <w:rsid w:val="00300CC1"/>
    <w:rsid w:val="00302D9F"/>
    <w:rsid w:val="003033F6"/>
    <w:rsid w:val="00304BBB"/>
    <w:rsid w:val="00306AEE"/>
    <w:rsid w:val="00307A36"/>
    <w:rsid w:val="00312DA4"/>
    <w:rsid w:val="003130DD"/>
    <w:rsid w:val="00313FE5"/>
    <w:rsid w:val="00314BAE"/>
    <w:rsid w:val="00320034"/>
    <w:rsid w:val="00320941"/>
    <w:rsid w:val="00323171"/>
    <w:rsid w:val="00325CBA"/>
    <w:rsid w:val="00326D23"/>
    <w:rsid w:val="00330B88"/>
    <w:rsid w:val="003334F4"/>
    <w:rsid w:val="003336E4"/>
    <w:rsid w:val="0033676A"/>
    <w:rsid w:val="00341BC8"/>
    <w:rsid w:val="00342AB7"/>
    <w:rsid w:val="00342C96"/>
    <w:rsid w:val="00342D31"/>
    <w:rsid w:val="00345A6D"/>
    <w:rsid w:val="00345E16"/>
    <w:rsid w:val="00350C24"/>
    <w:rsid w:val="00352C4B"/>
    <w:rsid w:val="00354927"/>
    <w:rsid w:val="00354C5F"/>
    <w:rsid w:val="00355973"/>
    <w:rsid w:val="003601A1"/>
    <w:rsid w:val="00360518"/>
    <w:rsid w:val="0036165C"/>
    <w:rsid w:val="00361C55"/>
    <w:rsid w:val="00361CDE"/>
    <w:rsid w:val="00361CE7"/>
    <w:rsid w:val="00363737"/>
    <w:rsid w:val="00366DC9"/>
    <w:rsid w:val="00370A4C"/>
    <w:rsid w:val="0038084B"/>
    <w:rsid w:val="003837CB"/>
    <w:rsid w:val="003838E9"/>
    <w:rsid w:val="00384BBB"/>
    <w:rsid w:val="00384CDE"/>
    <w:rsid w:val="0038629B"/>
    <w:rsid w:val="00387E10"/>
    <w:rsid w:val="003913EB"/>
    <w:rsid w:val="0039670C"/>
    <w:rsid w:val="0039675A"/>
    <w:rsid w:val="00397115"/>
    <w:rsid w:val="003A4CDF"/>
    <w:rsid w:val="003A7E08"/>
    <w:rsid w:val="003B0F2F"/>
    <w:rsid w:val="003B2811"/>
    <w:rsid w:val="003B300F"/>
    <w:rsid w:val="003B30B9"/>
    <w:rsid w:val="003B5C9E"/>
    <w:rsid w:val="003B6AFC"/>
    <w:rsid w:val="003C70FD"/>
    <w:rsid w:val="003D6E94"/>
    <w:rsid w:val="003E4624"/>
    <w:rsid w:val="003E718E"/>
    <w:rsid w:val="003E7F23"/>
    <w:rsid w:val="003F11F4"/>
    <w:rsid w:val="003F53C4"/>
    <w:rsid w:val="003F7A5F"/>
    <w:rsid w:val="00400E27"/>
    <w:rsid w:val="004050FB"/>
    <w:rsid w:val="004050FE"/>
    <w:rsid w:val="0040585F"/>
    <w:rsid w:val="00411554"/>
    <w:rsid w:val="00411C7D"/>
    <w:rsid w:val="004128F5"/>
    <w:rsid w:val="004129EB"/>
    <w:rsid w:val="00413ABA"/>
    <w:rsid w:val="0041415F"/>
    <w:rsid w:val="00422B5A"/>
    <w:rsid w:val="0042367F"/>
    <w:rsid w:val="0042595A"/>
    <w:rsid w:val="004262E0"/>
    <w:rsid w:val="00430024"/>
    <w:rsid w:val="004309FF"/>
    <w:rsid w:val="004324BE"/>
    <w:rsid w:val="00435555"/>
    <w:rsid w:val="004412D3"/>
    <w:rsid w:val="004435B0"/>
    <w:rsid w:val="0045004E"/>
    <w:rsid w:val="00451513"/>
    <w:rsid w:val="00452DF7"/>
    <w:rsid w:val="004533B3"/>
    <w:rsid w:val="004536B5"/>
    <w:rsid w:val="00456D38"/>
    <w:rsid w:val="00456E34"/>
    <w:rsid w:val="00460D10"/>
    <w:rsid w:val="00461304"/>
    <w:rsid w:val="004618EF"/>
    <w:rsid w:val="00463D00"/>
    <w:rsid w:val="00463DC8"/>
    <w:rsid w:val="0046463E"/>
    <w:rsid w:val="00464E02"/>
    <w:rsid w:val="00464FA8"/>
    <w:rsid w:val="00472820"/>
    <w:rsid w:val="00474DD0"/>
    <w:rsid w:val="00475712"/>
    <w:rsid w:val="004800C3"/>
    <w:rsid w:val="004823AA"/>
    <w:rsid w:val="004832AA"/>
    <w:rsid w:val="004833B1"/>
    <w:rsid w:val="00486ACE"/>
    <w:rsid w:val="004901A0"/>
    <w:rsid w:val="004934DE"/>
    <w:rsid w:val="00496024"/>
    <w:rsid w:val="004966E3"/>
    <w:rsid w:val="004978BE"/>
    <w:rsid w:val="00497CD5"/>
    <w:rsid w:val="004A3AFA"/>
    <w:rsid w:val="004A46AF"/>
    <w:rsid w:val="004A6D91"/>
    <w:rsid w:val="004A7A50"/>
    <w:rsid w:val="004B0E5F"/>
    <w:rsid w:val="004B15BA"/>
    <w:rsid w:val="004B15EA"/>
    <w:rsid w:val="004B210B"/>
    <w:rsid w:val="004B424D"/>
    <w:rsid w:val="004B5D82"/>
    <w:rsid w:val="004C343C"/>
    <w:rsid w:val="004C4FBD"/>
    <w:rsid w:val="004C5C8E"/>
    <w:rsid w:val="004D1E27"/>
    <w:rsid w:val="004D28A7"/>
    <w:rsid w:val="004D3391"/>
    <w:rsid w:val="004D34B7"/>
    <w:rsid w:val="004D3544"/>
    <w:rsid w:val="004D3966"/>
    <w:rsid w:val="004D3F94"/>
    <w:rsid w:val="004E06F6"/>
    <w:rsid w:val="004E087B"/>
    <w:rsid w:val="004E7599"/>
    <w:rsid w:val="004F059C"/>
    <w:rsid w:val="004F18BD"/>
    <w:rsid w:val="004F2E3C"/>
    <w:rsid w:val="004F32D8"/>
    <w:rsid w:val="004F6A5F"/>
    <w:rsid w:val="004F76DB"/>
    <w:rsid w:val="004F7C6B"/>
    <w:rsid w:val="005026DD"/>
    <w:rsid w:val="00502FEA"/>
    <w:rsid w:val="005052F9"/>
    <w:rsid w:val="0050622D"/>
    <w:rsid w:val="0050627A"/>
    <w:rsid w:val="00507227"/>
    <w:rsid w:val="0051299A"/>
    <w:rsid w:val="00512E36"/>
    <w:rsid w:val="0051431C"/>
    <w:rsid w:val="005153FE"/>
    <w:rsid w:val="00517993"/>
    <w:rsid w:val="005216E7"/>
    <w:rsid w:val="0052324C"/>
    <w:rsid w:val="0052379A"/>
    <w:rsid w:val="00526510"/>
    <w:rsid w:val="00526742"/>
    <w:rsid w:val="00526D9A"/>
    <w:rsid w:val="0052728C"/>
    <w:rsid w:val="005327B3"/>
    <w:rsid w:val="005345D5"/>
    <w:rsid w:val="00534C0E"/>
    <w:rsid w:val="00541256"/>
    <w:rsid w:val="00543501"/>
    <w:rsid w:val="0054514A"/>
    <w:rsid w:val="00546D7D"/>
    <w:rsid w:val="0055021C"/>
    <w:rsid w:val="005527C3"/>
    <w:rsid w:val="00552947"/>
    <w:rsid w:val="00553B8F"/>
    <w:rsid w:val="00556CF8"/>
    <w:rsid w:val="005579E4"/>
    <w:rsid w:val="0056114D"/>
    <w:rsid w:val="00564873"/>
    <w:rsid w:val="005710BF"/>
    <w:rsid w:val="005711E8"/>
    <w:rsid w:val="005764F7"/>
    <w:rsid w:val="00576DCD"/>
    <w:rsid w:val="0058057E"/>
    <w:rsid w:val="00580BDE"/>
    <w:rsid w:val="00581C8D"/>
    <w:rsid w:val="00583068"/>
    <w:rsid w:val="005830E9"/>
    <w:rsid w:val="0058339D"/>
    <w:rsid w:val="00590CC3"/>
    <w:rsid w:val="00591380"/>
    <w:rsid w:val="0059190B"/>
    <w:rsid w:val="00593D15"/>
    <w:rsid w:val="00594499"/>
    <w:rsid w:val="00597B4C"/>
    <w:rsid w:val="005A0518"/>
    <w:rsid w:val="005A283C"/>
    <w:rsid w:val="005A40A1"/>
    <w:rsid w:val="005A59E4"/>
    <w:rsid w:val="005A5BFB"/>
    <w:rsid w:val="005B2F80"/>
    <w:rsid w:val="005B3A58"/>
    <w:rsid w:val="005B64E3"/>
    <w:rsid w:val="005B6EDB"/>
    <w:rsid w:val="005B7372"/>
    <w:rsid w:val="005C0D19"/>
    <w:rsid w:val="005C2CE1"/>
    <w:rsid w:val="005C2E30"/>
    <w:rsid w:val="005C3E6B"/>
    <w:rsid w:val="005C433D"/>
    <w:rsid w:val="005C5179"/>
    <w:rsid w:val="005C6796"/>
    <w:rsid w:val="005D0C93"/>
    <w:rsid w:val="005D5198"/>
    <w:rsid w:val="005E0C8A"/>
    <w:rsid w:val="005E0E3B"/>
    <w:rsid w:val="005E3CE9"/>
    <w:rsid w:val="005E5B2F"/>
    <w:rsid w:val="005F2933"/>
    <w:rsid w:val="005F33E9"/>
    <w:rsid w:val="005F497B"/>
    <w:rsid w:val="005F5ECF"/>
    <w:rsid w:val="005F673A"/>
    <w:rsid w:val="00600EC7"/>
    <w:rsid w:val="00601A86"/>
    <w:rsid w:val="006024E4"/>
    <w:rsid w:val="00605E99"/>
    <w:rsid w:val="00620F19"/>
    <w:rsid w:val="00621855"/>
    <w:rsid w:val="0062245F"/>
    <w:rsid w:val="00623204"/>
    <w:rsid w:val="00625B35"/>
    <w:rsid w:val="00626E7E"/>
    <w:rsid w:val="00632A1D"/>
    <w:rsid w:val="00632B13"/>
    <w:rsid w:val="00634C30"/>
    <w:rsid w:val="00636385"/>
    <w:rsid w:val="006448D8"/>
    <w:rsid w:val="00645E88"/>
    <w:rsid w:val="00646730"/>
    <w:rsid w:val="006525EC"/>
    <w:rsid w:val="00654F76"/>
    <w:rsid w:val="00655BA3"/>
    <w:rsid w:val="00656BD2"/>
    <w:rsid w:val="00657EE5"/>
    <w:rsid w:val="00660487"/>
    <w:rsid w:val="00660630"/>
    <w:rsid w:val="0066181E"/>
    <w:rsid w:val="00661984"/>
    <w:rsid w:val="00665136"/>
    <w:rsid w:val="00667819"/>
    <w:rsid w:val="00670270"/>
    <w:rsid w:val="00672930"/>
    <w:rsid w:val="00676621"/>
    <w:rsid w:val="00676A4C"/>
    <w:rsid w:val="006826EA"/>
    <w:rsid w:val="006858A6"/>
    <w:rsid w:val="006864AE"/>
    <w:rsid w:val="006A057A"/>
    <w:rsid w:val="006A24BF"/>
    <w:rsid w:val="006A2F8F"/>
    <w:rsid w:val="006A3875"/>
    <w:rsid w:val="006A6399"/>
    <w:rsid w:val="006A6D0A"/>
    <w:rsid w:val="006B0119"/>
    <w:rsid w:val="006B1E14"/>
    <w:rsid w:val="006B6A88"/>
    <w:rsid w:val="006B6D60"/>
    <w:rsid w:val="006B735D"/>
    <w:rsid w:val="006C1CA9"/>
    <w:rsid w:val="006C1E4F"/>
    <w:rsid w:val="006C4BEA"/>
    <w:rsid w:val="006D0325"/>
    <w:rsid w:val="006D458D"/>
    <w:rsid w:val="006D4B33"/>
    <w:rsid w:val="006E0DDE"/>
    <w:rsid w:val="006E2592"/>
    <w:rsid w:val="006E3F92"/>
    <w:rsid w:val="006F0B32"/>
    <w:rsid w:val="006F742F"/>
    <w:rsid w:val="00701E96"/>
    <w:rsid w:val="007035EC"/>
    <w:rsid w:val="00704D4E"/>
    <w:rsid w:val="00704EE5"/>
    <w:rsid w:val="0071754F"/>
    <w:rsid w:val="00717A27"/>
    <w:rsid w:val="00717B80"/>
    <w:rsid w:val="007206E1"/>
    <w:rsid w:val="00722007"/>
    <w:rsid w:val="00722A48"/>
    <w:rsid w:val="0072458E"/>
    <w:rsid w:val="0072469B"/>
    <w:rsid w:val="007257E2"/>
    <w:rsid w:val="0072592E"/>
    <w:rsid w:val="00725BFE"/>
    <w:rsid w:val="0072787A"/>
    <w:rsid w:val="00730CEA"/>
    <w:rsid w:val="00733B4B"/>
    <w:rsid w:val="007347C1"/>
    <w:rsid w:val="007419DE"/>
    <w:rsid w:val="0075180E"/>
    <w:rsid w:val="00753FA5"/>
    <w:rsid w:val="00764C9C"/>
    <w:rsid w:val="0077338E"/>
    <w:rsid w:val="007775BA"/>
    <w:rsid w:val="00782646"/>
    <w:rsid w:val="00783854"/>
    <w:rsid w:val="007A2584"/>
    <w:rsid w:val="007A42C2"/>
    <w:rsid w:val="007A6D5C"/>
    <w:rsid w:val="007B2673"/>
    <w:rsid w:val="007B4750"/>
    <w:rsid w:val="007C0CB6"/>
    <w:rsid w:val="007C3769"/>
    <w:rsid w:val="007C7C47"/>
    <w:rsid w:val="007D101B"/>
    <w:rsid w:val="007D24D5"/>
    <w:rsid w:val="007D2E01"/>
    <w:rsid w:val="007E2846"/>
    <w:rsid w:val="007E3C3A"/>
    <w:rsid w:val="007E4479"/>
    <w:rsid w:val="007E49BA"/>
    <w:rsid w:val="007E5EED"/>
    <w:rsid w:val="007E74E2"/>
    <w:rsid w:val="007F120A"/>
    <w:rsid w:val="007F14BF"/>
    <w:rsid w:val="007F18C3"/>
    <w:rsid w:val="007F30F6"/>
    <w:rsid w:val="007F334D"/>
    <w:rsid w:val="007F33AE"/>
    <w:rsid w:val="007F72B3"/>
    <w:rsid w:val="007F789F"/>
    <w:rsid w:val="00803B63"/>
    <w:rsid w:val="00803CD1"/>
    <w:rsid w:val="0080476B"/>
    <w:rsid w:val="00805A8A"/>
    <w:rsid w:val="00806BD5"/>
    <w:rsid w:val="00811971"/>
    <w:rsid w:val="008134C5"/>
    <w:rsid w:val="008142E3"/>
    <w:rsid w:val="00816B9E"/>
    <w:rsid w:val="00822645"/>
    <w:rsid w:val="008255A6"/>
    <w:rsid w:val="00826219"/>
    <w:rsid w:val="0082626B"/>
    <w:rsid w:val="00826B04"/>
    <w:rsid w:val="00830ACC"/>
    <w:rsid w:val="00831C1C"/>
    <w:rsid w:val="008377E3"/>
    <w:rsid w:val="00841270"/>
    <w:rsid w:val="00842423"/>
    <w:rsid w:val="0084484F"/>
    <w:rsid w:val="00845145"/>
    <w:rsid w:val="0084529B"/>
    <w:rsid w:val="00845885"/>
    <w:rsid w:val="0085400F"/>
    <w:rsid w:val="00855258"/>
    <w:rsid w:val="00855F6B"/>
    <w:rsid w:val="008563A8"/>
    <w:rsid w:val="00861F06"/>
    <w:rsid w:val="0086274F"/>
    <w:rsid w:val="00862FAA"/>
    <w:rsid w:val="008630FD"/>
    <w:rsid w:val="00864BCC"/>
    <w:rsid w:val="00865963"/>
    <w:rsid w:val="00875C01"/>
    <w:rsid w:val="0088097A"/>
    <w:rsid w:val="00884049"/>
    <w:rsid w:val="00886462"/>
    <w:rsid w:val="00887CE1"/>
    <w:rsid w:val="0089091E"/>
    <w:rsid w:val="00890AB2"/>
    <w:rsid w:val="00893585"/>
    <w:rsid w:val="00893935"/>
    <w:rsid w:val="008A06D5"/>
    <w:rsid w:val="008A1ADF"/>
    <w:rsid w:val="008A39A4"/>
    <w:rsid w:val="008A437E"/>
    <w:rsid w:val="008A57E6"/>
    <w:rsid w:val="008A7205"/>
    <w:rsid w:val="008B0191"/>
    <w:rsid w:val="008B1385"/>
    <w:rsid w:val="008B4041"/>
    <w:rsid w:val="008C1EF8"/>
    <w:rsid w:val="008C21CA"/>
    <w:rsid w:val="008C271A"/>
    <w:rsid w:val="008C4444"/>
    <w:rsid w:val="008C4B6A"/>
    <w:rsid w:val="008C5E47"/>
    <w:rsid w:val="008C7853"/>
    <w:rsid w:val="008D3039"/>
    <w:rsid w:val="008D5013"/>
    <w:rsid w:val="008E0502"/>
    <w:rsid w:val="008E06D7"/>
    <w:rsid w:val="008E0AA0"/>
    <w:rsid w:val="008E3597"/>
    <w:rsid w:val="008E3F30"/>
    <w:rsid w:val="008E487F"/>
    <w:rsid w:val="008F19AE"/>
    <w:rsid w:val="008F3D18"/>
    <w:rsid w:val="008F4C99"/>
    <w:rsid w:val="008F56F2"/>
    <w:rsid w:val="00901420"/>
    <w:rsid w:val="009065C4"/>
    <w:rsid w:val="00910A2A"/>
    <w:rsid w:val="0091344E"/>
    <w:rsid w:val="00914452"/>
    <w:rsid w:val="00921DC9"/>
    <w:rsid w:val="00930062"/>
    <w:rsid w:val="00933A5A"/>
    <w:rsid w:val="0093440C"/>
    <w:rsid w:val="0093487B"/>
    <w:rsid w:val="00935BB1"/>
    <w:rsid w:val="009405A5"/>
    <w:rsid w:val="00940CB2"/>
    <w:rsid w:val="00942AE3"/>
    <w:rsid w:val="00945A52"/>
    <w:rsid w:val="00945EC5"/>
    <w:rsid w:val="009515A5"/>
    <w:rsid w:val="0095173A"/>
    <w:rsid w:val="00951E4D"/>
    <w:rsid w:val="00953623"/>
    <w:rsid w:val="009539E6"/>
    <w:rsid w:val="0095669C"/>
    <w:rsid w:val="009569A2"/>
    <w:rsid w:val="00957523"/>
    <w:rsid w:val="0096086E"/>
    <w:rsid w:val="00961367"/>
    <w:rsid w:val="00961F86"/>
    <w:rsid w:val="00965759"/>
    <w:rsid w:val="0096582D"/>
    <w:rsid w:val="00967CC5"/>
    <w:rsid w:val="00973A50"/>
    <w:rsid w:val="00975D7F"/>
    <w:rsid w:val="00975FB8"/>
    <w:rsid w:val="00976268"/>
    <w:rsid w:val="009767DB"/>
    <w:rsid w:val="00983BB0"/>
    <w:rsid w:val="00983E67"/>
    <w:rsid w:val="009851C6"/>
    <w:rsid w:val="00985B8C"/>
    <w:rsid w:val="00985C17"/>
    <w:rsid w:val="009905FD"/>
    <w:rsid w:val="009946DD"/>
    <w:rsid w:val="009A36F2"/>
    <w:rsid w:val="009A424F"/>
    <w:rsid w:val="009A5C73"/>
    <w:rsid w:val="009A5DC5"/>
    <w:rsid w:val="009A7C8D"/>
    <w:rsid w:val="009B1C87"/>
    <w:rsid w:val="009B3D14"/>
    <w:rsid w:val="009B404F"/>
    <w:rsid w:val="009C14DC"/>
    <w:rsid w:val="009C25F7"/>
    <w:rsid w:val="009C3FF3"/>
    <w:rsid w:val="009C4170"/>
    <w:rsid w:val="009C47A0"/>
    <w:rsid w:val="009C7BE7"/>
    <w:rsid w:val="009D2C99"/>
    <w:rsid w:val="009D2FEC"/>
    <w:rsid w:val="009D4FD0"/>
    <w:rsid w:val="009D681E"/>
    <w:rsid w:val="009E00B2"/>
    <w:rsid w:val="009E5EDD"/>
    <w:rsid w:val="009E7634"/>
    <w:rsid w:val="009F07A8"/>
    <w:rsid w:val="009F375F"/>
    <w:rsid w:val="009F478E"/>
    <w:rsid w:val="009F558B"/>
    <w:rsid w:val="00A00116"/>
    <w:rsid w:val="00A01FC7"/>
    <w:rsid w:val="00A02F0F"/>
    <w:rsid w:val="00A04B6D"/>
    <w:rsid w:val="00A0620D"/>
    <w:rsid w:val="00A11F51"/>
    <w:rsid w:val="00A1287E"/>
    <w:rsid w:val="00A12D61"/>
    <w:rsid w:val="00A132C9"/>
    <w:rsid w:val="00A167B5"/>
    <w:rsid w:val="00A24DF8"/>
    <w:rsid w:val="00A30E81"/>
    <w:rsid w:val="00A375D5"/>
    <w:rsid w:val="00A42387"/>
    <w:rsid w:val="00A42A69"/>
    <w:rsid w:val="00A42FDC"/>
    <w:rsid w:val="00A43B04"/>
    <w:rsid w:val="00A447B6"/>
    <w:rsid w:val="00A44B16"/>
    <w:rsid w:val="00A46404"/>
    <w:rsid w:val="00A4649E"/>
    <w:rsid w:val="00A471FA"/>
    <w:rsid w:val="00A47AC2"/>
    <w:rsid w:val="00A47EF9"/>
    <w:rsid w:val="00A514DE"/>
    <w:rsid w:val="00A5559D"/>
    <w:rsid w:val="00A61C7A"/>
    <w:rsid w:val="00A62115"/>
    <w:rsid w:val="00A62E08"/>
    <w:rsid w:val="00A63934"/>
    <w:rsid w:val="00A663E7"/>
    <w:rsid w:val="00A66881"/>
    <w:rsid w:val="00A67151"/>
    <w:rsid w:val="00A748DD"/>
    <w:rsid w:val="00A752E2"/>
    <w:rsid w:val="00A80829"/>
    <w:rsid w:val="00A81176"/>
    <w:rsid w:val="00A83306"/>
    <w:rsid w:val="00A856BB"/>
    <w:rsid w:val="00A867C2"/>
    <w:rsid w:val="00A86A4D"/>
    <w:rsid w:val="00A86D33"/>
    <w:rsid w:val="00A87D01"/>
    <w:rsid w:val="00A90449"/>
    <w:rsid w:val="00A93DC9"/>
    <w:rsid w:val="00A94ED6"/>
    <w:rsid w:val="00A977CD"/>
    <w:rsid w:val="00AA446E"/>
    <w:rsid w:val="00AA6F42"/>
    <w:rsid w:val="00AB06EC"/>
    <w:rsid w:val="00AB17EB"/>
    <w:rsid w:val="00AB2884"/>
    <w:rsid w:val="00AB384D"/>
    <w:rsid w:val="00AB40D7"/>
    <w:rsid w:val="00AB4159"/>
    <w:rsid w:val="00AC09BC"/>
    <w:rsid w:val="00AC24AB"/>
    <w:rsid w:val="00AC3584"/>
    <w:rsid w:val="00AC5231"/>
    <w:rsid w:val="00AC57D6"/>
    <w:rsid w:val="00AC5CB6"/>
    <w:rsid w:val="00AC7CE1"/>
    <w:rsid w:val="00AD1632"/>
    <w:rsid w:val="00AD4DCD"/>
    <w:rsid w:val="00AD5D54"/>
    <w:rsid w:val="00AD77AB"/>
    <w:rsid w:val="00AE35B1"/>
    <w:rsid w:val="00AE47CB"/>
    <w:rsid w:val="00AE6F93"/>
    <w:rsid w:val="00AF22BC"/>
    <w:rsid w:val="00AF4655"/>
    <w:rsid w:val="00AF7ED5"/>
    <w:rsid w:val="00AF7F3D"/>
    <w:rsid w:val="00B002A2"/>
    <w:rsid w:val="00B01FE7"/>
    <w:rsid w:val="00B066BF"/>
    <w:rsid w:val="00B07913"/>
    <w:rsid w:val="00B11A20"/>
    <w:rsid w:val="00B12BBB"/>
    <w:rsid w:val="00B13B27"/>
    <w:rsid w:val="00B16AF1"/>
    <w:rsid w:val="00B20242"/>
    <w:rsid w:val="00B20591"/>
    <w:rsid w:val="00B207C3"/>
    <w:rsid w:val="00B231CE"/>
    <w:rsid w:val="00B23A82"/>
    <w:rsid w:val="00B24903"/>
    <w:rsid w:val="00B255D6"/>
    <w:rsid w:val="00B2599D"/>
    <w:rsid w:val="00B25BE1"/>
    <w:rsid w:val="00B25E44"/>
    <w:rsid w:val="00B25F47"/>
    <w:rsid w:val="00B27518"/>
    <w:rsid w:val="00B340CA"/>
    <w:rsid w:val="00B345CA"/>
    <w:rsid w:val="00B35C75"/>
    <w:rsid w:val="00B35C96"/>
    <w:rsid w:val="00B3685E"/>
    <w:rsid w:val="00B425D2"/>
    <w:rsid w:val="00B5001C"/>
    <w:rsid w:val="00B53AA6"/>
    <w:rsid w:val="00B55C5A"/>
    <w:rsid w:val="00B6114C"/>
    <w:rsid w:val="00B6144C"/>
    <w:rsid w:val="00B7068D"/>
    <w:rsid w:val="00B72933"/>
    <w:rsid w:val="00B75F73"/>
    <w:rsid w:val="00B76980"/>
    <w:rsid w:val="00B83408"/>
    <w:rsid w:val="00B95DB4"/>
    <w:rsid w:val="00BA0C04"/>
    <w:rsid w:val="00BA2A62"/>
    <w:rsid w:val="00BA42DC"/>
    <w:rsid w:val="00BA7113"/>
    <w:rsid w:val="00BB019E"/>
    <w:rsid w:val="00BB0B20"/>
    <w:rsid w:val="00BB2025"/>
    <w:rsid w:val="00BB2686"/>
    <w:rsid w:val="00BB4CAE"/>
    <w:rsid w:val="00BB4D52"/>
    <w:rsid w:val="00BB66D6"/>
    <w:rsid w:val="00BC1F49"/>
    <w:rsid w:val="00BC6FDF"/>
    <w:rsid w:val="00BD2865"/>
    <w:rsid w:val="00BD5F5A"/>
    <w:rsid w:val="00BD654A"/>
    <w:rsid w:val="00BE09C8"/>
    <w:rsid w:val="00BE1029"/>
    <w:rsid w:val="00BE1940"/>
    <w:rsid w:val="00BE3607"/>
    <w:rsid w:val="00BE7075"/>
    <w:rsid w:val="00BE75ED"/>
    <w:rsid w:val="00BE7AF5"/>
    <w:rsid w:val="00BF149C"/>
    <w:rsid w:val="00BF1F95"/>
    <w:rsid w:val="00BF2800"/>
    <w:rsid w:val="00BF2801"/>
    <w:rsid w:val="00C04ABA"/>
    <w:rsid w:val="00C05E99"/>
    <w:rsid w:val="00C064D2"/>
    <w:rsid w:val="00C101BB"/>
    <w:rsid w:val="00C109BA"/>
    <w:rsid w:val="00C10C44"/>
    <w:rsid w:val="00C14E3E"/>
    <w:rsid w:val="00C15269"/>
    <w:rsid w:val="00C1605C"/>
    <w:rsid w:val="00C16433"/>
    <w:rsid w:val="00C16695"/>
    <w:rsid w:val="00C231CC"/>
    <w:rsid w:val="00C2338A"/>
    <w:rsid w:val="00C27A2E"/>
    <w:rsid w:val="00C3108B"/>
    <w:rsid w:val="00C32FD1"/>
    <w:rsid w:val="00C362BC"/>
    <w:rsid w:val="00C42555"/>
    <w:rsid w:val="00C43BA3"/>
    <w:rsid w:val="00C43EB4"/>
    <w:rsid w:val="00C472C9"/>
    <w:rsid w:val="00C474CE"/>
    <w:rsid w:val="00C5300F"/>
    <w:rsid w:val="00C555FA"/>
    <w:rsid w:val="00C64E3B"/>
    <w:rsid w:val="00C66ADE"/>
    <w:rsid w:val="00C724AF"/>
    <w:rsid w:val="00C76115"/>
    <w:rsid w:val="00C76FEF"/>
    <w:rsid w:val="00C77CBA"/>
    <w:rsid w:val="00C812E7"/>
    <w:rsid w:val="00C827C0"/>
    <w:rsid w:val="00C82AEE"/>
    <w:rsid w:val="00C830AB"/>
    <w:rsid w:val="00C87733"/>
    <w:rsid w:val="00C9192A"/>
    <w:rsid w:val="00C925BC"/>
    <w:rsid w:val="00C94A62"/>
    <w:rsid w:val="00CA0A21"/>
    <w:rsid w:val="00CA2269"/>
    <w:rsid w:val="00CA23CD"/>
    <w:rsid w:val="00CA3F4C"/>
    <w:rsid w:val="00CA5AF6"/>
    <w:rsid w:val="00CB0EF4"/>
    <w:rsid w:val="00CB1061"/>
    <w:rsid w:val="00CB2B5F"/>
    <w:rsid w:val="00CB4174"/>
    <w:rsid w:val="00CB6508"/>
    <w:rsid w:val="00CB75BB"/>
    <w:rsid w:val="00CC049B"/>
    <w:rsid w:val="00CC21E1"/>
    <w:rsid w:val="00CC558E"/>
    <w:rsid w:val="00CD126E"/>
    <w:rsid w:val="00CD16C3"/>
    <w:rsid w:val="00CD50C8"/>
    <w:rsid w:val="00CE538E"/>
    <w:rsid w:val="00CE5CE4"/>
    <w:rsid w:val="00CF55A5"/>
    <w:rsid w:val="00D003A4"/>
    <w:rsid w:val="00D012CD"/>
    <w:rsid w:val="00D0221A"/>
    <w:rsid w:val="00D031FA"/>
    <w:rsid w:val="00D049FA"/>
    <w:rsid w:val="00D06E56"/>
    <w:rsid w:val="00D1059C"/>
    <w:rsid w:val="00D10DA5"/>
    <w:rsid w:val="00D14941"/>
    <w:rsid w:val="00D15AF1"/>
    <w:rsid w:val="00D17B10"/>
    <w:rsid w:val="00D23AF7"/>
    <w:rsid w:val="00D276AA"/>
    <w:rsid w:val="00D30564"/>
    <w:rsid w:val="00D314F7"/>
    <w:rsid w:val="00D32C94"/>
    <w:rsid w:val="00D373E3"/>
    <w:rsid w:val="00D3764D"/>
    <w:rsid w:val="00D37DC2"/>
    <w:rsid w:val="00D40220"/>
    <w:rsid w:val="00D44E7D"/>
    <w:rsid w:val="00D44F3D"/>
    <w:rsid w:val="00D457E5"/>
    <w:rsid w:val="00D46C95"/>
    <w:rsid w:val="00D5084A"/>
    <w:rsid w:val="00D51466"/>
    <w:rsid w:val="00D53B07"/>
    <w:rsid w:val="00D53F05"/>
    <w:rsid w:val="00D55C2E"/>
    <w:rsid w:val="00D56746"/>
    <w:rsid w:val="00D57008"/>
    <w:rsid w:val="00D6093D"/>
    <w:rsid w:val="00D70D5A"/>
    <w:rsid w:val="00D77655"/>
    <w:rsid w:val="00D81D3E"/>
    <w:rsid w:val="00D8238C"/>
    <w:rsid w:val="00D839A1"/>
    <w:rsid w:val="00D84053"/>
    <w:rsid w:val="00D84287"/>
    <w:rsid w:val="00D90053"/>
    <w:rsid w:val="00D90096"/>
    <w:rsid w:val="00D91C4E"/>
    <w:rsid w:val="00D91E1B"/>
    <w:rsid w:val="00D92CC2"/>
    <w:rsid w:val="00D9637A"/>
    <w:rsid w:val="00DA04BE"/>
    <w:rsid w:val="00DA09E0"/>
    <w:rsid w:val="00DA267B"/>
    <w:rsid w:val="00DA3F8A"/>
    <w:rsid w:val="00DA5428"/>
    <w:rsid w:val="00DA6BA7"/>
    <w:rsid w:val="00DB2DB0"/>
    <w:rsid w:val="00DB5D31"/>
    <w:rsid w:val="00DC2A7F"/>
    <w:rsid w:val="00DC32CD"/>
    <w:rsid w:val="00DC3AE9"/>
    <w:rsid w:val="00DD0E84"/>
    <w:rsid w:val="00DD178E"/>
    <w:rsid w:val="00DD3453"/>
    <w:rsid w:val="00DD4778"/>
    <w:rsid w:val="00DE55BE"/>
    <w:rsid w:val="00DE577C"/>
    <w:rsid w:val="00DF0D8F"/>
    <w:rsid w:val="00DF3488"/>
    <w:rsid w:val="00E03F4C"/>
    <w:rsid w:val="00E06188"/>
    <w:rsid w:val="00E11B1C"/>
    <w:rsid w:val="00E12E06"/>
    <w:rsid w:val="00E1531A"/>
    <w:rsid w:val="00E171DB"/>
    <w:rsid w:val="00E20C9F"/>
    <w:rsid w:val="00E22D14"/>
    <w:rsid w:val="00E246C3"/>
    <w:rsid w:val="00E25398"/>
    <w:rsid w:val="00E259F8"/>
    <w:rsid w:val="00E25A42"/>
    <w:rsid w:val="00E25C94"/>
    <w:rsid w:val="00E26C20"/>
    <w:rsid w:val="00E270EE"/>
    <w:rsid w:val="00E3106B"/>
    <w:rsid w:val="00E342FF"/>
    <w:rsid w:val="00E35351"/>
    <w:rsid w:val="00E354E7"/>
    <w:rsid w:val="00E361FF"/>
    <w:rsid w:val="00E37684"/>
    <w:rsid w:val="00E37B26"/>
    <w:rsid w:val="00E37B73"/>
    <w:rsid w:val="00E450DC"/>
    <w:rsid w:val="00E474F6"/>
    <w:rsid w:val="00E47953"/>
    <w:rsid w:val="00E50A1C"/>
    <w:rsid w:val="00E50A99"/>
    <w:rsid w:val="00E51104"/>
    <w:rsid w:val="00E51956"/>
    <w:rsid w:val="00E51AF2"/>
    <w:rsid w:val="00E52284"/>
    <w:rsid w:val="00E528C3"/>
    <w:rsid w:val="00E529A4"/>
    <w:rsid w:val="00E54593"/>
    <w:rsid w:val="00E54D26"/>
    <w:rsid w:val="00E55E6D"/>
    <w:rsid w:val="00E567FE"/>
    <w:rsid w:val="00E60376"/>
    <w:rsid w:val="00E63163"/>
    <w:rsid w:val="00E7170E"/>
    <w:rsid w:val="00E74504"/>
    <w:rsid w:val="00E74ADA"/>
    <w:rsid w:val="00E81259"/>
    <w:rsid w:val="00E82B45"/>
    <w:rsid w:val="00E85CEF"/>
    <w:rsid w:val="00E871F0"/>
    <w:rsid w:val="00E934A4"/>
    <w:rsid w:val="00E97582"/>
    <w:rsid w:val="00E978E1"/>
    <w:rsid w:val="00EA2F61"/>
    <w:rsid w:val="00EA583C"/>
    <w:rsid w:val="00EA6A09"/>
    <w:rsid w:val="00EB0E29"/>
    <w:rsid w:val="00EB1620"/>
    <w:rsid w:val="00EB1C7A"/>
    <w:rsid w:val="00EB5C7A"/>
    <w:rsid w:val="00EB70C4"/>
    <w:rsid w:val="00EC1A67"/>
    <w:rsid w:val="00EC3678"/>
    <w:rsid w:val="00EC424F"/>
    <w:rsid w:val="00EC6736"/>
    <w:rsid w:val="00ED02B3"/>
    <w:rsid w:val="00ED30FB"/>
    <w:rsid w:val="00ED361F"/>
    <w:rsid w:val="00ED3D2E"/>
    <w:rsid w:val="00ED5310"/>
    <w:rsid w:val="00ED6AB6"/>
    <w:rsid w:val="00EE0F3E"/>
    <w:rsid w:val="00EE10E9"/>
    <w:rsid w:val="00EE5FB9"/>
    <w:rsid w:val="00EE68A9"/>
    <w:rsid w:val="00EE698A"/>
    <w:rsid w:val="00EE767C"/>
    <w:rsid w:val="00EE7ED4"/>
    <w:rsid w:val="00EF0482"/>
    <w:rsid w:val="00EF0DA1"/>
    <w:rsid w:val="00EF3FDD"/>
    <w:rsid w:val="00EF524B"/>
    <w:rsid w:val="00EF53AB"/>
    <w:rsid w:val="00EF6C3D"/>
    <w:rsid w:val="00EF7EBF"/>
    <w:rsid w:val="00F00C65"/>
    <w:rsid w:val="00F00CB1"/>
    <w:rsid w:val="00F05A41"/>
    <w:rsid w:val="00F06806"/>
    <w:rsid w:val="00F06950"/>
    <w:rsid w:val="00F1095C"/>
    <w:rsid w:val="00F11CCB"/>
    <w:rsid w:val="00F134DC"/>
    <w:rsid w:val="00F14EC6"/>
    <w:rsid w:val="00F14F76"/>
    <w:rsid w:val="00F208C7"/>
    <w:rsid w:val="00F20943"/>
    <w:rsid w:val="00F210F1"/>
    <w:rsid w:val="00F22F7F"/>
    <w:rsid w:val="00F25D25"/>
    <w:rsid w:val="00F27CE9"/>
    <w:rsid w:val="00F36856"/>
    <w:rsid w:val="00F37397"/>
    <w:rsid w:val="00F417DB"/>
    <w:rsid w:val="00F4220C"/>
    <w:rsid w:val="00F425B7"/>
    <w:rsid w:val="00F43CD4"/>
    <w:rsid w:val="00F451DE"/>
    <w:rsid w:val="00F4637E"/>
    <w:rsid w:val="00F4726D"/>
    <w:rsid w:val="00F5277D"/>
    <w:rsid w:val="00F529E7"/>
    <w:rsid w:val="00F5427D"/>
    <w:rsid w:val="00F60327"/>
    <w:rsid w:val="00F63C66"/>
    <w:rsid w:val="00F663C5"/>
    <w:rsid w:val="00F72830"/>
    <w:rsid w:val="00F72C19"/>
    <w:rsid w:val="00F73BA5"/>
    <w:rsid w:val="00F7568A"/>
    <w:rsid w:val="00F77AC7"/>
    <w:rsid w:val="00F8031A"/>
    <w:rsid w:val="00F80D35"/>
    <w:rsid w:val="00F87D1A"/>
    <w:rsid w:val="00FA04C2"/>
    <w:rsid w:val="00FA157F"/>
    <w:rsid w:val="00FA39BA"/>
    <w:rsid w:val="00FA64EE"/>
    <w:rsid w:val="00FA680A"/>
    <w:rsid w:val="00FB0B73"/>
    <w:rsid w:val="00FB3992"/>
    <w:rsid w:val="00FB5B7B"/>
    <w:rsid w:val="00FB77AB"/>
    <w:rsid w:val="00FC16D7"/>
    <w:rsid w:val="00FC1F49"/>
    <w:rsid w:val="00FC2736"/>
    <w:rsid w:val="00FC4A54"/>
    <w:rsid w:val="00FC71D8"/>
    <w:rsid w:val="00FD1739"/>
    <w:rsid w:val="00FD17E3"/>
    <w:rsid w:val="00FD1B74"/>
    <w:rsid w:val="00FD1D36"/>
    <w:rsid w:val="00FD66AB"/>
    <w:rsid w:val="00FE0477"/>
    <w:rsid w:val="00FE13E5"/>
    <w:rsid w:val="00FE22FC"/>
    <w:rsid w:val="00FE27DB"/>
    <w:rsid w:val="00FE3F84"/>
    <w:rsid w:val="00FE50DE"/>
    <w:rsid w:val="00FE5B77"/>
    <w:rsid w:val="00FE64EE"/>
    <w:rsid w:val="00FF54A6"/>
    <w:rsid w:val="00FF5E15"/>
    <w:rsid w:val="3A964DFC"/>
    <w:rsid w:val="3CD20018"/>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08EDAFD9"/>
  <w14:defaultImageDpi w14:val="330"/>
  <w15:docId w15:val="{F6F17D01-415D-4B70-9269-AD40406236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9" w:qFormat="1"/>
    <w:lsdException w:name="heading 3" w:uiPriority="0"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qFormat="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Smart Link" w:semiHidden="1" w:unhideWhenUsed="1"/>
  </w:latentStyles>
  <w:style w:type="paragraph" w:default="1" w:styleId="Normal">
    <w:name w:val="Normal"/>
    <w:aliases w:val="Normal tex"/>
    <w:qFormat/>
    <w:rsid w:val="002853B7"/>
    <w:rPr>
      <w:rFonts w:asciiTheme="minorHAnsi" w:eastAsiaTheme="minorHAnsi" w:hAnsiTheme="minorHAnsi" w:cstheme="minorBidi"/>
      <w:kern w:val="2"/>
      <w:sz w:val="24"/>
      <w:szCs w:val="24"/>
      <w:lang w:val="en-MX"/>
      <w14:ligatures w14:val="standardContextual"/>
    </w:rPr>
  </w:style>
  <w:style w:type="paragraph" w:styleId="Heading1">
    <w:name w:val="heading 1"/>
    <w:basedOn w:val="Normal"/>
    <w:next w:val="Firstparagraph"/>
    <w:autoRedefine/>
    <w:qFormat/>
    <w:rsid w:val="009C3FF3"/>
    <w:pPr>
      <w:keepNext/>
      <w:numPr>
        <w:numId w:val="2"/>
      </w:numPr>
      <w:tabs>
        <w:tab w:val="left" w:pos="482"/>
      </w:tabs>
      <w:spacing w:before="360" w:after="180"/>
      <w:outlineLvl w:val="0"/>
    </w:pPr>
    <w:rPr>
      <w:rFonts w:ascii="CMU Bright Bold Extended" w:hAnsi="CMU Bright Bold Extended" w:cs="Arial"/>
      <w:bCs/>
      <w:sz w:val="28"/>
      <w:szCs w:val="32"/>
    </w:rPr>
  </w:style>
  <w:style w:type="paragraph" w:styleId="Heading2">
    <w:name w:val="heading 2"/>
    <w:basedOn w:val="Normal"/>
    <w:next w:val="Firstparagraph"/>
    <w:link w:val="Heading2Char"/>
    <w:autoRedefine/>
    <w:uiPriority w:val="9"/>
    <w:qFormat/>
    <w:rsid w:val="00064F4D"/>
    <w:pPr>
      <w:keepNext/>
      <w:numPr>
        <w:ilvl w:val="1"/>
        <w:numId w:val="2"/>
      </w:numPr>
      <w:tabs>
        <w:tab w:val="left" w:pos="624"/>
      </w:tabs>
      <w:spacing w:before="300" w:after="120"/>
      <w:outlineLvl w:val="1"/>
    </w:pPr>
    <w:rPr>
      <w:rFonts w:ascii="CMU Bright" w:hAnsi="CMU Bright" w:cs="Arial"/>
      <w:b/>
      <w:bCs/>
      <w:iCs/>
      <w:szCs w:val="28"/>
    </w:rPr>
  </w:style>
  <w:style w:type="paragraph" w:styleId="Heading3">
    <w:name w:val="heading 3"/>
    <w:basedOn w:val="Normal"/>
    <w:next w:val="Firstparagraph"/>
    <w:autoRedefine/>
    <w:qFormat/>
    <w:rsid w:val="009C3FF3"/>
    <w:pPr>
      <w:keepNext/>
      <w:numPr>
        <w:ilvl w:val="2"/>
        <w:numId w:val="2"/>
      </w:numPr>
      <w:tabs>
        <w:tab w:val="left" w:pos="765"/>
      </w:tabs>
      <w:spacing w:before="300" w:after="120"/>
      <w:outlineLvl w:val="2"/>
    </w:pPr>
    <w:rPr>
      <w:rFonts w:ascii="CMU Bright Bold Extended" w:hAnsi="CMU Bright Bold Extended" w:cs="Arial"/>
      <w:bCs/>
      <w:szCs w:val="26"/>
    </w:rPr>
  </w:style>
  <w:style w:type="character" w:default="1" w:styleId="DefaultParagraphFont">
    <w:name w:val="Default Paragraph Font"/>
    <w:uiPriority w:val="1"/>
    <w:semiHidden/>
    <w:unhideWhenUsed/>
    <w:rsid w:val="002853B7"/>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rsid w:val="002853B7"/>
  </w:style>
  <w:style w:type="paragraph" w:styleId="Footer">
    <w:name w:val="footer"/>
    <w:basedOn w:val="Normal"/>
    <w:semiHidden/>
    <w:rsid w:val="009C3FF3"/>
    <w:pPr>
      <w:tabs>
        <w:tab w:val="center" w:pos="4153"/>
        <w:tab w:val="right" w:pos="8306"/>
      </w:tabs>
    </w:pPr>
  </w:style>
  <w:style w:type="paragraph" w:customStyle="1" w:styleId="Firstparagraph">
    <w:name w:val="First paragraph"/>
    <w:basedOn w:val="Normal"/>
    <w:next w:val="Normal"/>
    <w:rsid w:val="009C3FF3"/>
  </w:style>
  <w:style w:type="character" w:styleId="PageNumber">
    <w:name w:val="page number"/>
    <w:basedOn w:val="DefaultParagraphFont"/>
    <w:semiHidden/>
    <w:rsid w:val="009C3FF3"/>
  </w:style>
  <w:style w:type="paragraph" w:styleId="Header">
    <w:name w:val="header"/>
    <w:basedOn w:val="Normal"/>
    <w:link w:val="HeaderChar"/>
    <w:uiPriority w:val="99"/>
    <w:rsid w:val="009C3FF3"/>
    <w:pPr>
      <w:tabs>
        <w:tab w:val="center" w:pos="4153"/>
        <w:tab w:val="right" w:pos="8306"/>
      </w:tabs>
    </w:pPr>
  </w:style>
  <w:style w:type="character" w:customStyle="1" w:styleId="Heading2Char">
    <w:name w:val="Heading 2 Char"/>
    <w:basedOn w:val="DefaultParagraphFont"/>
    <w:link w:val="Heading2"/>
    <w:uiPriority w:val="9"/>
    <w:rsid w:val="00064F4D"/>
    <w:rPr>
      <w:rFonts w:ascii="CMU Bright" w:eastAsiaTheme="minorEastAsia" w:hAnsi="CMU Bright" w:cs="Arial"/>
      <w:b/>
      <w:bCs/>
      <w:iCs/>
      <w:sz w:val="22"/>
      <w:szCs w:val="28"/>
    </w:rPr>
  </w:style>
  <w:style w:type="paragraph" w:styleId="Caption">
    <w:name w:val="caption"/>
    <w:aliases w:val="Caption text"/>
    <w:basedOn w:val="Normal"/>
    <w:next w:val="Normal"/>
    <w:autoRedefine/>
    <w:uiPriority w:val="35"/>
    <w:unhideWhenUsed/>
    <w:qFormat/>
    <w:rsid w:val="008C7853"/>
    <w:pPr>
      <w:keepNext/>
      <w:spacing w:after="200"/>
      <w:jc w:val="center"/>
    </w:pPr>
    <w:rPr>
      <w:b/>
      <w:bCs/>
      <w:color w:val="000000" w:themeColor="text1"/>
      <w:sz w:val="20"/>
      <w:szCs w:val="18"/>
    </w:rPr>
  </w:style>
  <w:style w:type="paragraph" w:styleId="FootnoteText">
    <w:name w:val="footnote text"/>
    <w:aliases w:val="Footnote Text Tex,Car,Footnote Text Char Car Car,Footnote Text Char Car,Footnote Text Char Car Car Car Car Car,Footnote Text Char Car Car Car Car,Footnote Text Char1,Footnote Text Char1 Char1 Char,Footnote Text Char Char Char1 Char,ft"/>
    <w:basedOn w:val="Normal"/>
    <w:link w:val="FootnoteTextChar"/>
    <w:uiPriority w:val="99"/>
    <w:unhideWhenUsed/>
    <w:qFormat/>
    <w:rsid w:val="009C3FF3"/>
    <w:rPr>
      <w:sz w:val="18"/>
      <w:szCs w:val="20"/>
    </w:rPr>
  </w:style>
  <w:style w:type="character" w:customStyle="1" w:styleId="FootnoteTextChar">
    <w:name w:val="Footnote Text Char"/>
    <w:aliases w:val="Footnote Text Tex Char,Car Char,Footnote Text Char Car Car Char,Footnote Text Char Car Char,Footnote Text Char Car Car Car Car Car Char,Footnote Text Char Car Car Car Car Char,Footnote Text Char1 Char,ft Char"/>
    <w:basedOn w:val="DefaultParagraphFont"/>
    <w:link w:val="FootnoteText"/>
    <w:uiPriority w:val="99"/>
    <w:rsid w:val="009C3FF3"/>
    <w:rPr>
      <w:rFonts w:ascii="CMU Serif" w:eastAsiaTheme="minorEastAsia" w:hAnsi="CMU Serif" w:cstheme="minorBidi"/>
      <w:spacing w:val="-4"/>
      <w:sz w:val="18"/>
    </w:rPr>
  </w:style>
  <w:style w:type="paragraph" w:styleId="NormalWeb">
    <w:name w:val="Normal (Web)"/>
    <w:aliases w:val="Referemces Tex"/>
    <w:basedOn w:val="Normal"/>
    <w:autoRedefine/>
    <w:uiPriority w:val="99"/>
    <w:unhideWhenUsed/>
    <w:qFormat/>
    <w:rsid w:val="009C3FF3"/>
    <w:pPr>
      <w:spacing w:after="120"/>
      <w:ind w:left="475" w:hanging="475"/>
    </w:pPr>
    <w:rPr>
      <w:rFonts w:cs="Times New Roman"/>
      <w:noProof/>
    </w:rPr>
  </w:style>
  <w:style w:type="paragraph" w:styleId="TableofFigures">
    <w:name w:val="table of figures"/>
    <w:basedOn w:val="Normal"/>
    <w:next w:val="Normal"/>
    <w:autoRedefine/>
    <w:uiPriority w:val="99"/>
    <w:unhideWhenUsed/>
    <w:qFormat/>
    <w:rsid w:val="009C3FF3"/>
    <w:pPr>
      <w:tabs>
        <w:tab w:val="right" w:leader="dot" w:pos="7360"/>
      </w:tabs>
    </w:pPr>
    <w:rPr>
      <w:sz w:val="20"/>
    </w:rPr>
  </w:style>
  <w:style w:type="paragraph" w:styleId="TOCHeading">
    <w:name w:val="TOC Heading"/>
    <w:aliases w:val="TOC Heading tex"/>
    <w:basedOn w:val="Heading1"/>
    <w:next w:val="Normal"/>
    <w:autoRedefine/>
    <w:uiPriority w:val="39"/>
    <w:unhideWhenUsed/>
    <w:qFormat/>
    <w:rsid w:val="009C3FF3"/>
    <w:pPr>
      <w:keepLines/>
      <w:numPr>
        <w:numId w:val="0"/>
      </w:numPr>
      <w:tabs>
        <w:tab w:val="clear" w:pos="482"/>
      </w:tabs>
      <w:spacing w:before="480" w:after="0" w:line="276" w:lineRule="auto"/>
      <w:outlineLvl w:val="9"/>
    </w:pPr>
    <w:rPr>
      <w:rFonts w:ascii="CMU Serif Roman" w:eastAsiaTheme="majorEastAsia" w:hAnsi="CMU Serif Roman" w:cstheme="majorBidi"/>
      <w:b/>
      <w:color w:val="000000" w:themeColor="text1"/>
      <w:szCs w:val="28"/>
      <w:lang w:eastAsia="ja-JP"/>
    </w:rPr>
  </w:style>
  <w:style w:type="paragraph" w:styleId="TOC1">
    <w:name w:val="toc 1"/>
    <w:aliases w:val="TOC 1 tex"/>
    <w:basedOn w:val="Normal"/>
    <w:next w:val="Normal"/>
    <w:autoRedefine/>
    <w:uiPriority w:val="39"/>
    <w:unhideWhenUsed/>
    <w:qFormat/>
    <w:rsid w:val="009C3FF3"/>
    <w:pPr>
      <w:tabs>
        <w:tab w:val="left" w:pos="288"/>
        <w:tab w:val="left" w:pos="718"/>
        <w:tab w:val="right" w:leader="dot" w:pos="7360"/>
      </w:tabs>
      <w:spacing w:before="120"/>
    </w:pPr>
    <w:rPr>
      <w:sz w:val="20"/>
    </w:rPr>
  </w:style>
  <w:style w:type="paragraph" w:styleId="TOC2">
    <w:name w:val="toc 2"/>
    <w:aliases w:val="TOC 2 tex"/>
    <w:basedOn w:val="Normal"/>
    <w:next w:val="Normal"/>
    <w:autoRedefine/>
    <w:uiPriority w:val="39"/>
    <w:unhideWhenUsed/>
    <w:qFormat/>
    <w:rsid w:val="009C3FF3"/>
    <w:pPr>
      <w:tabs>
        <w:tab w:val="left" w:pos="432"/>
        <w:tab w:val="left" w:pos="840"/>
        <w:tab w:val="right" w:leader="dot" w:pos="7358"/>
      </w:tabs>
    </w:pPr>
    <w:rPr>
      <w:sz w:val="20"/>
    </w:rPr>
  </w:style>
  <w:style w:type="paragraph" w:styleId="Title">
    <w:name w:val="Title"/>
    <w:basedOn w:val="Normal"/>
    <w:next w:val="Normal"/>
    <w:link w:val="TitleChar"/>
    <w:autoRedefine/>
    <w:uiPriority w:val="10"/>
    <w:qFormat/>
    <w:rsid w:val="00D457E5"/>
    <w:pPr>
      <w:spacing w:after="300"/>
      <w:contextualSpacing/>
      <w:jc w:val="center"/>
    </w:pPr>
    <w:rPr>
      <w:rFonts w:ascii="CMU Bright Bold Extended" w:eastAsiaTheme="majorEastAsia" w:hAnsi="CMU Bright Bold Extended" w:cstheme="majorBidi"/>
      <w:color w:val="000000" w:themeColor="text1"/>
      <w:kern w:val="28"/>
      <w:sz w:val="36"/>
      <w:szCs w:val="36"/>
    </w:rPr>
  </w:style>
  <w:style w:type="character" w:customStyle="1" w:styleId="TitleChar">
    <w:name w:val="Title Char"/>
    <w:basedOn w:val="DefaultParagraphFont"/>
    <w:link w:val="Title"/>
    <w:uiPriority w:val="10"/>
    <w:rsid w:val="00D457E5"/>
    <w:rPr>
      <w:rFonts w:ascii="CMU Bright Bold Extended" w:eastAsiaTheme="majorEastAsia" w:hAnsi="CMU Bright Bold Extended" w:cstheme="majorBidi"/>
      <w:color w:val="000000" w:themeColor="text1"/>
      <w:kern w:val="28"/>
      <w:sz w:val="36"/>
      <w:szCs w:val="36"/>
      <w:lang w:val="en-MX"/>
    </w:rPr>
  </w:style>
  <w:style w:type="character" w:customStyle="1" w:styleId="HeaderChar">
    <w:name w:val="Header Char"/>
    <w:basedOn w:val="DefaultParagraphFont"/>
    <w:link w:val="Header"/>
    <w:uiPriority w:val="99"/>
    <w:rsid w:val="009C3FF3"/>
    <w:rPr>
      <w:rFonts w:ascii="CMU Serif" w:eastAsiaTheme="minorEastAsia" w:hAnsi="CMU Serif" w:cstheme="minorBidi"/>
      <w:spacing w:val="-4"/>
      <w:sz w:val="21"/>
      <w:szCs w:val="21"/>
    </w:rPr>
  </w:style>
  <w:style w:type="paragraph" w:customStyle="1" w:styleId="Statacode">
    <w:name w:val="Stata code"/>
    <w:basedOn w:val="Normal"/>
    <w:autoRedefine/>
    <w:qFormat/>
    <w:rsid w:val="009C3FF3"/>
    <w:pPr>
      <w:spacing w:before="120" w:after="120"/>
      <w:ind w:left="288"/>
      <w:contextualSpacing/>
    </w:pPr>
    <w:rPr>
      <w:rFonts w:ascii="CMU Typewriter Text" w:hAnsi="CMU Typewriter Text"/>
      <w:color w:val="365F91" w:themeColor="accent1" w:themeShade="BF"/>
      <w:sz w:val="18"/>
    </w:rPr>
  </w:style>
  <w:style w:type="paragraph" w:customStyle="1" w:styleId="EquationTex">
    <w:name w:val="Equation Tex"/>
    <w:basedOn w:val="Normal"/>
    <w:autoRedefine/>
    <w:qFormat/>
    <w:rsid w:val="009C3FF3"/>
    <w:pPr>
      <w:spacing w:after="40"/>
      <w:jc w:val="center"/>
    </w:pPr>
    <w:rPr>
      <w:rFonts w:ascii="Cambria Math" w:hAnsi="Cambria Math"/>
      <w:i/>
    </w:rPr>
  </w:style>
  <w:style w:type="paragraph" w:customStyle="1" w:styleId="Equationbelowtex">
    <w:name w:val="Equation below tex"/>
    <w:basedOn w:val="Normal"/>
    <w:autoRedefine/>
    <w:qFormat/>
    <w:rsid w:val="009C3FF3"/>
    <w:pPr>
      <w:spacing w:before="40" w:after="120"/>
      <w:contextualSpacing/>
      <w:jc w:val="right"/>
    </w:pPr>
  </w:style>
  <w:style w:type="paragraph" w:customStyle="1" w:styleId="EquationCaptionTex">
    <w:name w:val="Equation Caption Tex"/>
    <w:basedOn w:val="Equationbelowtex"/>
    <w:autoRedefine/>
    <w:qFormat/>
    <w:rsid w:val="009C3FF3"/>
    <w:pPr>
      <w:spacing w:before="120" w:after="40"/>
    </w:pPr>
    <w:rPr>
      <w:b/>
    </w:rPr>
  </w:style>
  <w:style w:type="paragraph" w:customStyle="1" w:styleId="Abstracttex">
    <w:name w:val="Abstract tex"/>
    <w:basedOn w:val="Normal"/>
    <w:qFormat/>
    <w:rsid w:val="009C3FF3"/>
    <w:pPr>
      <w:spacing w:before="240" w:after="480"/>
      <w:ind w:left="576" w:right="576"/>
      <w:contextualSpacing/>
    </w:pPr>
    <w:rPr>
      <w:rFonts w:ascii="CMU Serif Roman Slanted" w:hAnsi="CMU Serif Roman Slanted"/>
      <w:i/>
      <w:sz w:val="18"/>
    </w:rPr>
  </w:style>
  <w:style w:type="character" w:styleId="FootnoteReference">
    <w:name w:val="footnote reference"/>
    <w:aliases w:val="Error-Fußnotenzeichen5,Error-Fußnotenzeichen6,Error-Fußnotenzeichen3,ftref"/>
    <w:basedOn w:val="DefaultParagraphFont"/>
    <w:uiPriority w:val="99"/>
    <w:unhideWhenUsed/>
    <w:rsid w:val="009C3FF3"/>
    <w:rPr>
      <w:vertAlign w:val="superscript"/>
    </w:rPr>
  </w:style>
  <w:style w:type="paragraph" w:customStyle="1" w:styleId="AuthorsTex">
    <w:name w:val="Authors Tex"/>
    <w:basedOn w:val="Normal"/>
    <w:qFormat/>
    <w:rsid w:val="009C3FF3"/>
    <w:pPr>
      <w:spacing w:before="240" w:after="240"/>
      <w:jc w:val="center"/>
    </w:pPr>
    <w:rPr>
      <w:rFonts w:ascii="CMU Sans Serif" w:hAnsi="CMU Sans Serif"/>
    </w:rPr>
  </w:style>
  <w:style w:type="paragraph" w:customStyle="1" w:styleId="AbstractTitleTex">
    <w:name w:val="Abstract Title Tex"/>
    <w:basedOn w:val="Abstracttex"/>
    <w:next w:val="Abstracttex"/>
    <w:qFormat/>
    <w:rsid w:val="009C3FF3"/>
    <w:pPr>
      <w:spacing w:before="480" w:after="240"/>
      <w:jc w:val="center"/>
    </w:pPr>
  </w:style>
  <w:style w:type="paragraph" w:styleId="Subtitle">
    <w:name w:val="Subtitle"/>
    <w:basedOn w:val="Normal"/>
    <w:next w:val="Normal"/>
    <w:link w:val="SubtitleChar"/>
    <w:uiPriority w:val="11"/>
    <w:qFormat/>
    <w:rsid w:val="00C82AEE"/>
    <w:pPr>
      <w:numPr>
        <w:ilvl w:val="1"/>
      </w:numPr>
      <w:ind w:firstLine="289"/>
    </w:pPr>
    <w:rPr>
      <w:color w:val="5A5A5A" w:themeColor="text1" w:themeTint="A5"/>
      <w:spacing w:val="15"/>
    </w:rPr>
  </w:style>
  <w:style w:type="character" w:customStyle="1" w:styleId="SubtitleChar">
    <w:name w:val="Subtitle Char"/>
    <w:basedOn w:val="DefaultParagraphFont"/>
    <w:link w:val="Subtitle"/>
    <w:uiPriority w:val="11"/>
    <w:rsid w:val="00C82AEE"/>
    <w:rPr>
      <w:rFonts w:asciiTheme="minorHAnsi" w:eastAsiaTheme="minorEastAsia" w:hAnsiTheme="minorHAnsi" w:cstheme="minorBidi"/>
      <w:color w:val="5A5A5A" w:themeColor="text1" w:themeTint="A5"/>
      <w:spacing w:val="15"/>
      <w:sz w:val="22"/>
      <w:szCs w:val="22"/>
    </w:rPr>
  </w:style>
  <w:style w:type="table" w:styleId="TableGrid">
    <w:name w:val="Table Grid"/>
    <w:basedOn w:val="TableNormal"/>
    <w:uiPriority w:val="59"/>
    <w:rsid w:val="00DA3F8A"/>
    <w:rPr>
      <w:rFonts w:asciiTheme="minorHAnsi" w:eastAsiaTheme="minorHAnsi" w:hAnsiTheme="minorHAnsi" w:cstheme="minorBidi"/>
      <w:sz w:val="22"/>
      <w:szCs w:val="22"/>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customStyle="1" w:styleId="normaltextrun">
    <w:name w:val="normaltextrun"/>
    <w:basedOn w:val="DefaultParagraphFont"/>
    <w:rsid w:val="00FB3992"/>
  </w:style>
  <w:style w:type="character" w:customStyle="1" w:styleId="eop">
    <w:name w:val="eop"/>
    <w:basedOn w:val="DefaultParagraphFont"/>
    <w:rsid w:val="00FB3992"/>
  </w:style>
  <w:style w:type="table" w:styleId="PlainTable5">
    <w:name w:val="Plain Table 5"/>
    <w:basedOn w:val="TableNormal"/>
    <w:uiPriority w:val="45"/>
    <w:rsid w:val="008E3F30"/>
    <w:rPr>
      <w:rFonts w:asciiTheme="minorHAnsi" w:eastAsiaTheme="minorHAnsi" w:hAnsiTheme="minorHAnsi" w:cstheme="minorBidi"/>
      <w:sz w:val="22"/>
      <w:szCs w:val="22"/>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4">
    <w:name w:val="Plain Table 4"/>
    <w:basedOn w:val="TableNormal"/>
    <w:uiPriority w:val="44"/>
    <w:rsid w:val="00636385"/>
    <w:rPr>
      <w:rFonts w:asciiTheme="minorHAnsi" w:eastAsiaTheme="minorHAnsi" w:hAnsiTheme="minorHAnsi" w:cstheme="minorBidi"/>
      <w:sz w:val="22"/>
      <w:szCs w:val="22"/>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styleId="PlaceholderText">
    <w:name w:val="Placeholder Text"/>
    <w:basedOn w:val="DefaultParagraphFont"/>
    <w:uiPriority w:val="99"/>
    <w:semiHidden/>
    <w:rsid w:val="00DB5D31"/>
    <w:rPr>
      <w:color w:val="808080"/>
    </w:rPr>
  </w:style>
  <w:style w:type="character" w:styleId="CommentReference">
    <w:name w:val="annotation reference"/>
    <w:basedOn w:val="DefaultParagraphFont"/>
    <w:uiPriority w:val="99"/>
    <w:semiHidden/>
    <w:unhideWhenUsed/>
    <w:rsid w:val="00733B4B"/>
    <w:rPr>
      <w:sz w:val="16"/>
      <w:szCs w:val="16"/>
    </w:rPr>
  </w:style>
  <w:style w:type="paragraph" w:styleId="CommentText">
    <w:name w:val="annotation text"/>
    <w:basedOn w:val="Normal"/>
    <w:link w:val="CommentTextChar"/>
    <w:uiPriority w:val="99"/>
    <w:semiHidden/>
    <w:unhideWhenUsed/>
    <w:rsid w:val="00733B4B"/>
    <w:rPr>
      <w:sz w:val="20"/>
      <w:szCs w:val="20"/>
    </w:rPr>
  </w:style>
  <w:style w:type="character" w:customStyle="1" w:styleId="CommentTextChar">
    <w:name w:val="Comment Text Char"/>
    <w:basedOn w:val="DefaultParagraphFont"/>
    <w:link w:val="CommentText"/>
    <w:uiPriority w:val="99"/>
    <w:semiHidden/>
    <w:rsid w:val="00733B4B"/>
    <w:rPr>
      <w:rFonts w:asciiTheme="minorHAnsi" w:eastAsiaTheme="minorHAnsi" w:hAnsiTheme="minorHAnsi" w:cstheme="minorBidi"/>
    </w:rPr>
  </w:style>
  <w:style w:type="paragraph" w:styleId="CommentSubject">
    <w:name w:val="annotation subject"/>
    <w:basedOn w:val="CommentText"/>
    <w:next w:val="CommentText"/>
    <w:link w:val="CommentSubjectChar"/>
    <w:uiPriority w:val="99"/>
    <w:semiHidden/>
    <w:unhideWhenUsed/>
    <w:rsid w:val="00733B4B"/>
    <w:rPr>
      <w:b/>
      <w:bCs/>
    </w:rPr>
  </w:style>
  <w:style w:type="character" w:customStyle="1" w:styleId="CommentSubjectChar">
    <w:name w:val="Comment Subject Char"/>
    <w:basedOn w:val="CommentTextChar"/>
    <w:link w:val="CommentSubject"/>
    <w:uiPriority w:val="99"/>
    <w:semiHidden/>
    <w:rsid w:val="00733B4B"/>
    <w:rPr>
      <w:rFonts w:asciiTheme="minorHAnsi" w:eastAsiaTheme="minorHAnsi" w:hAnsiTheme="minorHAnsi" w:cstheme="minorBidi"/>
      <w:b/>
      <w:bCs/>
    </w:rPr>
  </w:style>
  <w:style w:type="paragraph" w:styleId="Revision">
    <w:name w:val="Revision"/>
    <w:hidden/>
    <w:uiPriority w:val="99"/>
    <w:semiHidden/>
    <w:rsid w:val="00803B63"/>
    <w:rPr>
      <w:rFonts w:asciiTheme="minorHAnsi" w:eastAsiaTheme="minorHAnsi" w:hAnsiTheme="minorHAnsi" w:cstheme="minorBidi"/>
      <w:sz w:val="22"/>
      <w:szCs w:val="22"/>
    </w:rPr>
  </w:style>
  <w:style w:type="paragraph" w:styleId="z-TopofForm">
    <w:name w:val="HTML Top of Form"/>
    <w:basedOn w:val="Normal"/>
    <w:next w:val="Normal"/>
    <w:link w:val="z-TopofFormChar"/>
    <w:hidden/>
    <w:uiPriority w:val="99"/>
    <w:semiHidden/>
    <w:unhideWhenUsed/>
    <w:rsid w:val="006E3F92"/>
    <w:pPr>
      <w:pBdr>
        <w:bottom w:val="single" w:sz="6" w:space="1" w:color="auto"/>
      </w:pBdr>
      <w:jc w:val="center"/>
    </w:pPr>
    <w:rPr>
      <w:rFonts w:ascii="Arial" w:eastAsia="Times New Roman" w:hAnsi="Arial" w:cs="Arial"/>
      <w:vanish/>
      <w:sz w:val="16"/>
      <w:szCs w:val="16"/>
    </w:rPr>
  </w:style>
  <w:style w:type="character" w:customStyle="1" w:styleId="z-TopofFormChar">
    <w:name w:val="z-Top of Form Char"/>
    <w:basedOn w:val="DefaultParagraphFont"/>
    <w:link w:val="z-TopofForm"/>
    <w:uiPriority w:val="99"/>
    <w:semiHidden/>
    <w:rsid w:val="006E3F92"/>
    <w:rPr>
      <w:rFonts w:ascii="Arial" w:hAnsi="Arial" w:cs="Arial"/>
      <w:vanish/>
      <w:sz w:val="16"/>
      <w:szCs w:val="16"/>
      <w:lang w:val="en-MX"/>
    </w:rPr>
  </w:style>
  <w:style w:type="paragraph" w:styleId="z-BottomofForm">
    <w:name w:val="HTML Bottom of Form"/>
    <w:basedOn w:val="Normal"/>
    <w:next w:val="Normal"/>
    <w:link w:val="z-BottomofFormChar"/>
    <w:hidden/>
    <w:uiPriority w:val="99"/>
    <w:semiHidden/>
    <w:unhideWhenUsed/>
    <w:rsid w:val="006E3F92"/>
    <w:pPr>
      <w:pBdr>
        <w:top w:val="single" w:sz="6" w:space="1" w:color="auto"/>
      </w:pBdr>
      <w:jc w:val="center"/>
    </w:pPr>
    <w:rPr>
      <w:rFonts w:ascii="Arial" w:eastAsia="Times New Roman" w:hAnsi="Arial" w:cs="Arial"/>
      <w:vanish/>
      <w:sz w:val="16"/>
      <w:szCs w:val="16"/>
    </w:rPr>
  </w:style>
  <w:style w:type="character" w:customStyle="1" w:styleId="z-BottomofFormChar">
    <w:name w:val="z-Bottom of Form Char"/>
    <w:basedOn w:val="DefaultParagraphFont"/>
    <w:link w:val="z-BottomofForm"/>
    <w:uiPriority w:val="99"/>
    <w:semiHidden/>
    <w:rsid w:val="006E3F92"/>
    <w:rPr>
      <w:rFonts w:ascii="Arial" w:hAnsi="Arial" w:cs="Arial"/>
      <w:vanish/>
      <w:sz w:val="16"/>
      <w:szCs w:val="16"/>
      <w:lang w:val="en-MX"/>
    </w:rPr>
  </w:style>
  <w:style w:type="paragraph" w:styleId="ListParagraph">
    <w:name w:val="List Paragraph"/>
    <w:basedOn w:val="Normal"/>
    <w:uiPriority w:val="34"/>
    <w:qFormat/>
    <w:rsid w:val="00F4726D"/>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9105226">
      <w:bodyDiv w:val="1"/>
      <w:marLeft w:val="0"/>
      <w:marRight w:val="0"/>
      <w:marTop w:val="0"/>
      <w:marBottom w:val="0"/>
      <w:divBdr>
        <w:top w:val="none" w:sz="0" w:space="0" w:color="auto"/>
        <w:left w:val="none" w:sz="0" w:space="0" w:color="auto"/>
        <w:bottom w:val="none" w:sz="0" w:space="0" w:color="auto"/>
        <w:right w:val="none" w:sz="0" w:space="0" w:color="auto"/>
      </w:divBdr>
      <w:divsChild>
        <w:div w:id="862287650">
          <w:marLeft w:val="0"/>
          <w:marRight w:val="0"/>
          <w:marTop w:val="0"/>
          <w:marBottom w:val="0"/>
          <w:divBdr>
            <w:top w:val="single" w:sz="2" w:space="0" w:color="D9D9E3"/>
            <w:left w:val="single" w:sz="2" w:space="0" w:color="D9D9E3"/>
            <w:bottom w:val="single" w:sz="2" w:space="0" w:color="D9D9E3"/>
            <w:right w:val="single" w:sz="2" w:space="0" w:color="D9D9E3"/>
          </w:divBdr>
          <w:divsChild>
            <w:div w:id="172454407">
              <w:marLeft w:val="0"/>
              <w:marRight w:val="0"/>
              <w:marTop w:val="0"/>
              <w:marBottom w:val="0"/>
              <w:divBdr>
                <w:top w:val="single" w:sz="2" w:space="0" w:color="D9D9E3"/>
                <w:left w:val="single" w:sz="2" w:space="0" w:color="D9D9E3"/>
                <w:bottom w:val="single" w:sz="2" w:space="0" w:color="D9D9E3"/>
                <w:right w:val="single" w:sz="2" w:space="0" w:color="D9D9E3"/>
              </w:divBdr>
              <w:divsChild>
                <w:div w:id="2000225734">
                  <w:marLeft w:val="0"/>
                  <w:marRight w:val="0"/>
                  <w:marTop w:val="0"/>
                  <w:marBottom w:val="0"/>
                  <w:divBdr>
                    <w:top w:val="single" w:sz="2" w:space="0" w:color="D9D9E3"/>
                    <w:left w:val="single" w:sz="2" w:space="0" w:color="D9D9E3"/>
                    <w:bottom w:val="single" w:sz="2" w:space="0" w:color="D9D9E3"/>
                    <w:right w:val="single" w:sz="2" w:space="0" w:color="D9D9E3"/>
                  </w:divBdr>
                  <w:divsChild>
                    <w:div w:id="871655077">
                      <w:marLeft w:val="0"/>
                      <w:marRight w:val="0"/>
                      <w:marTop w:val="0"/>
                      <w:marBottom w:val="0"/>
                      <w:divBdr>
                        <w:top w:val="single" w:sz="2" w:space="0" w:color="D9D9E3"/>
                        <w:left w:val="single" w:sz="2" w:space="0" w:color="D9D9E3"/>
                        <w:bottom w:val="single" w:sz="2" w:space="0" w:color="D9D9E3"/>
                        <w:right w:val="single" w:sz="2" w:space="0" w:color="D9D9E3"/>
                      </w:divBdr>
                      <w:divsChild>
                        <w:div w:id="1268544885">
                          <w:marLeft w:val="0"/>
                          <w:marRight w:val="0"/>
                          <w:marTop w:val="0"/>
                          <w:marBottom w:val="0"/>
                          <w:divBdr>
                            <w:top w:val="single" w:sz="2" w:space="0" w:color="auto"/>
                            <w:left w:val="single" w:sz="2" w:space="0" w:color="auto"/>
                            <w:bottom w:val="single" w:sz="6" w:space="0" w:color="auto"/>
                            <w:right w:val="single" w:sz="2" w:space="0" w:color="auto"/>
                          </w:divBdr>
                          <w:divsChild>
                            <w:div w:id="395009026">
                              <w:marLeft w:val="0"/>
                              <w:marRight w:val="0"/>
                              <w:marTop w:val="100"/>
                              <w:marBottom w:val="100"/>
                              <w:divBdr>
                                <w:top w:val="single" w:sz="2" w:space="0" w:color="D9D9E3"/>
                                <w:left w:val="single" w:sz="2" w:space="0" w:color="D9D9E3"/>
                                <w:bottom w:val="single" w:sz="2" w:space="0" w:color="D9D9E3"/>
                                <w:right w:val="single" w:sz="2" w:space="0" w:color="D9D9E3"/>
                              </w:divBdr>
                              <w:divsChild>
                                <w:div w:id="928927947">
                                  <w:marLeft w:val="0"/>
                                  <w:marRight w:val="0"/>
                                  <w:marTop w:val="0"/>
                                  <w:marBottom w:val="0"/>
                                  <w:divBdr>
                                    <w:top w:val="single" w:sz="2" w:space="0" w:color="D9D9E3"/>
                                    <w:left w:val="single" w:sz="2" w:space="0" w:color="D9D9E3"/>
                                    <w:bottom w:val="single" w:sz="2" w:space="0" w:color="D9D9E3"/>
                                    <w:right w:val="single" w:sz="2" w:space="0" w:color="D9D9E3"/>
                                  </w:divBdr>
                                  <w:divsChild>
                                    <w:div w:id="143357865">
                                      <w:marLeft w:val="0"/>
                                      <w:marRight w:val="0"/>
                                      <w:marTop w:val="0"/>
                                      <w:marBottom w:val="0"/>
                                      <w:divBdr>
                                        <w:top w:val="single" w:sz="2" w:space="0" w:color="D9D9E3"/>
                                        <w:left w:val="single" w:sz="2" w:space="0" w:color="D9D9E3"/>
                                        <w:bottom w:val="single" w:sz="2" w:space="0" w:color="D9D9E3"/>
                                        <w:right w:val="single" w:sz="2" w:space="0" w:color="D9D9E3"/>
                                      </w:divBdr>
                                      <w:divsChild>
                                        <w:div w:id="1817405774">
                                          <w:marLeft w:val="0"/>
                                          <w:marRight w:val="0"/>
                                          <w:marTop w:val="0"/>
                                          <w:marBottom w:val="0"/>
                                          <w:divBdr>
                                            <w:top w:val="single" w:sz="2" w:space="0" w:color="D9D9E3"/>
                                            <w:left w:val="single" w:sz="2" w:space="0" w:color="D9D9E3"/>
                                            <w:bottom w:val="single" w:sz="2" w:space="0" w:color="D9D9E3"/>
                                            <w:right w:val="single" w:sz="2" w:space="0" w:color="D9D9E3"/>
                                          </w:divBdr>
                                          <w:divsChild>
                                            <w:div w:id="139813134">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sChild>
                </w:div>
              </w:divsChild>
            </w:div>
          </w:divsChild>
        </w:div>
        <w:div w:id="1969434427">
          <w:marLeft w:val="0"/>
          <w:marRight w:val="0"/>
          <w:marTop w:val="0"/>
          <w:marBottom w:val="0"/>
          <w:divBdr>
            <w:top w:val="none" w:sz="0" w:space="0" w:color="auto"/>
            <w:left w:val="none" w:sz="0" w:space="0" w:color="auto"/>
            <w:bottom w:val="none" w:sz="0" w:space="0" w:color="auto"/>
            <w:right w:val="none" w:sz="0" w:space="0" w:color="auto"/>
          </w:divBdr>
          <w:divsChild>
            <w:div w:id="936720151">
              <w:marLeft w:val="0"/>
              <w:marRight w:val="0"/>
              <w:marTop w:val="0"/>
              <w:marBottom w:val="0"/>
              <w:divBdr>
                <w:top w:val="single" w:sz="2" w:space="0" w:color="D9D9E3"/>
                <w:left w:val="single" w:sz="2" w:space="0" w:color="D9D9E3"/>
                <w:bottom w:val="single" w:sz="2" w:space="0" w:color="D9D9E3"/>
                <w:right w:val="single" w:sz="2" w:space="0" w:color="D9D9E3"/>
              </w:divBdr>
              <w:divsChild>
                <w:div w:id="2050759283">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 w:id="131793693">
      <w:bodyDiv w:val="1"/>
      <w:marLeft w:val="0"/>
      <w:marRight w:val="0"/>
      <w:marTop w:val="0"/>
      <w:marBottom w:val="0"/>
      <w:divBdr>
        <w:top w:val="none" w:sz="0" w:space="0" w:color="auto"/>
        <w:left w:val="none" w:sz="0" w:space="0" w:color="auto"/>
        <w:bottom w:val="none" w:sz="0" w:space="0" w:color="auto"/>
        <w:right w:val="none" w:sz="0" w:space="0" w:color="auto"/>
      </w:divBdr>
      <w:divsChild>
        <w:div w:id="1122648324">
          <w:marLeft w:val="480"/>
          <w:marRight w:val="0"/>
          <w:marTop w:val="0"/>
          <w:marBottom w:val="0"/>
          <w:divBdr>
            <w:top w:val="none" w:sz="0" w:space="0" w:color="auto"/>
            <w:left w:val="none" w:sz="0" w:space="0" w:color="auto"/>
            <w:bottom w:val="none" w:sz="0" w:space="0" w:color="auto"/>
            <w:right w:val="none" w:sz="0" w:space="0" w:color="auto"/>
          </w:divBdr>
        </w:div>
        <w:div w:id="1685856873">
          <w:marLeft w:val="480"/>
          <w:marRight w:val="0"/>
          <w:marTop w:val="0"/>
          <w:marBottom w:val="0"/>
          <w:divBdr>
            <w:top w:val="none" w:sz="0" w:space="0" w:color="auto"/>
            <w:left w:val="none" w:sz="0" w:space="0" w:color="auto"/>
            <w:bottom w:val="none" w:sz="0" w:space="0" w:color="auto"/>
            <w:right w:val="none" w:sz="0" w:space="0" w:color="auto"/>
          </w:divBdr>
        </w:div>
        <w:div w:id="753165983">
          <w:marLeft w:val="480"/>
          <w:marRight w:val="0"/>
          <w:marTop w:val="0"/>
          <w:marBottom w:val="0"/>
          <w:divBdr>
            <w:top w:val="none" w:sz="0" w:space="0" w:color="auto"/>
            <w:left w:val="none" w:sz="0" w:space="0" w:color="auto"/>
            <w:bottom w:val="none" w:sz="0" w:space="0" w:color="auto"/>
            <w:right w:val="none" w:sz="0" w:space="0" w:color="auto"/>
          </w:divBdr>
        </w:div>
        <w:div w:id="2098209783">
          <w:marLeft w:val="480"/>
          <w:marRight w:val="0"/>
          <w:marTop w:val="0"/>
          <w:marBottom w:val="0"/>
          <w:divBdr>
            <w:top w:val="none" w:sz="0" w:space="0" w:color="auto"/>
            <w:left w:val="none" w:sz="0" w:space="0" w:color="auto"/>
            <w:bottom w:val="none" w:sz="0" w:space="0" w:color="auto"/>
            <w:right w:val="none" w:sz="0" w:space="0" w:color="auto"/>
          </w:divBdr>
        </w:div>
        <w:div w:id="979112936">
          <w:marLeft w:val="480"/>
          <w:marRight w:val="0"/>
          <w:marTop w:val="0"/>
          <w:marBottom w:val="0"/>
          <w:divBdr>
            <w:top w:val="none" w:sz="0" w:space="0" w:color="auto"/>
            <w:left w:val="none" w:sz="0" w:space="0" w:color="auto"/>
            <w:bottom w:val="none" w:sz="0" w:space="0" w:color="auto"/>
            <w:right w:val="none" w:sz="0" w:space="0" w:color="auto"/>
          </w:divBdr>
        </w:div>
        <w:div w:id="713889226">
          <w:marLeft w:val="480"/>
          <w:marRight w:val="0"/>
          <w:marTop w:val="0"/>
          <w:marBottom w:val="0"/>
          <w:divBdr>
            <w:top w:val="none" w:sz="0" w:space="0" w:color="auto"/>
            <w:left w:val="none" w:sz="0" w:space="0" w:color="auto"/>
            <w:bottom w:val="none" w:sz="0" w:space="0" w:color="auto"/>
            <w:right w:val="none" w:sz="0" w:space="0" w:color="auto"/>
          </w:divBdr>
        </w:div>
        <w:div w:id="77798642">
          <w:marLeft w:val="480"/>
          <w:marRight w:val="0"/>
          <w:marTop w:val="0"/>
          <w:marBottom w:val="0"/>
          <w:divBdr>
            <w:top w:val="none" w:sz="0" w:space="0" w:color="auto"/>
            <w:left w:val="none" w:sz="0" w:space="0" w:color="auto"/>
            <w:bottom w:val="none" w:sz="0" w:space="0" w:color="auto"/>
            <w:right w:val="none" w:sz="0" w:space="0" w:color="auto"/>
          </w:divBdr>
        </w:div>
        <w:div w:id="72245350">
          <w:marLeft w:val="480"/>
          <w:marRight w:val="0"/>
          <w:marTop w:val="0"/>
          <w:marBottom w:val="0"/>
          <w:divBdr>
            <w:top w:val="none" w:sz="0" w:space="0" w:color="auto"/>
            <w:left w:val="none" w:sz="0" w:space="0" w:color="auto"/>
            <w:bottom w:val="none" w:sz="0" w:space="0" w:color="auto"/>
            <w:right w:val="none" w:sz="0" w:space="0" w:color="auto"/>
          </w:divBdr>
        </w:div>
        <w:div w:id="1592815031">
          <w:marLeft w:val="480"/>
          <w:marRight w:val="0"/>
          <w:marTop w:val="0"/>
          <w:marBottom w:val="0"/>
          <w:divBdr>
            <w:top w:val="none" w:sz="0" w:space="0" w:color="auto"/>
            <w:left w:val="none" w:sz="0" w:space="0" w:color="auto"/>
            <w:bottom w:val="none" w:sz="0" w:space="0" w:color="auto"/>
            <w:right w:val="none" w:sz="0" w:space="0" w:color="auto"/>
          </w:divBdr>
        </w:div>
        <w:div w:id="1089547891">
          <w:marLeft w:val="480"/>
          <w:marRight w:val="0"/>
          <w:marTop w:val="0"/>
          <w:marBottom w:val="0"/>
          <w:divBdr>
            <w:top w:val="none" w:sz="0" w:space="0" w:color="auto"/>
            <w:left w:val="none" w:sz="0" w:space="0" w:color="auto"/>
            <w:bottom w:val="none" w:sz="0" w:space="0" w:color="auto"/>
            <w:right w:val="none" w:sz="0" w:space="0" w:color="auto"/>
          </w:divBdr>
        </w:div>
        <w:div w:id="123430502">
          <w:marLeft w:val="480"/>
          <w:marRight w:val="0"/>
          <w:marTop w:val="0"/>
          <w:marBottom w:val="0"/>
          <w:divBdr>
            <w:top w:val="none" w:sz="0" w:space="0" w:color="auto"/>
            <w:left w:val="none" w:sz="0" w:space="0" w:color="auto"/>
            <w:bottom w:val="none" w:sz="0" w:space="0" w:color="auto"/>
            <w:right w:val="none" w:sz="0" w:space="0" w:color="auto"/>
          </w:divBdr>
        </w:div>
        <w:div w:id="275017852">
          <w:marLeft w:val="480"/>
          <w:marRight w:val="0"/>
          <w:marTop w:val="0"/>
          <w:marBottom w:val="0"/>
          <w:divBdr>
            <w:top w:val="none" w:sz="0" w:space="0" w:color="auto"/>
            <w:left w:val="none" w:sz="0" w:space="0" w:color="auto"/>
            <w:bottom w:val="none" w:sz="0" w:space="0" w:color="auto"/>
            <w:right w:val="none" w:sz="0" w:space="0" w:color="auto"/>
          </w:divBdr>
        </w:div>
        <w:div w:id="2053994420">
          <w:marLeft w:val="480"/>
          <w:marRight w:val="0"/>
          <w:marTop w:val="0"/>
          <w:marBottom w:val="0"/>
          <w:divBdr>
            <w:top w:val="none" w:sz="0" w:space="0" w:color="auto"/>
            <w:left w:val="none" w:sz="0" w:space="0" w:color="auto"/>
            <w:bottom w:val="none" w:sz="0" w:space="0" w:color="auto"/>
            <w:right w:val="none" w:sz="0" w:space="0" w:color="auto"/>
          </w:divBdr>
        </w:div>
        <w:div w:id="1907033532">
          <w:marLeft w:val="480"/>
          <w:marRight w:val="0"/>
          <w:marTop w:val="0"/>
          <w:marBottom w:val="0"/>
          <w:divBdr>
            <w:top w:val="none" w:sz="0" w:space="0" w:color="auto"/>
            <w:left w:val="none" w:sz="0" w:space="0" w:color="auto"/>
            <w:bottom w:val="none" w:sz="0" w:space="0" w:color="auto"/>
            <w:right w:val="none" w:sz="0" w:space="0" w:color="auto"/>
          </w:divBdr>
        </w:div>
        <w:div w:id="2023389946">
          <w:marLeft w:val="480"/>
          <w:marRight w:val="0"/>
          <w:marTop w:val="0"/>
          <w:marBottom w:val="0"/>
          <w:divBdr>
            <w:top w:val="none" w:sz="0" w:space="0" w:color="auto"/>
            <w:left w:val="none" w:sz="0" w:space="0" w:color="auto"/>
            <w:bottom w:val="none" w:sz="0" w:space="0" w:color="auto"/>
            <w:right w:val="none" w:sz="0" w:space="0" w:color="auto"/>
          </w:divBdr>
        </w:div>
      </w:divsChild>
    </w:div>
    <w:div w:id="173544060">
      <w:bodyDiv w:val="1"/>
      <w:marLeft w:val="0"/>
      <w:marRight w:val="0"/>
      <w:marTop w:val="0"/>
      <w:marBottom w:val="0"/>
      <w:divBdr>
        <w:top w:val="none" w:sz="0" w:space="0" w:color="auto"/>
        <w:left w:val="none" w:sz="0" w:space="0" w:color="auto"/>
        <w:bottom w:val="none" w:sz="0" w:space="0" w:color="auto"/>
        <w:right w:val="none" w:sz="0" w:space="0" w:color="auto"/>
      </w:divBdr>
      <w:divsChild>
        <w:div w:id="388773300">
          <w:marLeft w:val="480"/>
          <w:marRight w:val="0"/>
          <w:marTop w:val="0"/>
          <w:marBottom w:val="0"/>
          <w:divBdr>
            <w:top w:val="none" w:sz="0" w:space="0" w:color="auto"/>
            <w:left w:val="none" w:sz="0" w:space="0" w:color="auto"/>
            <w:bottom w:val="none" w:sz="0" w:space="0" w:color="auto"/>
            <w:right w:val="none" w:sz="0" w:space="0" w:color="auto"/>
          </w:divBdr>
        </w:div>
        <w:div w:id="391733477">
          <w:marLeft w:val="480"/>
          <w:marRight w:val="0"/>
          <w:marTop w:val="0"/>
          <w:marBottom w:val="0"/>
          <w:divBdr>
            <w:top w:val="none" w:sz="0" w:space="0" w:color="auto"/>
            <w:left w:val="none" w:sz="0" w:space="0" w:color="auto"/>
            <w:bottom w:val="none" w:sz="0" w:space="0" w:color="auto"/>
            <w:right w:val="none" w:sz="0" w:space="0" w:color="auto"/>
          </w:divBdr>
        </w:div>
        <w:div w:id="447047528">
          <w:marLeft w:val="480"/>
          <w:marRight w:val="0"/>
          <w:marTop w:val="0"/>
          <w:marBottom w:val="0"/>
          <w:divBdr>
            <w:top w:val="none" w:sz="0" w:space="0" w:color="auto"/>
            <w:left w:val="none" w:sz="0" w:space="0" w:color="auto"/>
            <w:bottom w:val="none" w:sz="0" w:space="0" w:color="auto"/>
            <w:right w:val="none" w:sz="0" w:space="0" w:color="auto"/>
          </w:divBdr>
        </w:div>
        <w:div w:id="687558990">
          <w:marLeft w:val="480"/>
          <w:marRight w:val="0"/>
          <w:marTop w:val="0"/>
          <w:marBottom w:val="0"/>
          <w:divBdr>
            <w:top w:val="none" w:sz="0" w:space="0" w:color="auto"/>
            <w:left w:val="none" w:sz="0" w:space="0" w:color="auto"/>
            <w:bottom w:val="none" w:sz="0" w:space="0" w:color="auto"/>
            <w:right w:val="none" w:sz="0" w:space="0" w:color="auto"/>
          </w:divBdr>
        </w:div>
        <w:div w:id="741147851">
          <w:marLeft w:val="480"/>
          <w:marRight w:val="0"/>
          <w:marTop w:val="0"/>
          <w:marBottom w:val="0"/>
          <w:divBdr>
            <w:top w:val="none" w:sz="0" w:space="0" w:color="auto"/>
            <w:left w:val="none" w:sz="0" w:space="0" w:color="auto"/>
            <w:bottom w:val="none" w:sz="0" w:space="0" w:color="auto"/>
            <w:right w:val="none" w:sz="0" w:space="0" w:color="auto"/>
          </w:divBdr>
        </w:div>
        <w:div w:id="764611432">
          <w:marLeft w:val="480"/>
          <w:marRight w:val="0"/>
          <w:marTop w:val="0"/>
          <w:marBottom w:val="0"/>
          <w:divBdr>
            <w:top w:val="none" w:sz="0" w:space="0" w:color="auto"/>
            <w:left w:val="none" w:sz="0" w:space="0" w:color="auto"/>
            <w:bottom w:val="none" w:sz="0" w:space="0" w:color="auto"/>
            <w:right w:val="none" w:sz="0" w:space="0" w:color="auto"/>
          </w:divBdr>
        </w:div>
        <w:div w:id="766075916">
          <w:marLeft w:val="480"/>
          <w:marRight w:val="0"/>
          <w:marTop w:val="0"/>
          <w:marBottom w:val="0"/>
          <w:divBdr>
            <w:top w:val="none" w:sz="0" w:space="0" w:color="auto"/>
            <w:left w:val="none" w:sz="0" w:space="0" w:color="auto"/>
            <w:bottom w:val="none" w:sz="0" w:space="0" w:color="auto"/>
            <w:right w:val="none" w:sz="0" w:space="0" w:color="auto"/>
          </w:divBdr>
        </w:div>
        <w:div w:id="785662935">
          <w:marLeft w:val="480"/>
          <w:marRight w:val="0"/>
          <w:marTop w:val="0"/>
          <w:marBottom w:val="0"/>
          <w:divBdr>
            <w:top w:val="none" w:sz="0" w:space="0" w:color="auto"/>
            <w:left w:val="none" w:sz="0" w:space="0" w:color="auto"/>
            <w:bottom w:val="none" w:sz="0" w:space="0" w:color="auto"/>
            <w:right w:val="none" w:sz="0" w:space="0" w:color="auto"/>
          </w:divBdr>
        </w:div>
        <w:div w:id="853618018">
          <w:marLeft w:val="480"/>
          <w:marRight w:val="0"/>
          <w:marTop w:val="0"/>
          <w:marBottom w:val="0"/>
          <w:divBdr>
            <w:top w:val="none" w:sz="0" w:space="0" w:color="auto"/>
            <w:left w:val="none" w:sz="0" w:space="0" w:color="auto"/>
            <w:bottom w:val="none" w:sz="0" w:space="0" w:color="auto"/>
            <w:right w:val="none" w:sz="0" w:space="0" w:color="auto"/>
          </w:divBdr>
        </w:div>
        <w:div w:id="989751587">
          <w:marLeft w:val="480"/>
          <w:marRight w:val="0"/>
          <w:marTop w:val="0"/>
          <w:marBottom w:val="0"/>
          <w:divBdr>
            <w:top w:val="none" w:sz="0" w:space="0" w:color="auto"/>
            <w:left w:val="none" w:sz="0" w:space="0" w:color="auto"/>
            <w:bottom w:val="none" w:sz="0" w:space="0" w:color="auto"/>
            <w:right w:val="none" w:sz="0" w:space="0" w:color="auto"/>
          </w:divBdr>
        </w:div>
        <w:div w:id="1162161566">
          <w:marLeft w:val="480"/>
          <w:marRight w:val="0"/>
          <w:marTop w:val="0"/>
          <w:marBottom w:val="0"/>
          <w:divBdr>
            <w:top w:val="none" w:sz="0" w:space="0" w:color="auto"/>
            <w:left w:val="none" w:sz="0" w:space="0" w:color="auto"/>
            <w:bottom w:val="none" w:sz="0" w:space="0" w:color="auto"/>
            <w:right w:val="none" w:sz="0" w:space="0" w:color="auto"/>
          </w:divBdr>
        </w:div>
        <w:div w:id="1247109168">
          <w:marLeft w:val="480"/>
          <w:marRight w:val="0"/>
          <w:marTop w:val="0"/>
          <w:marBottom w:val="0"/>
          <w:divBdr>
            <w:top w:val="none" w:sz="0" w:space="0" w:color="auto"/>
            <w:left w:val="none" w:sz="0" w:space="0" w:color="auto"/>
            <w:bottom w:val="none" w:sz="0" w:space="0" w:color="auto"/>
            <w:right w:val="none" w:sz="0" w:space="0" w:color="auto"/>
          </w:divBdr>
        </w:div>
        <w:div w:id="1385644697">
          <w:marLeft w:val="480"/>
          <w:marRight w:val="0"/>
          <w:marTop w:val="0"/>
          <w:marBottom w:val="0"/>
          <w:divBdr>
            <w:top w:val="none" w:sz="0" w:space="0" w:color="auto"/>
            <w:left w:val="none" w:sz="0" w:space="0" w:color="auto"/>
            <w:bottom w:val="none" w:sz="0" w:space="0" w:color="auto"/>
            <w:right w:val="none" w:sz="0" w:space="0" w:color="auto"/>
          </w:divBdr>
        </w:div>
        <w:div w:id="1573466069">
          <w:marLeft w:val="480"/>
          <w:marRight w:val="0"/>
          <w:marTop w:val="0"/>
          <w:marBottom w:val="0"/>
          <w:divBdr>
            <w:top w:val="none" w:sz="0" w:space="0" w:color="auto"/>
            <w:left w:val="none" w:sz="0" w:space="0" w:color="auto"/>
            <w:bottom w:val="none" w:sz="0" w:space="0" w:color="auto"/>
            <w:right w:val="none" w:sz="0" w:space="0" w:color="auto"/>
          </w:divBdr>
        </w:div>
        <w:div w:id="1763062271">
          <w:marLeft w:val="480"/>
          <w:marRight w:val="0"/>
          <w:marTop w:val="0"/>
          <w:marBottom w:val="0"/>
          <w:divBdr>
            <w:top w:val="none" w:sz="0" w:space="0" w:color="auto"/>
            <w:left w:val="none" w:sz="0" w:space="0" w:color="auto"/>
            <w:bottom w:val="none" w:sz="0" w:space="0" w:color="auto"/>
            <w:right w:val="none" w:sz="0" w:space="0" w:color="auto"/>
          </w:divBdr>
        </w:div>
      </w:divsChild>
    </w:div>
    <w:div w:id="222181376">
      <w:bodyDiv w:val="1"/>
      <w:marLeft w:val="0"/>
      <w:marRight w:val="0"/>
      <w:marTop w:val="0"/>
      <w:marBottom w:val="0"/>
      <w:divBdr>
        <w:top w:val="none" w:sz="0" w:space="0" w:color="auto"/>
        <w:left w:val="none" w:sz="0" w:space="0" w:color="auto"/>
        <w:bottom w:val="none" w:sz="0" w:space="0" w:color="auto"/>
        <w:right w:val="none" w:sz="0" w:space="0" w:color="auto"/>
      </w:divBdr>
      <w:divsChild>
        <w:div w:id="69617068">
          <w:marLeft w:val="480"/>
          <w:marRight w:val="0"/>
          <w:marTop w:val="0"/>
          <w:marBottom w:val="0"/>
          <w:divBdr>
            <w:top w:val="none" w:sz="0" w:space="0" w:color="auto"/>
            <w:left w:val="none" w:sz="0" w:space="0" w:color="auto"/>
            <w:bottom w:val="none" w:sz="0" w:space="0" w:color="auto"/>
            <w:right w:val="none" w:sz="0" w:space="0" w:color="auto"/>
          </w:divBdr>
        </w:div>
        <w:div w:id="69935976">
          <w:marLeft w:val="480"/>
          <w:marRight w:val="0"/>
          <w:marTop w:val="0"/>
          <w:marBottom w:val="0"/>
          <w:divBdr>
            <w:top w:val="none" w:sz="0" w:space="0" w:color="auto"/>
            <w:left w:val="none" w:sz="0" w:space="0" w:color="auto"/>
            <w:bottom w:val="none" w:sz="0" w:space="0" w:color="auto"/>
            <w:right w:val="none" w:sz="0" w:space="0" w:color="auto"/>
          </w:divBdr>
        </w:div>
        <w:div w:id="111284824">
          <w:marLeft w:val="480"/>
          <w:marRight w:val="0"/>
          <w:marTop w:val="0"/>
          <w:marBottom w:val="0"/>
          <w:divBdr>
            <w:top w:val="none" w:sz="0" w:space="0" w:color="auto"/>
            <w:left w:val="none" w:sz="0" w:space="0" w:color="auto"/>
            <w:bottom w:val="none" w:sz="0" w:space="0" w:color="auto"/>
            <w:right w:val="none" w:sz="0" w:space="0" w:color="auto"/>
          </w:divBdr>
        </w:div>
        <w:div w:id="172112143">
          <w:marLeft w:val="480"/>
          <w:marRight w:val="0"/>
          <w:marTop w:val="0"/>
          <w:marBottom w:val="0"/>
          <w:divBdr>
            <w:top w:val="none" w:sz="0" w:space="0" w:color="auto"/>
            <w:left w:val="none" w:sz="0" w:space="0" w:color="auto"/>
            <w:bottom w:val="none" w:sz="0" w:space="0" w:color="auto"/>
            <w:right w:val="none" w:sz="0" w:space="0" w:color="auto"/>
          </w:divBdr>
        </w:div>
        <w:div w:id="456148848">
          <w:marLeft w:val="480"/>
          <w:marRight w:val="0"/>
          <w:marTop w:val="0"/>
          <w:marBottom w:val="0"/>
          <w:divBdr>
            <w:top w:val="none" w:sz="0" w:space="0" w:color="auto"/>
            <w:left w:val="none" w:sz="0" w:space="0" w:color="auto"/>
            <w:bottom w:val="none" w:sz="0" w:space="0" w:color="auto"/>
            <w:right w:val="none" w:sz="0" w:space="0" w:color="auto"/>
          </w:divBdr>
        </w:div>
        <w:div w:id="536085097">
          <w:marLeft w:val="480"/>
          <w:marRight w:val="0"/>
          <w:marTop w:val="0"/>
          <w:marBottom w:val="0"/>
          <w:divBdr>
            <w:top w:val="none" w:sz="0" w:space="0" w:color="auto"/>
            <w:left w:val="none" w:sz="0" w:space="0" w:color="auto"/>
            <w:bottom w:val="none" w:sz="0" w:space="0" w:color="auto"/>
            <w:right w:val="none" w:sz="0" w:space="0" w:color="auto"/>
          </w:divBdr>
        </w:div>
        <w:div w:id="644358294">
          <w:marLeft w:val="480"/>
          <w:marRight w:val="0"/>
          <w:marTop w:val="0"/>
          <w:marBottom w:val="0"/>
          <w:divBdr>
            <w:top w:val="none" w:sz="0" w:space="0" w:color="auto"/>
            <w:left w:val="none" w:sz="0" w:space="0" w:color="auto"/>
            <w:bottom w:val="none" w:sz="0" w:space="0" w:color="auto"/>
            <w:right w:val="none" w:sz="0" w:space="0" w:color="auto"/>
          </w:divBdr>
        </w:div>
        <w:div w:id="825585818">
          <w:marLeft w:val="480"/>
          <w:marRight w:val="0"/>
          <w:marTop w:val="0"/>
          <w:marBottom w:val="0"/>
          <w:divBdr>
            <w:top w:val="none" w:sz="0" w:space="0" w:color="auto"/>
            <w:left w:val="none" w:sz="0" w:space="0" w:color="auto"/>
            <w:bottom w:val="none" w:sz="0" w:space="0" w:color="auto"/>
            <w:right w:val="none" w:sz="0" w:space="0" w:color="auto"/>
          </w:divBdr>
        </w:div>
        <w:div w:id="844704621">
          <w:marLeft w:val="480"/>
          <w:marRight w:val="0"/>
          <w:marTop w:val="0"/>
          <w:marBottom w:val="0"/>
          <w:divBdr>
            <w:top w:val="none" w:sz="0" w:space="0" w:color="auto"/>
            <w:left w:val="none" w:sz="0" w:space="0" w:color="auto"/>
            <w:bottom w:val="none" w:sz="0" w:space="0" w:color="auto"/>
            <w:right w:val="none" w:sz="0" w:space="0" w:color="auto"/>
          </w:divBdr>
        </w:div>
        <w:div w:id="1054623628">
          <w:marLeft w:val="480"/>
          <w:marRight w:val="0"/>
          <w:marTop w:val="0"/>
          <w:marBottom w:val="0"/>
          <w:divBdr>
            <w:top w:val="none" w:sz="0" w:space="0" w:color="auto"/>
            <w:left w:val="none" w:sz="0" w:space="0" w:color="auto"/>
            <w:bottom w:val="none" w:sz="0" w:space="0" w:color="auto"/>
            <w:right w:val="none" w:sz="0" w:space="0" w:color="auto"/>
          </w:divBdr>
        </w:div>
        <w:div w:id="1101143302">
          <w:marLeft w:val="480"/>
          <w:marRight w:val="0"/>
          <w:marTop w:val="0"/>
          <w:marBottom w:val="0"/>
          <w:divBdr>
            <w:top w:val="none" w:sz="0" w:space="0" w:color="auto"/>
            <w:left w:val="none" w:sz="0" w:space="0" w:color="auto"/>
            <w:bottom w:val="none" w:sz="0" w:space="0" w:color="auto"/>
            <w:right w:val="none" w:sz="0" w:space="0" w:color="auto"/>
          </w:divBdr>
        </w:div>
        <w:div w:id="1288775519">
          <w:marLeft w:val="480"/>
          <w:marRight w:val="0"/>
          <w:marTop w:val="0"/>
          <w:marBottom w:val="0"/>
          <w:divBdr>
            <w:top w:val="none" w:sz="0" w:space="0" w:color="auto"/>
            <w:left w:val="none" w:sz="0" w:space="0" w:color="auto"/>
            <w:bottom w:val="none" w:sz="0" w:space="0" w:color="auto"/>
            <w:right w:val="none" w:sz="0" w:space="0" w:color="auto"/>
          </w:divBdr>
        </w:div>
        <w:div w:id="1434321668">
          <w:marLeft w:val="480"/>
          <w:marRight w:val="0"/>
          <w:marTop w:val="0"/>
          <w:marBottom w:val="0"/>
          <w:divBdr>
            <w:top w:val="none" w:sz="0" w:space="0" w:color="auto"/>
            <w:left w:val="none" w:sz="0" w:space="0" w:color="auto"/>
            <w:bottom w:val="none" w:sz="0" w:space="0" w:color="auto"/>
            <w:right w:val="none" w:sz="0" w:space="0" w:color="auto"/>
          </w:divBdr>
        </w:div>
        <w:div w:id="1661234836">
          <w:marLeft w:val="480"/>
          <w:marRight w:val="0"/>
          <w:marTop w:val="0"/>
          <w:marBottom w:val="0"/>
          <w:divBdr>
            <w:top w:val="none" w:sz="0" w:space="0" w:color="auto"/>
            <w:left w:val="none" w:sz="0" w:space="0" w:color="auto"/>
            <w:bottom w:val="none" w:sz="0" w:space="0" w:color="auto"/>
            <w:right w:val="none" w:sz="0" w:space="0" w:color="auto"/>
          </w:divBdr>
        </w:div>
        <w:div w:id="1690374866">
          <w:marLeft w:val="480"/>
          <w:marRight w:val="0"/>
          <w:marTop w:val="0"/>
          <w:marBottom w:val="0"/>
          <w:divBdr>
            <w:top w:val="none" w:sz="0" w:space="0" w:color="auto"/>
            <w:left w:val="none" w:sz="0" w:space="0" w:color="auto"/>
            <w:bottom w:val="none" w:sz="0" w:space="0" w:color="auto"/>
            <w:right w:val="none" w:sz="0" w:space="0" w:color="auto"/>
          </w:divBdr>
        </w:div>
        <w:div w:id="1694846985">
          <w:marLeft w:val="480"/>
          <w:marRight w:val="0"/>
          <w:marTop w:val="0"/>
          <w:marBottom w:val="0"/>
          <w:divBdr>
            <w:top w:val="none" w:sz="0" w:space="0" w:color="auto"/>
            <w:left w:val="none" w:sz="0" w:space="0" w:color="auto"/>
            <w:bottom w:val="none" w:sz="0" w:space="0" w:color="auto"/>
            <w:right w:val="none" w:sz="0" w:space="0" w:color="auto"/>
          </w:divBdr>
        </w:div>
        <w:div w:id="1921712373">
          <w:marLeft w:val="480"/>
          <w:marRight w:val="0"/>
          <w:marTop w:val="0"/>
          <w:marBottom w:val="0"/>
          <w:divBdr>
            <w:top w:val="none" w:sz="0" w:space="0" w:color="auto"/>
            <w:left w:val="none" w:sz="0" w:space="0" w:color="auto"/>
            <w:bottom w:val="none" w:sz="0" w:space="0" w:color="auto"/>
            <w:right w:val="none" w:sz="0" w:space="0" w:color="auto"/>
          </w:divBdr>
        </w:div>
        <w:div w:id="2024551153">
          <w:marLeft w:val="480"/>
          <w:marRight w:val="0"/>
          <w:marTop w:val="0"/>
          <w:marBottom w:val="0"/>
          <w:divBdr>
            <w:top w:val="none" w:sz="0" w:space="0" w:color="auto"/>
            <w:left w:val="none" w:sz="0" w:space="0" w:color="auto"/>
            <w:bottom w:val="none" w:sz="0" w:space="0" w:color="auto"/>
            <w:right w:val="none" w:sz="0" w:space="0" w:color="auto"/>
          </w:divBdr>
        </w:div>
      </w:divsChild>
    </w:div>
    <w:div w:id="350450122">
      <w:bodyDiv w:val="1"/>
      <w:marLeft w:val="0"/>
      <w:marRight w:val="0"/>
      <w:marTop w:val="0"/>
      <w:marBottom w:val="0"/>
      <w:divBdr>
        <w:top w:val="none" w:sz="0" w:space="0" w:color="auto"/>
        <w:left w:val="none" w:sz="0" w:space="0" w:color="auto"/>
        <w:bottom w:val="none" w:sz="0" w:space="0" w:color="auto"/>
        <w:right w:val="none" w:sz="0" w:space="0" w:color="auto"/>
      </w:divBdr>
    </w:div>
    <w:div w:id="396633244">
      <w:bodyDiv w:val="1"/>
      <w:marLeft w:val="0"/>
      <w:marRight w:val="0"/>
      <w:marTop w:val="0"/>
      <w:marBottom w:val="0"/>
      <w:divBdr>
        <w:top w:val="none" w:sz="0" w:space="0" w:color="auto"/>
        <w:left w:val="none" w:sz="0" w:space="0" w:color="auto"/>
        <w:bottom w:val="none" w:sz="0" w:space="0" w:color="auto"/>
        <w:right w:val="none" w:sz="0" w:space="0" w:color="auto"/>
      </w:divBdr>
    </w:div>
    <w:div w:id="546992957">
      <w:bodyDiv w:val="1"/>
      <w:marLeft w:val="0"/>
      <w:marRight w:val="0"/>
      <w:marTop w:val="0"/>
      <w:marBottom w:val="0"/>
      <w:divBdr>
        <w:top w:val="none" w:sz="0" w:space="0" w:color="auto"/>
        <w:left w:val="none" w:sz="0" w:space="0" w:color="auto"/>
        <w:bottom w:val="none" w:sz="0" w:space="0" w:color="auto"/>
        <w:right w:val="none" w:sz="0" w:space="0" w:color="auto"/>
      </w:divBdr>
      <w:divsChild>
        <w:div w:id="87164634">
          <w:marLeft w:val="480"/>
          <w:marRight w:val="0"/>
          <w:marTop w:val="0"/>
          <w:marBottom w:val="0"/>
          <w:divBdr>
            <w:top w:val="none" w:sz="0" w:space="0" w:color="auto"/>
            <w:left w:val="none" w:sz="0" w:space="0" w:color="auto"/>
            <w:bottom w:val="none" w:sz="0" w:space="0" w:color="auto"/>
            <w:right w:val="none" w:sz="0" w:space="0" w:color="auto"/>
          </w:divBdr>
        </w:div>
        <w:div w:id="170999255">
          <w:marLeft w:val="480"/>
          <w:marRight w:val="0"/>
          <w:marTop w:val="0"/>
          <w:marBottom w:val="0"/>
          <w:divBdr>
            <w:top w:val="none" w:sz="0" w:space="0" w:color="auto"/>
            <w:left w:val="none" w:sz="0" w:space="0" w:color="auto"/>
            <w:bottom w:val="none" w:sz="0" w:space="0" w:color="auto"/>
            <w:right w:val="none" w:sz="0" w:space="0" w:color="auto"/>
          </w:divBdr>
        </w:div>
        <w:div w:id="591207398">
          <w:marLeft w:val="480"/>
          <w:marRight w:val="0"/>
          <w:marTop w:val="0"/>
          <w:marBottom w:val="0"/>
          <w:divBdr>
            <w:top w:val="none" w:sz="0" w:space="0" w:color="auto"/>
            <w:left w:val="none" w:sz="0" w:space="0" w:color="auto"/>
            <w:bottom w:val="none" w:sz="0" w:space="0" w:color="auto"/>
            <w:right w:val="none" w:sz="0" w:space="0" w:color="auto"/>
          </w:divBdr>
        </w:div>
        <w:div w:id="673915122">
          <w:marLeft w:val="480"/>
          <w:marRight w:val="0"/>
          <w:marTop w:val="0"/>
          <w:marBottom w:val="0"/>
          <w:divBdr>
            <w:top w:val="none" w:sz="0" w:space="0" w:color="auto"/>
            <w:left w:val="none" w:sz="0" w:space="0" w:color="auto"/>
            <w:bottom w:val="none" w:sz="0" w:space="0" w:color="auto"/>
            <w:right w:val="none" w:sz="0" w:space="0" w:color="auto"/>
          </w:divBdr>
        </w:div>
        <w:div w:id="676424834">
          <w:marLeft w:val="480"/>
          <w:marRight w:val="0"/>
          <w:marTop w:val="0"/>
          <w:marBottom w:val="0"/>
          <w:divBdr>
            <w:top w:val="none" w:sz="0" w:space="0" w:color="auto"/>
            <w:left w:val="none" w:sz="0" w:space="0" w:color="auto"/>
            <w:bottom w:val="none" w:sz="0" w:space="0" w:color="auto"/>
            <w:right w:val="none" w:sz="0" w:space="0" w:color="auto"/>
          </w:divBdr>
        </w:div>
        <w:div w:id="763914807">
          <w:marLeft w:val="480"/>
          <w:marRight w:val="0"/>
          <w:marTop w:val="0"/>
          <w:marBottom w:val="0"/>
          <w:divBdr>
            <w:top w:val="none" w:sz="0" w:space="0" w:color="auto"/>
            <w:left w:val="none" w:sz="0" w:space="0" w:color="auto"/>
            <w:bottom w:val="none" w:sz="0" w:space="0" w:color="auto"/>
            <w:right w:val="none" w:sz="0" w:space="0" w:color="auto"/>
          </w:divBdr>
        </w:div>
        <w:div w:id="997222055">
          <w:marLeft w:val="480"/>
          <w:marRight w:val="0"/>
          <w:marTop w:val="0"/>
          <w:marBottom w:val="0"/>
          <w:divBdr>
            <w:top w:val="none" w:sz="0" w:space="0" w:color="auto"/>
            <w:left w:val="none" w:sz="0" w:space="0" w:color="auto"/>
            <w:bottom w:val="none" w:sz="0" w:space="0" w:color="auto"/>
            <w:right w:val="none" w:sz="0" w:space="0" w:color="auto"/>
          </w:divBdr>
        </w:div>
        <w:div w:id="1104108971">
          <w:marLeft w:val="480"/>
          <w:marRight w:val="0"/>
          <w:marTop w:val="0"/>
          <w:marBottom w:val="0"/>
          <w:divBdr>
            <w:top w:val="none" w:sz="0" w:space="0" w:color="auto"/>
            <w:left w:val="none" w:sz="0" w:space="0" w:color="auto"/>
            <w:bottom w:val="none" w:sz="0" w:space="0" w:color="auto"/>
            <w:right w:val="none" w:sz="0" w:space="0" w:color="auto"/>
          </w:divBdr>
        </w:div>
        <w:div w:id="1382292395">
          <w:marLeft w:val="480"/>
          <w:marRight w:val="0"/>
          <w:marTop w:val="0"/>
          <w:marBottom w:val="0"/>
          <w:divBdr>
            <w:top w:val="none" w:sz="0" w:space="0" w:color="auto"/>
            <w:left w:val="none" w:sz="0" w:space="0" w:color="auto"/>
            <w:bottom w:val="none" w:sz="0" w:space="0" w:color="auto"/>
            <w:right w:val="none" w:sz="0" w:space="0" w:color="auto"/>
          </w:divBdr>
        </w:div>
        <w:div w:id="1698503169">
          <w:marLeft w:val="480"/>
          <w:marRight w:val="0"/>
          <w:marTop w:val="0"/>
          <w:marBottom w:val="0"/>
          <w:divBdr>
            <w:top w:val="none" w:sz="0" w:space="0" w:color="auto"/>
            <w:left w:val="none" w:sz="0" w:space="0" w:color="auto"/>
            <w:bottom w:val="none" w:sz="0" w:space="0" w:color="auto"/>
            <w:right w:val="none" w:sz="0" w:space="0" w:color="auto"/>
          </w:divBdr>
        </w:div>
        <w:div w:id="1887371703">
          <w:marLeft w:val="480"/>
          <w:marRight w:val="0"/>
          <w:marTop w:val="0"/>
          <w:marBottom w:val="0"/>
          <w:divBdr>
            <w:top w:val="none" w:sz="0" w:space="0" w:color="auto"/>
            <w:left w:val="none" w:sz="0" w:space="0" w:color="auto"/>
            <w:bottom w:val="none" w:sz="0" w:space="0" w:color="auto"/>
            <w:right w:val="none" w:sz="0" w:space="0" w:color="auto"/>
          </w:divBdr>
        </w:div>
        <w:div w:id="1942952819">
          <w:marLeft w:val="480"/>
          <w:marRight w:val="0"/>
          <w:marTop w:val="0"/>
          <w:marBottom w:val="0"/>
          <w:divBdr>
            <w:top w:val="none" w:sz="0" w:space="0" w:color="auto"/>
            <w:left w:val="none" w:sz="0" w:space="0" w:color="auto"/>
            <w:bottom w:val="none" w:sz="0" w:space="0" w:color="auto"/>
            <w:right w:val="none" w:sz="0" w:space="0" w:color="auto"/>
          </w:divBdr>
        </w:div>
        <w:div w:id="1991251179">
          <w:marLeft w:val="480"/>
          <w:marRight w:val="0"/>
          <w:marTop w:val="0"/>
          <w:marBottom w:val="0"/>
          <w:divBdr>
            <w:top w:val="none" w:sz="0" w:space="0" w:color="auto"/>
            <w:left w:val="none" w:sz="0" w:space="0" w:color="auto"/>
            <w:bottom w:val="none" w:sz="0" w:space="0" w:color="auto"/>
            <w:right w:val="none" w:sz="0" w:space="0" w:color="auto"/>
          </w:divBdr>
        </w:div>
        <w:div w:id="1992906202">
          <w:marLeft w:val="480"/>
          <w:marRight w:val="0"/>
          <w:marTop w:val="0"/>
          <w:marBottom w:val="0"/>
          <w:divBdr>
            <w:top w:val="none" w:sz="0" w:space="0" w:color="auto"/>
            <w:left w:val="none" w:sz="0" w:space="0" w:color="auto"/>
            <w:bottom w:val="none" w:sz="0" w:space="0" w:color="auto"/>
            <w:right w:val="none" w:sz="0" w:space="0" w:color="auto"/>
          </w:divBdr>
        </w:div>
        <w:div w:id="2098666642">
          <w:marLeft w:val="480"/>
          <w:marRight w:val="0"/>
          <w:marTop w:val="0"/>
          <w:marBottom w:val="0"/>
          <w:divBdr>
            <w:top w:val="none" w:sz="0" w:space="0" w:color="auto"/>
            <w:left w:val="none" w:sz="0" w:space="0" w:color="auto"/>
            <w:bottom w:val="none" w:sz="0" w:space="0" w:color="auto"/>
            <w:right w:val="none" w:sz="0" w:space="0" w:color="auto"/>
          </w:divBdr>
        </w:div>
      </w:divsChild>
    </w:div>
    <w:div w:id="645820594">
      <w:bodyDiv w:val="1"/>
      <w:marLeft w:val="0"/>
      <w:marRight w:val="0"/>
      <w:marTop w:val="0"/>
      <w:marBottom w:val="0"/>
      <w:divBdr>
        <w:top w:val="none" w:sz="0" w:space="0" w:color="auto"/>
        <w:left w:val="none" w:sz="0" w:space="0" w:color="auto"/>
        <w:bottom w:val="none" w:sz="0" w:space="0" w:color="auto"/>
        <w:right w:val="none" w:sz="0" w:space="0" w:color="auto"/>
      </w:divBdr>
      <w:divsChild>
        <w:div w:id="705179300">
          <w:marLeft w:val="480"/>
          <w:marRight w:val="0"/>
          <w:marTop w:val="0"/>
          <w:marBottom w:val="0"/>
          <w:divBdr>
            <w:top w:val="none" w:sz="0" w:space="0" w:color="auto"/>
            <w:left w:val="none" w:sz="0" w:space="0" w:color="auto"/>
            <w:bottom w:val="none" w:sz="0" w:space="0" w:color="auto"/>
            <w:right w:val="none" w:sz="0" w:space="0" w:color="auto"/>
          </w:divBdr>
        </w:div>
        <w:div w:id="1392650779">
          <w:marLeft w:val="480"/>
          <w:marRight w:val="0"/>
          <w:marTop w:val="0"/>
          <w:marBottom w:val="0"/>
          <w:divBdr>
            <w:top w:val="none" w:sz="0" w:space="0" w:color="auto"/>
            <w:left w:val="none" w:sz="0" w:space="0" w:color="auto"/>
            <w:bottom w:val="none" w:sz="0" w:space="0" w:color="auto"/>
            <w:right w:val="none" w:sz="0" w:space="0" w:color="auto"/>
          </w:divBdr>
        </w:div>
        <w:div w:id="1741979314">
          <w:marLeft w:val="480"/>
          <w:marRight w:val="0"/>
          <w:marTop w:val="0"/>
          <w:marBottom w:val="0"/>
          <w:divBdr>
            <w:top w:val="none" w:sz="0" w:space="0" w:color="auto"/>
            <w:left w:val="none" w:sz="0" w:space="0" w:color="auto"/>
            <w:bottom w:val="none" w:sz="0" w:space="0" w:color="auto"/>
            <w:right w:val="none" w:sz="0" w:space="0" w:color="auto"/>
          </w:divBdr>
        </w:div>
        <w:div w:id="441001602">
          <w:marLeft w:val="480"/>
          <w:marRight w:val="0"/>
          <w:marTop w:val="0"/>
          <w:marBottom w:val="0"/>
          <w:divBdr>
            <w:top w:val="none" w:sz="0" w:space="0" w:color="auto"/>
            <w:left w:val="none" w:sz="0" w:space="0" w:color="auto"/>
            <w:bottom w:val="none" w:sz="0" w:space="0" w:color="auto"/>
            <w:right w:val="none" w:sz="0" w:space="0" w:color="auto"/>
          </w:divBdr>
        </w:div>
        <w:div w:id="1453086794">
          <w:marLeft w:val="480"/>
          <w:marRight w:val="0"/>
          <w:marTop w:val="0"/>
          <w:marBottom w:val="0"/>
          <w:divBdr>
            <w:top w:val="none" w:sz="0" w:space="0" w:color="auto"/>
            <w:left w:val="none" w:sz="0" w:space="0" w:color="auto"/>
            <w:bottom w:val="none" w:sz="0" w:space="0" w:color="auto"/>
            <w:right w:val="none" w:sz="0" w:space="0" w:color="auto"/>
          </w:divBdr>
        </w:div>
        <w:div w:id="780883249">
          <w:marLeft w:val="480"/>
          <w:marRight w:val="0"/>
          <w:marTop w:val="0"/>
          <w:marBottom w:val="0"/>
          <w:divBdr>
            <w:top w:val="none" w:sz="0" w:space="0" w:color="auto"/>
            <w:left w:val="none" w:sz="0" w:space="0" w:color="auto"/>
            <w:bottom w:val="none" w:sz="0" w:space="0" w:color="auto"/>
            <w:right w:val="none" w:sz="0" w:space="0" w:color="auto"/>
          </w:divBdr>
        </w:div>
        <w:div w:id="1516068258">
          <w:marLeft w:val="480"/>
          <w:marRight w:val="0"/>
          <w:marTop w:val="0"/>
          <w:marBottom w:val="0"/>
          <w:divBdr>
            <w:top w:val="none" w:sz="0" w:space="0" w:color="auto"/>
            <w:left w:val="none" w:sz="0" w:space="0" w:color="auto"/>
            <w:bottom w:val="none" w:sz="0" w:space="0" w:color="auto"/>
            <w:right w:val="none" w:sz="0" w:space="0" w:color="auto"/>
          </w:divBdr>
        </w:div>
        <w:div w:id="737895668">
          <w:marLeft w:val="480"/>
          <w:marRight w:val="0"/>
          <w:marTop w:val="0"/>
          <w:marBottom w:val="0"/>
          <w:divBdr>
            <w:top w:val="none" w:sz="0" w:space="0" w:color="auto"/>
            <w:left w:val="none" w:sz="0" w:space="0" w:color="auto"/>
            <w:bottom w:val="none" w:sz="0" w:space="0" w:color="auto"/>
            <w:right w:val="none" w:sz="0" w:space="0" w:color="auto"/>
          </w:divBdr>
        </w:div>
        <w:div w:id="313922532">
          <w:marLeft w:val="480"/>
          <w:marRight w:val="0"/>
          <w:marTop w:val="0"/>
          <w:marBottom w:val="0"/>
          <w:divBdr>
            <w:top w:val="none" w:sz="0" w:space="0" w:color="auto"/>
            <w:left w:val="none" w:sz="0" w:space="0" w:color="auto"/>
            <w:bottom w:val="none" w:sz="0" w:space="0" w:color="auto"/>
            <w:right w:val="none" w:sz="0" w:space="0" w:color="auto"/>
          </w:divBdr>
        </w:div>
        <w:div w:id="453405117">
          <w:marLeft w:val="480"/>
          <w:marRight w:val="0"/>
          <w:marTop w:val="0"/>
          <w:marBottom w:val="0"/>
          <w:divBdr>
            <w:top w:val="none" w:sz="0" w:space="0" w:color="auto"/>
            <w:left w:val="none" w:sz="0" w:space="0" w:color="auto"/>
            <w:bottom w:val="none" w:sz="0" w:space="0" w:color="auto"/>
            <w:right w:val="none" w:sz="0" w:space="0" w:color="auto"/>
          </w:divBdr>
        </w:div>
        <w:div w:id="548688024">
          <w:marLeft w:val="480"/>
          <w:marRight w:val="0"/>
          <w:marTop w:val="0"/>
          <w:marBottom w:val="0"/>
          <w:divBdr>
            <w:top w:val="none" w:sz="0" w:space="0" w:color="auto"/>
            <w:left w:val="none" w:sz="0" w:space="0" w:color="auto"/>
            <w:bottom w:val="none" w:sz="0" w:space="0" w:color="auto"/>
            <w:right w:val="none" w:sz="0" w:space="0" w:color="auto"/>
          </w:divBdr>
        </w:div>
        <w:div w:id="1888762283">
          <w:marLeft w:val="480"/>
          <w:marRight w:val="0"/>
          <w:marTop w:val="0"/>
          <w:marBottom w:val="0"/>
          <w:divBdr>
            <w:top w:val="none" w:sz="0" w:space="0" w:color="auto"/>
            <w:left w:val="none" w:sz="0" w:space="0" w:color="auto"/>
            <w:bottom w:val="none" w:sz="0" w:space="0" w:color="auto"/>
            <w:right w:val="none" w:sz="0" w:space="0" w:color="auto"/>
          </w:divBdr>
        </w:div>
        <w:div w:id="1834300594">
          <w:marLeft w:val="480"/>
          <w:marRight w:val="0"/>
          <w:marTop w:val="0"/>
          <w:marBottom w:val="0"/>
          <w:divBdr>
            <w:top w:val="none" w:sz="0" w:space="0" w:color="auto"/>
            <w:left w:val="none" w:sz="0" w:space="0" w:color="auto"/>
            <w:bottom w:val="none" w:sz="0" w:space="0" w:color="auto"/>
            <w:right w:val="none" w:sz="0" w:space="0" w:color="auto"/>
          </w:divBdr>
        </w:div>
        <w:div w:id="645008934">
          <w:marLeft w:val="480"/>
          <w:marRight w:val="0"/>
          <w:marTop w:val="0"/>
          <w:marBottom w:val="0"/>
          <w:divBdr>
            <w:top w:val="none" w:sz="0" w:space="0" w:color="auto"/>
            <w:left w:val="none" w:sz="0" w:space="0" w:color="auto"/>
            <w:bottom w:val="none" w:sz="0" w:space="0" w:color="auto"/>
            <w:right w:val="none" w:sz="0" w:space="0" w:color="auto"/>
          </w:divBdr>
        </w:div>
        <w:div w:id="1191912385">
          <w:marLeft w:val="480"/>
          <w:marRight w:val="0"/>
          <w:marTop w:val="0"/>
          <w:marBottom w:val="0"/>
          <w:divBdr>
            <w:top w:val="none" w:sz="0" w:space="0" w:color="auto"/>
            <w:left w:val="none" w:sz="0" w:space="0" w:color="auto"/>
            <w:bottom w:val="none" w:sz="0" w:space="0" w:color="auto"/>
            <w:right w:val="none" w:sz="0" w:space="0" w:color="auto"/>
          </w:divBdr>
        </w:div>
      </w:divsChild>
    </w:div>
    <w:div w:id="805389481">
      <w:bodyDiv w:val="1"/>
      <w:marLeft w:val="0"/>
      <w:marRight w:val="0"/>
      <w:marTop w:val="0"/>
      <w:marBottom w:val="0"/>
      <w:divBdr>
        <w:top w:val="none" w:sz="0" w:space="0" w:color="auto"/>
        <w:left w:val="none" w:sz="0" w:space="0" w:color="auto"/>
        <w:bottom w:val="none" w:sz="0" w:space="0" w:color="auto"/>
        <w:right w:val="none" w:sz="0" w:space="0" w:color="auto"/>
      </w:divBdr>
      <w:divsChild>
        <w:div w:id="1582252749">
          <w:marLeft w:val="480"/>
          <w:marRight w:val="0"/>
          <w:marTop w:val="0"/>
          <w:marBottom w:val="0"/>
          <w:divBdr>
            <w:top w:val="none" w:sz="0" w:space="0" w:color="auto"/>
            <w:left w:val="none" w:sz="0" w:space="0" w:color="auto"/>
            <w:bottom w:val="none" w:sz="0" w:space="0" w:color="auto"/>
            <w:right w:val="none" w:sz="0" w:space="0" w:color="auto"/>
          </w:divBdr>
          <w:divsChild>
            <w:div w:id="1848596525">
              <w:marLeft w:val="0"/>
              <w:marRight w:val="0"/>
              <w:marTop w:val="0"/>
              <w:marBottom w:val="0"/>
              <w:divBdr>
                <w:top w:val="none" w:sz="0" w:space="0" w:color="auto"/>
                <w:left w:val="none" w:sz="0" w:space="0" w:color="auto"/>
                <w:bottom w:val="none" w:sz="0" w:space="0" w:color="auto"/>
                <w:right w:val="none" w:sz="0" w:space="0" w:color="auto"/>
              </w:divBdr>
              <w:divsChild>
                <w:div w:id="1820266372">
                  <w:marLeft w:val="480"/>
                  <w:marRight w:val="0"/>
                  <w:marTop w:val="0"/>
                  <w:marBottom w:val="0"/>
                  <w:divBdr>
                    <w:top w:val="none" w:sz="0" w:space="0" w:color="auto"/>
                    <w:left w:val="none" w:sz="0" w:space="0" w:color="auto"/>
                    <w:bottom w:val="none" w:sz="0" w:space="0" w:color="auto"/>
                    <w:right w:val="none" w:sz="0" w:space="0" w:color="auto"/>
                  </w:divBdr>
                </w:div>
                <w:div w:id="905452256">
                  <w:marLeft w:val="480"/>
                  <w:marRight w:val="0"/>
                  <w:marTop w:val="0"/>
                  <w:marBottom w:val="0"/>
                  <w:divBdr>
                    <w:top w:val="none" w:sz="0" w:space="0" w:color="auto"/>
                    <w:left w:val="none" w:sz="0" w:space="0" w:color="auto"/>
                    <w:bottom w:val="none" w:sz="0" w:space="0" w:color="auto"/>
                    <w:right w:val="none" w:sz="0" w:space="0" w:color="auto"/>
                  </w:divBdr>
                </w:div>
                <w:div w:id="232349117">
                  <w:marLeft w:val="480"/>
                  <w:marRight w:val="0"/>
                  <w:marTop w:val="0"/>
                  <w:marBottom w:val="0"/>
                  <w:divBdr>
                    <w:top w:val="none" w:sz="0" w:space="0" w:color="auto"/>
                    <w:left w:val="none" w:sz="0" w:space="0" w:color="auto"/>
                    <w:bottom w:val="none" w:sz="0" w:space="0" w:color="auto"/>
                    <w:right w:val="none" w:sz="0" w:space="0" w:color="auto"/>
                  </w:divBdr>
                </w:div>
                <w:div w:id="1090662259">
                  <w:marLeft w:val="480"/>
                  <w:marRight w:val="0"/>
                  <w:marTop w:val="0"/>
                  <w:marBottom w:val="0"/>
                  <w:divBdr>
                    <w:top w:val="none" w:sz="0" w:space="0" w:color="auto"/>
                    <w:left w:val="none" w:sz="0" w:space="0" w:color="auto"/>
                    <w:bottom w:val="none" w:sz="0" w:space="0" w:color="auto"/>
                    <w:right w:val="none" w:sz="0" w:space="0" w:color="auto"/>
                  </w:divBdr>
                </w:div>
                <w:div w:id="1434009548">
                  <w:marLeft w:val="480"/>
                  <w:marRight w:val="0"/>
                  <w:marTop w:val="0"/>
                  <w:marBottom w:val="0"/>
                  <w:divBdr>
                    <w:top w:val="none" w:sz="0" w:space="0" w:color="auto"/>
                    <w:left w:val="none" w:sz="0" w:space="0" w:color="auto"/>
                    <w:bottom w:val="none" w:sz="0" w:space="0" w:color="auto"/>
                    <w:right w:val="none" w:sz="0" w:space="0" w:color="auto"/>
                  </w:divBdr>
                </w:div>
                <w:div w:id="2099520014">
                  <w:marLeft w:val="480"/>
                  <w:marRight w:val="0"/>
                  <w:marTop w:val="0"/>
                  <w:marBottom w:val="0"/>
                  <w:divBdr>
                    <w:top w:val="none" w:sz="0" w:space="0" w:color="auto"/>
                    <w:left w:val="none" w:sz="0" w:space="0" w:color="auto"/>
                    <w:bottom w:val="none" w:sz="0" w:space="0" w:color="auto"/>
                    <w:right w:val="none" w:sz="0" w:space="0" w:color="auto"/>
                  </w:divBdr>
                </w:div>
                <w:div w:id="187568053">
                  <w:marLeft w:val="480"/>
                  <w:marRight w:val="0"/>
                  <w:marTop w:val="0"/>
                  <w:marBottom w:val="0"/>
                  <w:divBdr>
                    <w:top w:val="none" w:sz="0" w:space="0" w:color="auto"/>
                    <w:left w:val="none" w:sz="0" w:space="0" w:color="auto"/>
                    <w:bottom w:val="none" w:sz="0" w:space="0" w:color="auto"/>
                    <w:right w:val="none" w:sz="0" w:space="0" w:color="auto"/>
                  </w:divBdr>
                </w:div>
                <w:div w:id="722750521">
                  <w:marLeft w:val="480"/>
                  <w:marRight w:val="0"/>
                  <w:marTop w:val="0"/>
                  <w:marBottom w:val="0"/>
                  <w:divBdr>
                    <w:top w:val="none" w:sz="0" w:space="0" w:color="auto"/>
                    <w:left w:val="none" w:sz="0" w:space="0" w:color="auto"/>
                    <w:bottom w:val="none" w:sz="0" w:space="0" w:color="auto"/>
                    <w:right w:val="none" w:sz="0" w:space="0" w:color="auto"/>
                  </w:divBdr>
                </w:div>
                <w:div w:id="946814768">
                  <w:marLeft w:val="480"/>
                  <w:marRight w:val="0"/>
                  <w:marTop w:val="0"/>
                  <w:marBottom w:val="0"/>
                  <w:divBdr>
                    <w:top w:val="none" w:sz="0" w:space="0" w:color="auto"/>
                    <w:left w:val="none" w:sz="0" w:space="0" w:color="auto"/>
                    <w:bottom w:val="none" w:sz="0" w:space="0" w:color="auto"/>
                    <w:right w:val="none" w:sz="0" w:space="0" w:color="auto"/>
                  </w:divBdr>
                </w:div>
                <w:div w:id="592397524">
                  <w:marLeft w:val="480"/>
                  <w:marRight w:val="0"/>
                  <w:marTop w:val="0"/>
                  <w:marBottom w:val="0"/>
                  <w:divBdr>
                    <w:top w:val="none" w:sz="0" w:space="0" w:color="auto"/>
                    <w:left w:val="none" w:sz="0" w:space="0" w:color="auto"/>
                    <w:bottom w:val="none" w:sz="0" w:space="0" w:color="auto"/>
                    <w:right w:val="none" w:sz="0" w:space="0" w:color="auto"/>
                  </w:divBdr>
                </w:div>
                <w:div w:id="177668794">
                  <w:marLeft w:val="480"/>
                  <w:marRight w:val="0"/>
                  <w:marTop w:val="0"/>
                  <w:marBottom w:val="0"/>
                  <w:divBdr>
                    <w:top w:val="none" w:sz="0" w:space="0" w:color="auto"/>
                    <w:left w:val="none" w:sz="0" w:space="0" w:color="auto"/>
                    <w:bottom w:val="none" w:sz="0" w:space="0" w:color="auto"/>
                    <w:right w:val="none" w:sz="0" w:space="0" w:color="auto"/>
                  </w:divBdr>
                </w:div>
                <w:div w:id="703215346">
                  <w:marLeft w:val="480"/>
                  <w:marRight w:val="0"/>
                  <w:marTop w:val="0"/>
                  <w:marBottom w:val="0"/>
                  <w:divBdr>
                    <w:top w:val="none" w:sz="0" w:space="0" w:color="auto"/>
                    <w:left w:val="none" w:sz="0" w:space="0" w:color="auto"/>
                    <w:bottom w:val="none" w:sz="0" w:space="0" w:color="auto"/>
                    <w:right w:val="none" w:sz="0" w:space="0" w:color="auto"/>
                  </w:divBdr>
                </w:div>
                <w:div w:id="20791530">
                  <w:marLeft w:val="480"/>
                  <w:marRight w:val="0"/>
                  <w:marTop w:val="0"/>
                  <w:marBottom w:val="0"/>
                  <w:divBdr>
                    <w:top w:val="none" w:sz="0" w:space="0" w:color="auto"/>
                    <w:left w:val="none" w:sz="0" w:space="0" w:color="auto"/>
                    <w:bottom w:val="none" w:sz="0" w:space="0" w:color="auto"/>
                    <w:right w:val="none" w:sz="0" w:space="0" w:color="auto"/>
                  </w:divBdr>
                </w:div>
                <w:div w:id="2036612779">
                  <w:marLeft w:val="480"/>
                  <w:marRight w:val="0"/>
                  <w:marTop w:val="0"/>
                  <w:marBottom w:val="0"/>
                  <w:divBdr>
                    <w:top w:val="none" w:sz="0" w:space="0" w:color="auto"/>
                    <w:left w:val="none" w:sz="0" w:space="0" w:color="auto"/>
                    <w:bottom w:val="none" w:sz="0" w:space="0" w:color="auto"/>
                    <w:right w:val="none" w:sz="0" w:space="0" w:color="auto"/>
                  </w:divBdr>
                </w:div>
                <w:div w:id="1060010574">
                  <w:marLeft w:val="480"/>
                  <w:marRight w:val="0"/>
                  <w:marTop w:val="0"/>
                  <w:marBottom w:val="0"/>
                  <w:divBdr>
                    <w:top w:val="none" w:sz="0" w:space="0" w:color="auto"/>
                    <w:left w:val="none" w:sz="0" w:space="0" w:color="auto"/>
                    <w:bottom w:val="none" w:sz="0" w:space="0" w:color="auto"/>
                    <w:right w:val="none" w:sz="0" w:space="0" w:color="auto"/>
                  </w:divBdr>
                </w:div>
                <w:div w:id="693307458">
                  <w:marLeft w:val="480"/>
                  <w:marRight w:val="0"/>
                  <w:marTop w:val="0"/>
                  <w:marBottom w:val="0"/>
                  <w:divBdr>
                    <w:top w:val="none" w:sz="0" w:space="0" w:color="auto"/>
                    <w:left w:val="none" w:sz="0" w:space="0" w:color="auto"/>
                    <w:bottom w:val="none" w:sz="0" w:space="0" w:color="auto"/>
                    <w:right w:val="none" w:sz="0" w:space="0" w:color="auto"/>
                  </w:divBdr>
                </w:div>
                <w:div w:id="1174536865">
                  <w:marLeft w:val="480"/>
                  <w:marRight w:val="0"/>
                  <w:marTop w:val="0"/>
                  <w:marBottom w:val="0"/>
                  <w:divBdr>
                    <w:top w:val="none" w:sz="0" w:space="0" w:color="auto"/>
                    <w:left w:val="none" w:sz="0" w:space="0" w:color="auto"/>
                    <w:bottom w:val="none" w:sz="0" w:space="0" w:color="auto"/>
                    <w:right w:val="none" w:sz="0" w:space="0" w:color="auto"/>
                  </w:divBdr>
                </w:div>
              </w:divsChild>
            </w:div>
            <w:div w:id="1179391357">
              <w:marLeft w:val="0"/>
              <w:marRight w:val="0"/>
              <w:marTop w:val="0"/>
              <w:marBottom w:val="0"/>
              <w:divBdr>
                <w:top w:val="none" w:sz="0" w:space="0" w:color="auto"/>
                <w:left w:val="none" w:sz="0" w:space="0" w:color="auto"/>
                <w:bottom w:val="none" w:sz="0" w:space="0" w:color="auto"/>
                <w:right w:val="none" w:sz="0" w:space="0" w:color="auto"/>
              </w:divBdr>
              <w:divsChild>
                <w:div w:id="939147122">
                  <w:marLeft w:val="480"/>
                  <w:marRight w:val="0"/>
                  <w:marTop w:val="0"/>
                  <w:marBottom w:val="0"/>
                  <w:divBdr>
                    <w:top w:val="none" w:sz="0" w:space="0" w:color="auto"/>
                    <w:left w:val="none" w:sz="0" w:space="0" w:color="auto"/>
                    <w:bottom w:val="none" w:sz="0" w:space="0" w:color="auto"/>
                    <w:right w:val="none" w:sz="0" w:space="0" w:color="auto"/>
                  </w:divBdr>
                </w:div>
                <w:div w:id="198277681">
                  <w:marLeft w:val="480"/>
                  <w:marRight w:val="0"/>
                  <w:marTop w:val="0"/>
                  <w:marBottom w:val="0"/>
                  <w:divBdr>
                    <w:top w:val="none" w:sz="0" w:space="0" w:color="auto"/>
                    <w:left w:val="none" w:sz="0" w:space="0" w:color="auto"/>
                    <w:bottom w:val="none" w:sz="0" w:space="0" w:color="auto"/>
                    <w:right w:val="none" w:sz="0" w:space="0" w:color="auto"/>
                  </w:divBdr>
                </w:div>
                <w:div w:id="1458915994">
                  <w:marLeft w:val="480"/>
                  <w:marRight w:val="0"/>
                  <w:marTop w:val="0"/>
                  <w:marBottom w:val="0"/>
                  <w:divBdr>
                    <w:top w:val="none" w:sz="0" w:space="0" w:color="auto"/>
                    <w:left w:val="none" w:sz="0" w:space="0" w:color="auto"/>
                    <w:bottom w:val="none" w:sz="0" w:space="0" w:color="auto"/>
                    <w:right w:val="none" w:sz="0" w:space="0" w:color="auto"/>
                  </w:divBdr>
                </w:div>
                <w:div w:id="118375086">
                  <w:marLeft w:val="480"/>
                  <w:marRight w:val="0"/>
                  <w:marTop w:val="0"/>
                  <w:marBottom w:val="0"/>
                  <w:divBdr>
                    <w:top w:val="none" w:sz="0" w:space="0" w:color="auto"/>
                    <w:left w:val="none" w:sz="0" w:space="0" w:color="auto"/>
                    <w:bottom w:val="none" w:sz="0" w:space="0" w:color="auto"/>
                    <w:right w:val="none" w:sz="0" w:space="0" w:color="auto"/>
                  </w:divBdr>
                </w:div>
                <w:div w:id="666790786">
                  <w:marLeft w:val="480"/>
                  <w:marRight w:val="0"/>
                  <w:marTop w:val="0"/>
                  <w:marBottom w:val="0"/>
                  <w:divBdr>
                    <w:top w:val="none" w:sz="0" w:space="0" w:color="auto"/>
                    <w:left w:val="none" w:sz="0" w:space="0" w:color="auto"/>
                    <w:bottom w:val="none" w:sz="0" w:space="0" w:color="auto"/>
                    <w:right w:val="none" w:sz="0" w:space="0" w:color="auto"/>
                  </w:divBdr>
                </w:div>
                <w:div w:id="332418049">
                  <w:marLeft w:val="480"/>
                  <w:marRight w:val="0"/>
                  <w:marTop w:val="0"/>
                  <w:marBottom w:val="0"/>
                  <w:divBdr>
                    <w:top w:val="none" w:sz="0" w:space="0" w:color="auto"/>
                    <w:left w:val="none" w:sz="0" w:space="0" w:color="auto"/>
                    <w:bottom w:val="none" w:sz="0" w:space="0" w:color="auto"/>
                    <w:right w:val="none" w:sz="0" w:space="0" w:color="auto"/>
                  </w:divBdr>
                </w:div>
                <w:div w:id="1898735012">
                  <w:marLeft w:val="480"/>
                  <w:marRight w:val="0"/>
                  <w:marTop w:val="0"/>
                  <w:marBottom w:val="0"/>
                  <w:divBdr>
                    <w:top w:val="none" w:sz="0" w:space="0" w:color="auto"/>
                    <w:left w:val="none" w:sz="0" w:space="0" w:color="auto"/>
                    <w:bottom w:val="none" w:sz="0" w:space="0" w:color="auto"/>
                    <w:right w:val="none" w:sz="0" w:space="0" w:color="auto"/>
                  </w:divBdr>
                </w:div>
                <w:div w:id="1579703607">
                  <w:marLeft w:val="480"/>
                  <w:marRight w:val="0"/>
                  <w:marTop w:val="0"/>
                  <w:marBottom w:val="0"/>
                  <w:divBdr>
                    <w:top w:val="none" w:sz="0" w:space="0" w:color="auto"/>
                    <w:left w:val="none" w:sz="0" w:space="0" w:color="auto"/>
                    <w:bottom w:val="none" w:sz="0" w:space="0" w:color="auto"/>
                    <w:right w:val="none" w:sz="0" w:space="0" w:color="auto"/>
                  </w:divBdr>
                </w:div>
                <w:div w:id="397098646">
                  <w:marLeft w:val="480"/>
                  <w:marRight w:val="0"/>
                  <w:marTop w:val="0"/>
                  <w:marBottom w:val="0"/>
                  <w:divBdr>
                    <w:top w:val="none" w:sz="0" w:space="0" w:color="auto"/>
                    <w:left w:val="none" w:sz="0" w:space="0" w:color="auto"/>
                    <w:bottom w:val="none" w:sz="0" w:space="0" w:color="auto"/>
                    <w:right w:val="none" w:sz="0" w:space="0" w:color="auto"/>
                  </w:divBdr>
                </w:div>
                <w:div w:id="693848134">
                  <w:marLeft w:val="480"/>
                  <w:marRight w:val="0"/>
                  <w:marTop w:val="0"/>
                  <w:marBottom w:val="0"/>
                  <w:divBdr>
                    <w:top w:val="none" w:sz="0" w:space="0" w:color="auto"/>
                    <w:left w:val="none" w:sz="0" w:space="0" w:color="auto"/>
                    <w:bottom w:val="none" w:sz="0" w:space="0" w:color="auto"/>
                    <w:right w:val="none" w:sz="0" w:space="0" w:color="auto"/>
                  </w:divBdr>
                </w:div>
                <w:div w:id="1127702477">
                  <w:marLeft w:val="480"/>
                  <w:marRight w:val="0"/>
                  <w:marTop w:val="0"/>
                  <w:marBottom w:val="0"/>
                  <w:divBdr>
                    <w:top w:val="none" w:sz="0" w:space="0" w:color="auto"/>
                    <w:left w:val="none" w:sz="0" w:space="0" w:color="auto"/>
                    <w:bottom w:val="none" w:sz="0" w:space="0" w:color="auto"/>
                    <w:right w:val="none" w:sz="0" w:space="0" w:color="auto"/>
                  </w:divBdr>
                </w:div>
                <w:div w:id="1623345704">
                  <w:marLeft w:val="480"/>
                  <w:marRight w:val="0"/>
                  <w:marTop w:val="0"/>
                  <w:marBottom w:val="0"/>
                  <w:divBdr>
                    <w:top w:val="none" w:sz="0" w:space="0" w:color="auto"/>
                    <w:left w:val="none" w:sz="0" w:space="0" w:color="auto"/>
                    <w:bottom w:val="none" w:sz="0" w:space="0" w:color="auto"/>
                    <w:right w:val="none" w:sz="0" w:space="0" w:color="auto"/>
                  </w:divBdr>
                </w:div>
                <w:div w:id="265238002">
                  <w:marLeft w:val="480"/>
                  <w:marRight w:val="0"/>
                  <w:marTop w:val="0"/>
                  <w:marBottom w:val="0"/>
                  <w:divBdr>
                    <w:top w:val="none" w:sz="0" w:space="0" w:color="auto"/>
                    <w:left w:val="none" w:sz="0" w:space="0" w:color="auto"/>
                    <w:bottom w:val="none" w:sz="0" w:space="0" w:color="auto"/>
                    <w:right w:val="none" w:sz="0" w:space="0" w:color="auto"/>
                  </w:divBdr>
                </w:div>
                <w:div w:id="760297461">
                  <w:marLeft w:val="480"/>
                  <w:marRight w:val="0"/>
                  <w:marTop w:val="0"/>
                  <w:marBottom w:val="0"/>
                  <w:divBdr>
                    <w:top w:val="none" w:sz="0" w:space="0" w:color="auto"/>
                    <w:left w:val="none" w:sz="0" w:space="0" w:color="auto"/>
                    <w:bottom w:val="none" w:sz="0" w:space="0" w:color="auto"/>
                    <w:right w:val="none" w:sz="0" w:space="0" w:color="auto"/>
                  </w:divBdr>
                </w:div>
                <w:div w:id="1260289124">
                  <w:marLeft w:val="480"/>
                  <w:marRight w:val="0"/>
                  <w:marTop w:val="0"/>
                  <w:marBottom w:val="0"/>
                  <w:divBdr>
                    <w:top w:val="none" w:sz="0" w:space="0" w:color="auto"/>
                    <w:left w:val="none" w:sz="0" w:space="0" w:color="auto"/>
                    <w:bottom w:val="none" w:sz="0" w:space="0" w:color="auto"/>
                    <w:right w:val="none" w:sz="0" w:space="0" w:color="auto"/>
                  </w:divBdr>
                </w:div>
                <w:div w:id="665597521">
                  <w:marLeft w:val="480"/>
                  <w:marRight w:val="0"/>
                  <w:marTop w:val="0"/>
                  <w:marBottom w:val="0"/>
                  <w:divBdr>
                    <w:top w:val="none" w:sz="0" w:space="0" w:color="auto"/>
                    <w:left w:val="none" w:sz="0" w:space="0" w:color="auto"/>
                    <w:bottom w:val="none" w:sz="0" w:space="0" w:color="auto"/>
                    <w:right w:val="none" w:sz="0" w:space="0" w:color="auto"/>
                  </w:divBdr>
                </w:div>
                <w:div w:id="1303389485">
                  <w:marLeft w:val="480"/>
                  <w:marRight w:val="0"/>
                  <w:marTop w:val="0"/>
                  <w:marBottom w:val="0"/>
                  <w:divBdr>
                    <w:top w:val="none" w:sz="0" w:space="0" w:color="auto"/>
                    <w:left w:val="none" w:sz="0" w:space="0" w:color="auto"/>
                    <w:bottom w:val="none" w:sz="0" w:space="0" w:color="auto"/>
                    <w:right w:val="none" w:sz="0" w:space="0" w:color="auto"/>
                  </w:divBdr>
                </w:div>
              </w:divsChild>
            </w:div>
            <w:div w:id="1796825428">
              <w:marLeft w:val="0"/>
              <w:marRight w:val="0"/>
              <w:marTop w:val="0"/>
              <w:marBottom w:val="0"/>
              <w:divBdr>
                <w:top w:val="none" w:sz="0" w:space="0" w:color="auto"/>
                <w:left w:val="none" w:sz="0" w:space="0" w:color="auto"/>
                <w:bottom w:val="none" w:sz="0" w:space="0" w:color="auto"/>
                <w:right w:val="none" w:sz="0" w:space="0" w:color="auto"/>
              </w:divBdr>
              <w:divsChild>
                <w:div w:id="1398211486">
                  <w:marLeft w:val="480"/>
                  <w:marRight w:val="0"/>
                  <w:marTop w:val="0"/>
                  <w:marBottom w:val="0"/>
                  <w:divBdr>
                    <w:top w:val="none" w:sz="0" w:space="0" w:color="auto"/>
                    <w:left w:val="none" w:sz="0" w:space="0" w:color="auto"/>
                    <w:bottom w:val="none" w:sz="0" w:space="0" w:color="auto"/>
                    <w:right w:val="none" w:sz="0" w:space="0" w:color="auto"/>
                  </w:divBdr>
                </w:div>
                <w:div w:id="1379014402">
                  <w:marLeft w:val="480"/>
                  <w:marRight w:val="0"/>
                  <w:marTop w:val="0"/>
                  <w:marBottom w:val="0"/>
                  <w:divBdr>
                    <w:top w:val="none" w:sz="0" w:space="0" w:color="auto"/>
                    <w:left w:val="none" w:sz="0" w:space="0" w:color="auto"/>
                    <w:bottom w:val="none" w:sz="0" w:space="0" w:color="auto"/>
                    <w:right w:val="none" w:sz="0" w:space="0" w:color="auto"/>
                  </w:divBdr>
                </w:div>
                <w:div w:id="1094401515">
                  <w:marLeft w:val="480"/>
                  <w:marRight w:val="0"/>
                  <w:marTop w:val="0"/>
                  <w:marBottom w:val="0"/>
                  <w:divBdr>
                    <w:top w:val="none" w:sz="0" w:space="0" w:color="auto"/>
                    <w:left w:val="none" w:sz="0" w:space="0" w:color="auto"/>
                    <w:bottom w:val="none" w:sz="0" w:space="0" w:color="auto"/>
                    <w:right w:val="none" w:sz="0" w:space="0" w:color="auto"/>
                  </w:divBdr>
                </w:div>
                <w:div w:id="15160372">
                  <w:marLeft w:val="480"/>
                  <w:marRight w:val="0"/>
                  <w:marTop w:val="0"/>
                  <w:marBottom w:val="0"/>
                  <w:divBdr>
                    <w:top w:val="none" w:sz="0" w:space="0" w:color="auto"/>
                    <w:left w:val="none" w:sz="0" w:space="0" w:color="auto"/>
                    <w:bottom w:val="none" w:sz="0" w:space="0" w:color="auto"/>
                    <w:right w:val="none" w:sz="0" w:space="0" w:color="auto"/>
                  </w:divBdr>
                </w:div>
                <w:div w:id="1578593587">
                  <w:marLeft w:val="480"/>
                  <w:marRight w:val="0"/>
                  <w:marTop w:val="0"/>
                  <w:marBottom w:val="0"/>
                  <w:divBdr>
                    <w:top w:val="none" w:sz="0" w:space="0" w:color="auto"/>
                    <w:left w:val="none" w:sz="0" w:space="0" w:color="auto"/>
                    <w:bottom w:val="none" w:sz="0" w:space="0" w:color="auto"/>
                    <w:right w:val="none" w:sz="0" w:space="0" w:color="auto"/>
                  </w:divBdr>
                </w:div>
                <w:div w:id="1712730037">
                  <w:marLeft w:val="480"/>
                  <w:marRight w:val="0"/>
                  <w:marTop w:val="0"/>
                  <w:marBottom w:val="0"/>
                  <w:divBdr>
                    <w:top w:val="none" w:sz="0" w:space="0" w:color="auto"/>
                    <w:left w:val="none" w:sz="0" w:space="0" w:color="auto"/>
                    <w:bottom w:val="none" w:sz="0" w:space="0" w:color="auto"/>
                    <w:right w:val="none" w:sz="0" w:space="0" w:color="auto"/>
                  </w:divBdr>
                </w:div>
                <w:div w:id="1454597190">
                  <w:marLeft w:val="480"/>
                  <w:marRight w:val="0"/>
                  <w:marTop w:val="0"/>
                  <w:marBottom w:val="0"/>
                  <w:divBdr>
                    <w:top w:val="none" w:sz="0" w:space="0" w:color="auto"/>
                    <w:left w:val="none" w:sz="0" w:space="0" w:color="auto"/>
                    <w:bottom w:val="none" w:sz="0" w:space="0" w:color="auto"/>
                    <w:right w:val="none" w:sz="0" w:space="0" w:color="auto"/>
                  </w:divBdr>
                </w:div>
                <w:div w:id="1735161193">
                  <w:marLeft w:val="480"/>
                  <w:marRight w:val="0"/>
                  <w:marTop w:val="0"/>
                  <w:marBottom w:val="0"/>
                  <w:divBdr>
                    <w:top w:val="none" w:sz="0" w:space="0" w:color="auto"/>
                    <w:left w:val="none" w:sz="0" w:space="0" w:color="auto"/>
                    <w:bottom w:val="none" w:sz="0" w:space="0" w:color="auto"/>
                    <w:right w:val="none" w:sz="0" w:space="0" w:color="auto"/>
                  </w:divBdr>
                </w:div>
                <w:div w:id="1812137194">
                  <w:marLeft w:val="480"/>
                  <w:marRight w:val="0"/>
                  <w:marTop w:val="0"/>
                  <w:marBottom w:val="0"/>
                  <w:divBdr>
                    <w:top w:val="none" w:sz="0" w:space="0" w:color="auto"/>
                    <w:left w:val="none" w:sz="0" w:space="0" w:color="auto"/>
                    <w:bottom w:val="none" w:sz="0" w:space="0" w:color="auto"/>
                    <w:right w:val="none" w:sz="0" w:space="0" w:color="auto"/>
                  </w:divBdr>
                </w:div>
                <w:div w:id="131992654">
                  <w:marLeft w:val="480"/>
                  <w:marRight w:val="0"/>
                  <w:marTop w:val="0"/>
                  <w:marBottom w:val="0"/>
                  <w:divBdr>
                    <w:top w:val="none" w:sz="0" w:space="0" w:color="auto"/>
                    <w:left w:val="none" w:sz="0" w:space="0" w:color="auto"/>
                    <w:bottom w:val="none" w:sz="0" w:space="0" w:color="auto"/>
                    <w:right w:val="none" w:sz="0" w:space="0" w:color="auto"/>
                  </w:divBdr>
                </w:div>
                <w:div w:id="139469457">
                  <w:marLeft w:val="480"/>
                  <w:marRight w:val="0"/>
                  <w:marTop w:val="0"/>
                  <w:marBottom w:val="0"/>
                  <w:divBdr>
                    <w:top w:val="none" w:sz="0" w:space="0" w:color="auto"/>
                    <w:left w:val="none" w:sz="0" w:space="0" w:color="auto"/>
                    <w:bottom w:val="none" w:sz="0" w:space="0" w:color="auto"/>
                    <w:right w:val="none" w:sz="0" w:space="0" w:color="auto"/>
                  </w:divBdr>
                </w:div>
                <w:div w:id="868639283">
                  <w:marLeft w:val="480"/>
                  <w:marRight w:val="0"/>
                  <w:marTop w:val="0"/>
                  <w:marBottom w:val="0"/>
                  <w:divBdr>
                    <w:top w:val="none" w:sz="0" w:space="0" w:color="auto"/>
                    <w:left w:val="none" w:sz="0" w:space="0" w:color="auto"/>
                    <w:bottom w:val="none" w:sz="0" w:space="0" w:color="auto"/>
                    <w:right w:val="none" w:sz="0" w:space="0" w:color="auto"/>
                  </w:divBdr>
                </w:div>
                <w:div w:id="1549218231">
                  <w:marLeft w:val="480"/>
                  <w:marRight w:val="0"/>
                  <w:marTop w:val="0"/>
                  <w:marBottom w:val="0"/>
                  <w:divBdr>
                    <w:top w:val="none" w:sz="0" w:space="0" w:color="auto"/>
                    <w:left w:val="none" w:sz="0" w:space="0" w:color="auto"/>
                    <w:bottom w:val="none" w:sz="0" w:space="0" w:color="auto"/>
                    <w:right w:val="none" w:sz="0" w:space="0" w:color="auto"/>
                  </w:divBdr>
                </w:div>
                <w:div w:id="1480461432">
                  <w:marLeft w:val="480"/>
                  <w:marRight w:val="0"/>
                  <w:marTop w:val="0"/>
                  <w:marBottom w:val="0"/>
                  <w:divBdr>
                    <w:top w:val="none" w:sz="0" w:space="0" w:color="auto"/>
                    <w:left w:val="none" w:sz="0" w:space="0" w:color="auto"/>
                    <w:bottom w:val="none" w:sz="0" w:space="0" w:color="auto"/>
                    <w:right w:val="none" w:sz="0" w:space="0" w:color="auto"/>
                  </w:divBdr>
                </w:div>
                <w:div w:id="1799488576">
                  <w:marLeft w:val="480"/>
                  <w:marRight w:val="0"/>
                  <w:marTop w:val="0"/>
                  <w:marBottom w:val="0"/>
                  <w:divBdr>
                    <w:top w:val="none" w:sz="0" w:space="0" w:color="auto"/>
                    <w:left w:val="none" w:sz="0" w:space="0" w:color="auto"/>
                    <w:bottom w:val="none" w:sz="0" w:space="0" w:color="auto"/>
                    <w:right w:val="none" w:sz="0" w:space="0" w:color="auto"/>
                  </w:divBdr>
                </w:div>
                <w:div w:id="321011770">
                  <w:marLeft w:val="480"/>
                  <w:marRight w:val="0"/>
                  <w:marTop w:val="0"/>
                  <w:marBottom w:val="0"/>
                  <w:divBdr>
                    <w:top w:val="none" w:sz="0" w:space="0" w:color="auto"/>
                    <w:left w:val="none" w:sz="0" w:space="0" w:color="auto"/>
                    <w:bottom w:val="none" w:sz="0" w:space="0" w:color="auto"/>
                    <w:right w:val="none" w:sz="0" w:space="0" w:color="auto"/>
                  </w:divBdr>
                </w:div>
                <w:div w:id="119804124">
                  <w:marLeft w:val="480"/>
                  <w:marRight w:val="0"/>
                  <w:marTop w:val="0"/>
                  <w:marBottom w:val="0"/>
                  <w:divBdr>
                    <w:top w:val="none" w:sz="0" w:space="0" w:color="auto"/>
                    <w:left w:val="none" w:sz="0" w:space="0" w:color="auto"/>
                    <w:bottom w:val="none" w:sz="0" w:space="0" w:color="auto"/>
                    <w:right w:val="none" w:sz="0" w:space="0" w:color="auto"/>
                  </w:divBdr>
                </w:div>
                <w:div w:id="1177229156">
                  <w:marLeft w:val="480"/>
                  <w:marRight w:val="0"/>
                  <w:marTop w:val="0"/>
                  <w:marBottom w:val="0"/>
                  <w:divBdr>
                    <w:top w:val="none" w:sz="0" w:space="0" w:color="auto"/>
                    <w:left w:val="none" w:sz="0" w:space="0" w:color="auto"/>
                    <w:bottom w:val="none" w:sz="0" w:space="0" w:color="auto"/>
                    <w:right w:val="none" w:sz="0" w:space="0" w:color="auto"/>
                  </w:divBdr>
                </w:div>
              </w:divsChild>
            </w:div>
          </w:divsChild>
        </w:div>
        <w:div w:id="1090197796">
          <w:marLeft w:val="480"/>
          <w:marRight w:val="0"/>
          <w:marTop w:val="0"/>
          <w:marBottom w:val="0"/>
          <w:divBdr>
            <w:top w:val="none" w:sz="0" w:space="0" w:color="auto"/>
            <w:left w:val="none" w:sz="0" w:space="0" w:color="auto"/>
            <w:bottom w:val="none" w:sz="0" w:space="0" w:color="auto"/>
            <w:right w:val="none" w:sz="0" w:space="0" w:color="auto"/>
          </w:divBdr>
        </w:div>
        <w:div w:id="2053577723">
          <w:marLeft w:val="480"/>
          <w:marRight w:val="0"/>
          <w:marTop w:val="0"/>
          <w:marBottom w:val="0"/>
          <w:divBdr>
            <w:top w:val="none" w:sz="0" w:space="0" w:color="auto"/>
            <w:left w:val="none" w:sz="0" w:space="0" w:color="auto"/>
            <w:bottom w:val="none" w:sz="0" w:space="0" w:color="auto"/>
            <w:right w:val="none" w:sz="0" w:space="0" w:color="auto"/>
          </w:divBdr>
        </w:div>
        <w:div w:id="2117824392">
          <w:marLeft w:val="480"/>
          <w:marRight w:val="0"/>
          <w:marTop w:val="0"/>
          <w:marBottom w:val="0"/>
          <w:divBdr>
            <w:top w:val="none" w:sz="0" w:space="0" w:color="auto"/>
            <w:left w:val="none" w:sz="0" w:space="0" w:color="auto"/>
            <w:bottom w:val="none" w:sz="0" w:space="0" w:color="auto"/>
            <w:right w:val="none" w:sz="0" w:space="0" w:color="auto"/>
          </w:divBdr>
        </w:div>
        <w:div w:id="1368751961">
          <w:marLeft w:val="480"/>
          <w:marRight w:val="0"/>
          <w:marTop w:val="0"/>
          <w:marBottom w:val="0"/>
          <w:divBdr>
            <w:top w:val="none" w:sz="0" w:space="0" w:color="auto"/>
            <w:left w:val="none" w:sz="0" w:space="0" w:color="auto"/>
            <w:bottom w:val="none" w:sz="0" w:space="0" w:color="auto"/>
            <w:right w:val="none" w:sz="0" w:space="0" w:color="auto"/>
          </w:divBdr>
        </w:div>
        <w:div w:id="399524140">
          <w:marLeft w:val="480"/>
          <w:marRight w:val="0"/>
          <w:marTop w:val="0"/>
          <w:marBottom w:val="0"/>
          <w:divBdr>
            <w:top w:val="none" w:sz="0" w:space="0" w:color="auto"/>
            <w:left w:val="none" w:sz="0" w:space="0" w:color="auto"/>
            <w:bottom w:val="none" w:sz="0" w:space="0" w:color="auto"/>
            <w:right w:val="none" w:sz="0" w:space="0" w:color="auto"/>
          </w:divBdr>
        </w:div>
        <w:div w:id="1274946314">
          <w:marLeft w:val="480"/>
          <w:marRight w:val="0"/>
          <w:marTop w:val="0"/>
          <w:marBottom w:val="0"/>
          <w:divBdr>
            <w:top w:val="none" w:sz="0" w:space="0" w:color="auto"/>
            <w:left w:val="none" w:sz="0" w:space="0" w:color="auto"/>
            <w:bottom w:val="none" w:sz="0" w:space="0" w:color="auto"/>
            <w:right w:val="none" w:sz="0" w:space="0" w:color="auto"/>
          </w:divBdr>
        </w:div>
        <w:div w:id="1429159903">
          <w:marLeft w:val="480"/>
          <w:marRight w:val="0"/>
          <w:marTop w:val="0"/>
          <w:marBottom w:val="0"/>
          <w:divBdr>
            <w:top w:val="none" w:sz="0" w:space="0" w:color="auto"/>
            <w:left w:val="none" w:sz="0" w:space="0" w:color="auto"/>
            <w:bottom w:val="none" w:sz="0" w:space="0" w:color="auto"/>
            <w:right w:val="none" w:sz="0" w:space="0" w:color="auto"/>
          </w:divBdr>
        </w:div>
        <w:div w:id="1725912168">
          <w:marLeft w:val="480"/>
          <w:marRight w:val="0"/>
          <w:marTop w:val="0"/>
          <w:marBottom w:val="0"/>
          <w:divBdr>
            <w:top w:val="none" w:sz="0" w:space="0" w:color="auto"/>
            <w:left w:val="none" w:sz="0" w:space="0" w:color="auto"/>
            <w:bottom w:val="none" w:sz="0" w:space="0" w:color="auto"/>
            <w:right w:val="none" w:sz="0" w:space="0" w:color="auto"/>
          </w:divBdr>
        </w:div>
        <w:div w:id="967664941">
          <w:marLeft w:val="480"/>
          <w:marRight w:val="0"/>
          <w:marTop w:val="0"/>
          <w:marBottom w:val="0"/>
          <w:divBdr>
            <w:top w:val="none" w:sz="0" w:space="0" w:color="auto"/>
            <w:left w:val="none" w:sz="0" w:space="0" w:color="auto"/>
            <w:bottom w:val="none" w:sz="0" w:space="0" w:color="auto"/>
            <w:right w:val="none" w:sz="0" w:space="0" w:color="auto"/>
          </w:divBdr>
        </w:div>
        <w:div w:id="458576290">
          <w:marLeft w:val="480"/>
          <w:marRight w:val="0"/>
          <w:marTop w:val="0"/>
          <w:marBottom w:val="0"/>
          <w:divBdr>
            <w:top w:val="none" w:sz="0" w:space="0" w:color="auto"/>
            <w:left w:val="none" w:sz="0" w:space="0" w:color="auto"/>
            <w:bottom w:val="none" w:sz="0" w:space="0" w:color="auto"/>
            <w:right w:val="none" w:sz="0" w:space="0" w:color="auto"/>
          </w:divBdr>
        </w:div>
        <w:div w:id="1405377847">
          <w:marLeft w:val="480"/>
          <w:marRight w:val="0"/>
          <w:marTop w:val="0"/>
          <w:marBottom w:val="0"/>
          <w:divBdr>
            <w:top w:val="none" w:sz="0" w:space="0" w:color="auto"/>
            <w:left w:val="none" w:sz="0" w:space="0" w:color="auto"/>
            <w:bottom w:val="none" w:sz="0" w:space="0" w:color="auto"/>
            <w:right w:val="none" w:sz="0" w:space="0" w:color="auto"/>
          </w:divBdr>
        </w:div>
        <w:div w:id="845025018">
          <w:marLeft w:val="480"/>
          <w:marRight w:val="0"/>
          <w:marTop w:val="0"/>
          <w:marBottom w:val="0"/>
          <w:divBdr>
            <w:top w:val="none" w:sz="0" w:space="0" w:color="auto"/>
            <w:left w:val="none" w:sz="0" w:space="0" w:color="auto"/>
            <w:bottom w:val="none" w:sz="0" w:space="0" w:color="auto"/>
            <w:right w:val="none" w:sz="0" w:space="0" w:color="auto"/>
          </w:divBdr>
        </w:div>
        <w:div w:id="215825428">
          <w:marLeft w:val="480"/>
          <w:marRight w:val="0"/>
          <w:marTop w:val="0"/>
          <w:marBottom w:val="0"/>
          <w:divBdr>
            <w:top w:val="none" w:sz="0" w:space="0" w:color="auto"/>
            <w:left w:val="none" w:sz="0" w:space="0" w:color="auto"/>
            <w:bottom w:val="none" w:sz="0" w:space="0" w:color="auto"/>
            <w:right w:val="none" w:sz="0" w:space="0" w:color="auto"/>
          </w:divBdr>
        </w:div>
        <w:div w:id="1894391251">
          <w:marLeft w:val="480"/>
          <w:marRight w:val="0"/>
          <w:marTop w:val="0"/>
          <w:marBottom w:val="0"/>
          <w:divBdr>
            <w:top w:val="none" w:sz="0" w:space="0" w:color="auto"/>
            <w:left w:val="none" w:sz="0" w:space="0" w:color="auto"/>
            <w:bottom w:val="none" w:sz="0" w:space="0" w:color="auto"/>
            <w:right w:val="none" w:sz="0" w:space="0" w:color="auto"/>
          </w:divBdr>
        </w:div>
        <w:div w:id="896208706">
          <w:marLeft w:val="480"/>
          <w:marRight w:val="0"/>
          <w:marTop w:val="0"/>
          <w:marBottom w:val="0"/>
          <w:divBdr>
            <w:top w:val="none" w:sz="0" w:space="0" w:color="auto"/>
            <w:left w:val="none" w:sz="0" w:space="0" w:color="auto"/>
            <w:bottom w:val="none" w:sz="0" w:space="0" w:color="auto"/>
            <w:right w:val="none" w:sz="0" w:space="0" w:color="auto"/>
          </w:divBdr>
        </w:div>
        <w:div w:id="1956936257">
          <w:marLeft w:val="480"/>
          <w:marRight w:val="0"/>
          <w:marTop w:val="0"/>
          <w:marBottom w:val="0"/>
          <w:divBdr>
            <w:top w:val="none" w:sz="0" w:space="0" w:color="auto"/>
            <w:left w:val="none" w:sz="0" w:space="0" w:color="auto"/>
            <w:bottom w:val="none" w:sz="0" w:space="0" w:color="auto"/>
            <w:right w:val="none" w:sz="0" w:space="0" w:color="auto"/>
          </w:divBdr>
        </w:div>
      </w:divsChild>
    </w:div>
    <w:div w:id="918517010">
      <w:bodyDiv w:val="1"/>
      <w:marLeft w:val="0"/>
      <w:marRight w:val="0"/>
      <w:marTop w:val="0"/>
      <w:marBottom w:val="0"/>
      <w:divBdr>
        <w:top w:val="none" w:sz="0" w:space="0" w:color="auto"/>
        <w:left w:val="none" w:sz="0" w:space="0" w:color="auto"/>
        <w:bottom w:val="none" w:sz="0" w:space="0" w:color="auto"/>
        <w:right w:val="none" w:sz="0" w:space="0" w:color="auto"/>
      </w:divBdr>
      <w:divsChild>
        <w:div w:id="626349654">
          <w:marLeft w:val="0"/>
          <w:marRight w:val="0"/>
          <w:marTop w:val="0"/>
          <w:marBottom w:val="0"/>
          <w:divBdr>
            <w:top w:val="none" w:sz="0" w:space="0" w:color="auto"/>
            <w:left w:val="none" w:sz="0" w:space="0" w:color="auto"/>
            <w:bottom w:val="none" w:sz="0" w:space="0" w:color="auto"/>
            <w:right w:val="none" w:sz="0" w:space="0" w:color="auto"/>
          </w:divBdr>
        </w:div>
      </w:divsChild>
    </w:div>
    <w:div w:id="939223022">
      <w:bodyDiv w:val="1"/>
      <w:marLeft w:val="0"/>
      <w:marRight w:val="0"/>
      <w:marTop w:val="0"/>
      <w:marBottom w:val="0"/>
      <w:divBdr>
        <w:top w:val="none" w:sz="0" w:space="0" w:color="auto"/>
        <w:left w:val="none" w:sz="0" w:space="0" w:color="auto"/>
        <w:bottom w:val="none" w:sz="0" w:space="0" w:color="auto"/>
        <w:right w:val="none" w:sz="0" w:space="0" w:color="auto"/>
      </w:divBdr>
    </w:div>
    <w:div w:id="1003513566">
      <w:bodyDiv w:val="1"/>
      <w:marLeft w:val="0"/>
      <w:marRight w:val="0"/>
      <w:marTop w:val="0"/>
      <w:marBottom w:val="0"/>
      <w:divBdr>
        <w:top w:val="none" w:sz="0" w:space="0" w:color="auto"/>
        <w:left w:val="none" w:sz="0" w:space="0" w:color="auto"/>
        <w:bottom w:val="none" w:sz="0" w:space="0" w:color="auto"/>
        <w:right w:val="none" w:sz="0" w:space="0" w:color="auto"/>
      </w:divBdr>
    </w:div>
    <w:div w:id="1061557170">
      <w:bodyDiv w:val="1"/>
      <w:marLeft w:val="0"/>
      <w:marRight w:val="0"/>
      <w:marTop w:val="0"/>
      <w:marBottom w:val="0"/>
      <w:divBdr>
        <w:top w:val="none" w:sz="0" w:space="0" w:color="auto"/>
        <w:left w:val="none" w:sz="0" w:space="0" w:color="auto"/>
        <w:bottom w:val="none" w:sz="0" w:space="0" w:color="auto"/>
        <w:right w:val="none" w:sz="0" w:space="0" w:color="auto"/>
      </w:divBdr>
      <w:divsChild>
        <w:div w:id="1771657309">
          <w:marLeft w:val="0"/>
          <w:marRight w:val="0"/>
          <w:marTop w:val="0"/>
          <w:marBottom w:val="0"/>
          <w:divBdr>
            <w:top w:val="none" w:sz="0" w:space="0" w:color="auto"/>
            <w:left w:val="none" w:sz="0" w:space="0" w:color="auto"/>
            <w:bottom w:val="none" w:sz="0" w:space="0" w:color="auto"/>
            <w:right w:val="none" w:sz="0" w:space="0" w:color="auto"/>
          </w:divBdr>
        </w:div>
        <w:div w:id="854656762">
          <w:marLeft w:val="0"/>
          <w:marRight w:val="0"/>
          <w:marTop w:val="0"/>
          <w:marBottom w:val="0"/>
          <w:divBdr>
            <w:top w:val="none" w:sz="0" w:space="0" w:color="auto"/>
            <w:left w:val="none" w:sz="0" w:space="0" w:color="auto"/>
            <w:bottom w:val="none" w:sz="0" w:space="0" w:color="auto"/>
            <w:right w:val="none" w:sz="0" w:space="0" w:color="auto"/>
          </w:divBdr>
          <w:divsChild>
            <w:div w:id="255408897">
              <w:marLeft w:val="0"/>
              <w:marRight w:val="0"/>
              <w:marTop w:val="0"/>
              <w:marBottom w:val="0"/>
              <w:divBdr>
                <w:top w:val="none" w:sz="0" w:space="0" w:color="auto"/>
                <w:left w:val="none" w:sz="0" w:space="0" w:color="auto"/>
                <w:bottom w:val="none" w:sz="0" w:space="0" w:color="auto"/>
                <w:right w:val="none" w:sz="0" w:space="0" w:color="auto"/>
              </w:divBdr>
            </w:div>
          </w:divsChild>
        </w:div>
        <w:div w:id="513227399">
          <w:marLeft w:val="0"/>
          <w:marRight w:val="0"/>
          <w:marTop w:val="0"/>
          <w:marBottom w:val="0"/>
          <w:divBdr>
            <w:top w:val="none" w:sz="0" w:space="0" w:color="auto"/>
            <w:left w:val="none" w:sz="0" w:space="0" w:color="auto"/>
            <w:bottom w:val="none" w:sz="0" w:space="0" w:color="auto"/>
            <w:right w:val="none" w:sz="0" w:space="0" w:color="auto"/>
          </w:divBdr>
        </w:div>
        <w:div w:id="1495563988">
          <w:marLeft w:val="0"/>
          <w:marRight w:val="0"/>
          <w:marTop w:val="0"/>
          <w:marBottom w:val="0"/>
          <w:divBdr>
            <w:top w:val="none" w:sz="0" w:space="0" w:color="auto"/>
            <w:left w:val="none" w:sz="0" w:space="0" w:color="auto"/>
            <w:bottom w:val="none" w:sz="0" w:space="0" w:color="auto"/>
            <w:right w:val="none" w:sz="0" w:space="0" w:color="auto"/>
          </w:divBdr>
        </w:div>
        <w:div w:id="781415541">
          <w:marLeft w:val="0"/>
          <w:marRight w:val="0"/>
          <w:marTop w:val="0"/>
          <w:marBottom w:val="0"/>
          <w:divBdr>
            <w:top w:val="none" w:sz="0" w:space="0" w:color="auto"/>
            <w:left w:val="none" w:sz="0" w:space="0" w:color="auto"/>
            <w:bottom w:val="none" w:sz="0" w:space="0" w:color="auto"/>
            <w:right w:val="none" w:sz="0" w:space="0" w:color="auto"/>
          </w:divBdr>
        </w:div>
        <w:div w:id="1368220394">
          <w:marLeft w:val="0"/>
          <w:marRight w:val="0"/>
          <w:marTop w:val="0"/>
          <w:marBottom w:val="0"/>
          <w:divBdr>
            <w:top w:val="none" w:sz="0" w:space="0" w:color="auto"/>
            <w:left w:val="none" w:sz="0" w:space="0" w:color="auto"/>
            <w:bottom w:val="none" w:sz="0" w:space="0" w:color="auto"/>
            <w:right w:val="none" w:sz="0" w:space="0" w:color="auto"/>
          </w:divBdr>
        </w:div>
      </w:divsChild>
    </w:div>
    <w:div w:id="1098872072">
      <w:bodyDiv w:val="1"/>
      <w:marLeft w:val="0"/>
      <w:marRight w:val="0"/>
      <w:marTop w:val="0"/>
      <w:marBottom w:val="0"/>
      <w:divBdr>
        <w:top w:val="none" w:sz="0" w:space="0" w:color="auto"/>
        <w:left w:val="none" w:sz="0" w:space="0" w:color="auto"/>
        <w:bottom w:val="none" w:sz="0" w:space="0" w:color="auto"/>
        <w:right w:val="none" w:sz="0" w:space="0" w:color="auto"/>
      </w:divBdr>
      <w:divsChild>
        <w:div w:id="31928842">
          <w:marLeft w:val="480"/>
          <w:marRight w:val="0"/>
          <w:marTop w:val="0"/>
          <w:marBottom w:val="0"/>
          <w:divBdr>
            <w:top w:val="none" w:sz="0" w:space="0" w:color="auto"/>
            <w:left w:val="none" w:sz="0" w:space="0" w:color="auto"/>
            <w:bottom w:val="none" w:sz="0" w:space="0" w:color="auto"/>
            <w:right w:val="none" w:sz="0" w:space="0" w:color="auto"/>
          </w:divBdr>
        </w:div>
        <w:div w:id="259215682">
          <w:marLeft w:val="480"/>
          <w:marRight w:val="0"/>
          <w:marTop w:val="0"/>
          <w:marBottom w:val="0"/>
          <w:divBdr>
            <w:top w:val="none" w:sz="0" w:space="0" w:color="auto"/>
            <w:left w:val="none" w:sz="0" w:space="0" w:color="auto"/>
            <w:bottom w:val="none" w:sz="0" w:space="0" w:color="auto"/>
            <w:right w:val="none" w:sz="0" w:space="0" w:color="auto"/>
          </w:divBdr>
        </w:div>
        <w:div w:id="269165538">
          <w:marLeft w:val="480"/>
          <w:marRight w:val="0"/>
          <w:marTop w:val="0"/>
          <w:marBottom w:val="0"/>
          <w:divBdr>
            <w:top w:val="none" w:sz="0" w:space="0" w:color="auto"/>
            <w:left w:val="none" w:sz="0" w:space="0" w:color="auto"/>
            <w:bottom w:val="none" w:sz="0" w:space="0" w:color="auto"/>
            <w:right w:val="none" w:sz="0" w:space="0" w:color="auto"/>
          </w:divBdr>
        </w:div>
        <w:div w:id="471603730">
          <w:marLeft w:val="480"/>
          <w:marRight w:val="0"/>
          <w:marTop w:val="0"/>
          <w:marBottom w:val="0"/>
          <w:divBdr>
            <w:top w:val="none" w:sz="0" w:space="0" w:color="auto"/>
            <w:left w:val="none" w:sz="0" w:space="0" w:color="auto"/>
            <w:bottom w:val="none" w:sz="0" w:space="0" w:color="auto"/>
            <w:right w:val="none" w:sz="0" w:space="0" w:color="auto"/>
          </w:divBdr>
        </w:div>
        <w:div w:id="697200473">
          <w:marLeft w:val="480"/>
          <w:marRight w:val="0"/>
          <w:marTop w:val="0"/>
          <w:marBottom w:val="0"/>
          <w:divBdr>
            <w:top w:val="none" w:sz="0" w:space="0" w:color="auto"/>
            <w:left w:val="none" w:sz="0" w:space="0" w:color="auto"/>
            <w:bottom w:val="none" w:sz="0" w:space="0" w:color="auto"/>
            <w:right w:val="none" w:sz="0" w:space="0" w:color="auto"/>
          </w:divBdr>
        </w:div>
        <w:div w:id="699477541">
          <w:marLeft w:val="480"/>
          <w:marRight w:val="0"/>
          <w:marTop w:val="0"/>
          <w:marBottom w:val="0"/>
          <w:divBdr>
            <w:top w:val="none" w:sz="0" w:space="0" w:color="auto"/>
            <w:left w:val="none" w:sz="0" w:space="0" w:color="auto"/>
            <w:bottom w:val="none" w:sz="0" w:space="0" w:color="auto"/>
            <w:right w:val="none" w:sz="0" w:space="0" w:color="auto"/>
          </w:divBdr>
        </w:div>
        <w:div w:id="719019869">
          <w:marLeft w:val="480"/>
          <w:marRight w:val="0"/>
          <w:marTop w:val="0"/>
          <w:marBottom w:val="0"/>
          <w:divBdr>
            <w:top w:val="none" w:sz="0" w:space="0" w:color="auto"/>
            <w:left w:val="none" w:sz="0" w:space="0" w:color="auto"/>
            <w:bottom w:val="none" w:sz="0" w:space="0" w:color="auto"/>
            <w:right w:val="none" w:sz="0" w:space="0" w:color="auto"/>
          </w:divBdr>
        </w:div>
        <w:div w:id="739130740">
          <w:marLeft w:val="480"/>
          <w:marRight w:val="0"/>
          <w:marTop w:val="0"/>
          <w:marBottom w:val="0"/>
          <w:divBdr>
            <w:top w:val="none" w:sz="0" w:space="0" w:color="auto"/>
            <w:left w:val="none" w:sz="0" w:space="0" w:color="auto"/>
            <w:bottom w:val="none" w:sz="0" w:space="0" w:color="auto"/>
            <w:right w:val="none" w:sz="0" w:space="0" w:color="auto"/>
          </w:divBdr>
        </w:div>
        <w:div w:id="777481560">
          <w:marLeft w:val="480"/>
          <w:marRight w:val="0"/>
          <w:marTop w:val="0"/>
          <w:marBottom w:val="0"/>
          <w:divBdr>
            <w:top w:val="none" w:sz="0" w:space="0" w:color="auto"/>
            <w:left w:val="none" w:sz="0" w:space="0" w:color="auto"/>
            <w:bottom w:val="none" w:sz="0" w:space="0" w:color="auto"/>
            <w:right w:val="none" w:sz="0" w:space="0" w:color="auto"/>
          </w:divBdr>
        </w:div>
        <w:div w:id="1168055089">
          <w:marLeft w:val="480"/>
          <w:marRight w:val="0"/>
          <w:marTop w:val="0"/>
          <w:marBottom w:val="0"/>
          <w:divBdr>
            <w:top w:val="none" w:sz="0" w:space="0" w:color="auto"/>
            <w:left w:val="none" w:sz="0" w:space="0" w:color="auto"/>
            <w:bottom w:val="none" w:sz="0" w:space="0" w:color="auto"/>
            <w:right w:val="none" w:sz="0" w:space="0" w:color="auto"/>
          </w:divBdr>
        </w:div>
        <w:div w:id="1201477329">
          <w:marLeft w:val="480"/>
          <w:marRight w:val="0"/>
          <w:marTop w:val="0"/>
          <w:marBottom w:val="0"/>
          <w:divBdr>
            <w:top w:val="none" w:sz="0" w:space="0" w:color="auto"/>
            <w:left w:val="none" w:sz="0" w:space="0" w:color="auto"/>
            <w:bottom w:val="none" w:sz="0" w:space="0" w:color="auto"/>
            <w:right w:val="none" w:sz="0" w:space="0" w:color="auto"/>
          </w:divBdr>
        </w:div>
        <w:div w:id="1231648178">
          <w:marLeft w:val="480"/>
          <w:marRight w:val="0"/>
          <w:marTop w:val="0"/>
          <w:marBottom w:val="0"/>
          <w:divBdr>
            <w:top w:val="none" w:sz="0" w:space="0" w:color="auto"/>
            <w:left w:val="none" w:sz="0" w:space="0" w:color="auto"/>
            <w:bottom w:val="none" w:sz="0" w:space="0" w:color="auto"/>
            <w:right w:val="none" w:sz="0" w:space="0" w:color="auto"/>
          </w:divBdr>
        </w:div>
        <w:div w:id="1304197144">
          <w:marLeft w:val="480"/>
          <w:marRight w:val="0"/>
          <w:marTop w:val="0"/>
          <w:marBottom w:val="0"/>
          <w:divBdr>
            <w:top w:val="none" w:sz="0" w:space="0" w:color="auto"/>
            <w:left w:val="none" w:sz="0" w:space="0" w:color="auto"/>
            <w:bottom w:val="none" w:sz="0" w:space="0" w:color="auto"/>
            <w:right w:val="none" w:sz="0" w:space="0" w:color="auto"/>
          </w:divBdr>
        </w:div>
        <w:div w:id="1675186566">
          <w:marLeft w:val="480"/>
          <w:marRight w:val="0"/>
          <w:marTop w:val="0"/>
          <w:marBottom w:val="0"/>
          <w:divBdr>
            <w:top w:val="none" w:sz="0" w:space="0" w:color="auto"/>
            <w:left w:val="none" w:sz="0" w:space="0" w:color="auto"/>
            <w:bottom w:val="none" w:sz="0" w:space="0" w:color="auto"/>
            <w:right w:val="none" w:sz="0" w:space="0" w:color="auto"/>
          </w:divBdr>
        </w:div>
        <w:div w:id="1681350650">
          <w:marLeft w:val="480"/>
          <w:marRight w:val="0"/>
          <w:marTop w:val="0"/>
          <w:marBottom w:val="0"/>
          <w:divBdr>
            <w:top w:val="none" w:sz="0" w:space="0" w:color="auto"/>
            <w:left w:val="none" w:sz="0" w:space="0" w:color="auto"/>
            <w:bottom w:val="none" w:sz="0" w:space="0" w:color="auto"/>
            <w:right w:val="none" w:sz="0" w:space="0" w:color="auto"/>
          </w:divBdr>
        </w:div>
        <w:div w:id="1830293081">
          <w:marLeft w:val="480"/>
          <w:marRight w:val="0"/>
          <w:marTop w:val="0"/>
          <w:marBottom w:val="0"/>
          <w:divBdr>
            <w:top w:val="none" w:sz="0" w:space="0" w:color="auto"/>
            <w:left w:val="none" w:sz="0" w:space="0" w:color="auto"/>
            <w:bottom w:val="none" w:sz="0" w:space="0" w:color="auto"/>
            <w:right w:val="none" w:sz="0" w:space="0" w:color="auto"/>
          </w:divBdr>
        </w:div>
        <w:div w:id="2050645036">
          <w:marLeft w:val="480"/>
          <w:marRight w:val="0"/>
          <w:marTop w:val="0"/>
          <w:marBottom w:val="0"/>
          <w:divBdr>
            <w:top w:val="none" w:sz="0" w:space="0" w:color="auto"/>
            <w:left w:val="none" w:sz="0" w:space="0" w:color="auto"/>
            <w:bottom w:val="none" w:sz="0" w:space="0" w:color="auto"/>
            <w:right w:val="none" w:sz="0" w:space="0" w:color="auto"/>
          </w:divBdr>
        </w:div>
        <w:div w:id="2077895733">
          <w:marLeft w:val="480"/>
          <w:marRight w:val="0"/>
          <w:marTop w:val="0"/>
          <w:marBottom w:val="0"/>
          <w:divBdr>
            <w:top w:val="none" w:sz="0" w:space="0" w:color="auto"/>
            <w:left w:val="none" w:sz="0" w:space="0" w:color="auto"/>
            <w:bottom w:val="none" w:sz="0" w:space="0" w:color="auto"/>
            <w:right w:val="none" w:sz="0" w:space="0" w:color="auto"/>
          </w:divBdr>
        </w:div>
        <w:div w:id="2141265881">
          <w:marLeft w:val="480"/>
          <w:marRight w:val="0"/>
          <w:marTop w:val="0"/>
          <w:marBottom w:val="0"/>
          <w:divBdr>
            <w:top w:val="none" w:sz="0" w:space="0" w:color="auto"/>
            <w:left w:val="none" w:sz="0" w:space="0" w:color="auto"/>
            <w:bottom w:val="none" w:sz="0" w:space="0" w:color="auto"/>
            <w:right w:val="none" w:sz="0" w:space="0" w:color="auto"/>
          </w:divBdr>
        </w:div>
      </w:divsChild>
    </w:div>
    <w:div w:id="1165436161">
      <w:bodyDiv w:val="1"/>
      <w:marLeft w:val="0"/>
      <w:marRight w:val="0"/>
      <w:marTop w:val="0"/>
      <w:marBottom w:val="0"/>
      <w:divBdr>
        <w:top w:val="none" w:sz="0" w:space="0" w:color="auto"/>
        <w:left w:val="none" w:sz="0" w:space="0" w:color="auto"/>
        <w:bottom w:val="none" w:sz="0" w:space="0" w:color="auto"/>
        <w:right w:val="none" w:sz="0" w:space="0" w:color="auto"/>
      </w:divBdr>
      <w:divsChild>
        <w:div w:id="160244056">
          <w:marLeft w:val="480"/>
          <w:marRight w:val="0"/>
          <w:marTop w:val="0"/>
          <w:marBottom w:val="0"/>
          <w:divBdr>
            <w:top w:val="none" w:sz="0" w:space="0" w:color="auto"/>
            <w:left w:val="none" w:sz="0" w:space="0" w:color="auto"/>
            <w:bottom w:val="none" w:sz="0" w:space="0" w:color="auto"/>
            <w:right w:val="none" w:sz="0" w:space="0" w:color="auto"/>
          </w:divBdr>
        </w:div>
        <w:div w:id="216477445">
          <w:marLeft w:val="480"/>
          <w:marRight w:val="0"/>
          <w:marTop w:val="0"/>
          <w:marBottom w:val="0"/>
          <w:divBdr>
            <w:top w:val="none" w:sz="0" w:space="0" w:color="auto"/>
            <w:left w:val="none" w:sz="0" w:space="0" w:color="auto"/>
            <w:bottom w:val="none" w:sz="0" w:space="0" w:color="auto"/>
            <w:right w:val="none" w:sz="0" w:space="0" w:color="auto"/>
          </w:divBdr>
        </w:div>
        <w:div w:id="303782109">
          <w:marLeft w:val="480"/>
          <w:marRight w:val="0"/>
          <w:marTop w:val="0"/>
          <w:marBottom w:val="0"/>
          <w:divBdr>
            <w:top w:val="none" w:sz="0" w:space="0" w:color="auto"/>
            <w:left w:val="none" w:sz="0" w:space="0" w:color="auto"/>
            <w:bottom w:val="none" w:sz="0" w:space="0" w:color="auto"/>
            <w:right w:val="none" w:sz="0" w:space="0" w:color="auto"/>
          </w:divBdr>
        </w:div>
        <w:div w:id="533151375">
          <w:marLeft w:val="480"/>
          <w:marRight w:val="0"/>
          <w:marTop w:val="0"/>
          <w:marBottom w:val="0"/>
          <w:divBdr>
            <w:top w:val="none" w:sz="0" w:space="0" w:color="auto"/>
            <w:left w:val="none" w:sz="0" w:space="0" w:color="auto"/>
            <w:bottom w:val="none" w:sz="0" w:space="0" w:color="auto"/>
            <w:right w:val="none" w:sz="0" w:space="0" w:color="auto"/>
          </w:divBdr>
        </w:div>
        <w:div w:id="558827994">
          <w:marLeft w:val="480"/>
          <w:marRight w:val="0"/>
          <w:marTop w:val="0"/>
          <w:marBottom w:val="0"/>
          <w:divBdr>
            <w:top w:val="none" w:sz="0" w:space="0" w:color="auto"/>
            <w:left w:val="none" w:sz="0" w:space="0" w:color="auto"/>
            <w:bottom w:val="none" w:sz="0" w:space="0" w:color="auto"/>
            <w:right w:val="none" w:sz="0" w:space="0" w:color="auto"/>
          </w:divBdr>
        </w:div>
        <w:div w:id="629358878">
          <w:marLeft w:val="480"/>
          <w:marRight w:val="0"/>
          <w:marTop w:val="0"/>
          <w:marBottom w:val="0"/>
          <w:divBdr>
            <w:top w:val="none" w:sz="0" w:space="0" w:color="auto"/>
            <w:left w:val="none" w:sz="0" w:space="0" w:color="auto"/>
            <w:bottom w:val="none" w:sz="0" w:space="0" w:color="auto"/>
            <w:right w:val="none" w:sz="0" w:space="0" w:color="auto"/>
          </w:divBdr>
        </w:div>
        <w:div w:id="773980676">
          <w:marLeft w:val="480"/>
          <w:marRight w:val="0"/>
          <w:marTop w:val="0"/>
          <w:marBottom w:val="0"/>
          <w:divBdr>
            <w:top w:val="none" w:sz="0" w:space="0" w:color="auto"/>
            <w:left w:val="none" w:sz="0" w:space="0" w:color="auto"/>
            <w:bottom w:val="none" w:sz="0" w:space="0" w:color="auto"/>
            <w:right w:val="none" w:sz="0" w:space="0" w:color="auto"/>
          </w:divBdr>
        </w:div>
        <w:div w:id="811293050">
          <w:marLeft w:val="480"/>
          <w:marRight w:val="0"/>
          <w:marTop w:val="0"/>
          <w:marBottom w:val="0"/>
          <w:divBdr>
            <w:top w:val="none" w:sz="0" w:space="0" w:color="auto"/>
            <w:left w:val="none" w:sz="0" w:space="0" w:color="auto"/>
            <w:bottom w:val="none" w:sz="0" w:space="0" w:color="auto"/>
            <w:right w:val="none" w:sz="0" w:space="0" w:color="auto"/>
          </w:divBdr>
        </w:div>
        <w:div w:id="881285332">
          <w:marLeft w:val="480"/>
          <w:marRight w:val="0"/>
          <w:marTop w:val="0"/>
          <w:marBottom w:val="0"/>
          <w:divBdr>
            <w:top w:val="none" w:sz="0" w:space="0" w:color="auto"/>
            <w:left w:val="none" w:sz="0" w:space="0" w:color="auto"/>
            <w:bottom w:val="none" w:sz="0" w:space="0" w:color="auto"/>
            <w:right w:val="none" w:sz="0" w:space="0" w:color="auto"/>
          </w:divBdr>
        </w:div>
        <w:div w:id="884027784">
          <w:marLeft w:val="480"/>
          <w:marRight w:val="0"/>
          <w:marTop w:val="0"/>
          <w:marBottom w:val="0"/>
          <w:divBdr>
            <w:top w:val="none" w:sz="0" w:space="0" w:color="auto"/>
            <w:left w:val="none" w:sz="0" w:space="0" w:color="auto"/>
            <w:bottom w:val="none" w:sz="0" w:space="0" w:color="auto"/>
            <w:right w:val="none" w:sz="0" w:space="0" w:color="auto"/>
          </w:divBdr>
        </w:div>
        <w:div w:id="1110855326">
          <w:marLeft w:val="480"/>
          <w:marRight w:val="0"/>
          <w:marTop w:val="0"/>
          <w:marBottom w:val="0"/>
          <w:divBdr>
            <w:top w:val="none" w:sz="0" w:space="0" w:color="auto"/>
            <w:left w:val="none" w:sz="0" w:space="0" w:color="auto"/>
            <w:bottom w:val="none" w:sz="0" w:space="0" w:color="auto"/>
            <w:right w:val="none" w:sz="0" w:space="0" w:color="auto"/>
          </w:divBdr>
        </w:div>
        <w:div w:id="1111819028">
          <w:marLeft w:val="480"/>
          <w:marRight w:val="0"/>
          <w:marTop w:val="0"/>
          <w:marBottom w:val="0"/>
          <w:divBdr>
            <w:top w:val="none" w:sz="0" w:space="0" w:color="auto"/>
            <w:left w:val="none" w:sz="0" w:space="0" w:color="auto"/>
            <w:bottom w:val="none" w:sz="0" w:space="0" w:color="auto"/>
            <w:right w:val="none" w:sz="0" w:space="0" w:color="auto"/>
          </w:divBdr>
        </w:div>
        <w:div w:id="1166286255">
          <w:marLeft w:val="480"/>
          <w:marRight w:val="0"/>
          <w:marTop w:val="0"/>
          <w:marBottom w:val="0"/>
          <w:divBdr>
            <w:top w:val="none" w:sz="0" w:space="0" w:color="auto"/>
            <w:left w:val="none" w:sz="0" w:space="0" w:color="auto"/>
            <w:bottom w:val="none" w:sz="0" w:space="0" w:color="auto"/>
            <w:right w:val="none" w:sz="0" w:space="0" w:color="auto"/>
          </w:divBdr>
        </w:div>
        <w:div w:id="1313101581">
          <w:marLeft w:val="480"/>
          <w:marRight w:val="0"/>
          <w:marTop w:val="0"/>
          <w:marBottom w:val="0"/>
          <w:divBdr>
            <w:top w:val="none" w:sz="0" w:space="0" w:color="auto"/>
            <w:left w:val="none" w:sz="0" w:space="0" w:color="auto"/>
            <w:bottom w:val="none" w:sz="0" w:space="0" w:color="auto"/>
            <w:right w:val="none" w:sz="0" w:space="0" w:color="auto"/>
          </w:divBdr>
        </w:div>
        <w:div w:id="1456177108">
          <w:marLeft w:val="480"/>
          <w:marRight w:val="0"/>
          <w:marTop w:val="0"/>
          <w:marBottom w:val="0"/>
          <w:divBdr>
            <w:top w:val="none" w:sz="0" w:space="0" w:color="auto"/>
            <w:left w:val="none" w:sz="0" w:space="0" w:color="auto"/>
            <w:bottom w:val="none" w:sz="0" w:space="0" w:color="auto"/>
            <w:right w:val="none" w:sz="0" w:space="0" w:color="auto"/>
          </w:divBdr>
        </w:div>
        <w:div w:id="1688554028">
          <w:marLeft w:val="480"/>
          <w:marRight w:val="0"/>
          <w:marTop w:val="0"/>
          <w:marBottom w:val="0"/>
          <w:divBdr>
            <w:top w:val="none" w:sz="0" w:space="0" w:color="auto"/>
            <w:left w:val="none" w:sz="0" w:space="0" w:color="auto"/>
            <w:bottom w:val="none" w:sz="0" w:space="0" w:color="auto"/>
            <w:right w:val="none" w:sz="0" w:space="0" w:color="auto"/>
          </w:divBdr>
        </w:div>
        <w:div w:id="1734809950">
          <w:marLeft w:val="480"/>
          <w:marRight w:val="0"/>
          <w:marTop w:val="0"/>
          <w:marBottom w:val="0"/>
          <w:divBdr>
            <w:top w:val="none" w:sz="0" w:space="0" w:color="auto"/>
            <w:left w:val="none" w:sz="0" w:space="0" w:color="auto"/>
            <w:bottom w:val="none" w:sz="0" w:space="0" w:color="auto"/>
            <w:right w:val="none" w:sz="0" w:space="0" w:color="auto"/>
          </w:divBdr>
        </w:div>
        <w:div w:id="1815677480">
          <w:marLeft w:val="480"/>
          <w:marRight w:val="0"/>
          <w:marTop w:val="0"/>
          <w:marBottom w:val="0"/>
          <w:divBdr>
            <w:top w:val="none" w:sz="0" w:space="0" w:color="auto"/>
            <w:left w:val="none" w:sz="0" w:space="0" w:color="auto"/>
            <w:bottom w:val="none" w:sz="0" w:space="0" w:color="auto"/>
            <w:right w:val="none" w:sz="0" w:space="0" w:color="auto"/>
          </w:divBdr>
        </w:div>
      </w:divsChild>
    </w:div>
    <w:div w:id="1249539833">
      <w:bodyDiv w:val="1"/>
      <w:marLeft w:val="0"/>
      <w:marRight w:val="0"/>
      <w:marTop w:val="0"/>
      <w:marBottom w:val="0"/>
      <w:divBdr>
        <w:top w:val="none" w:sz="0" w:space="0" w:color="auto"/>
        <w:left w:val="none" w:sz="0" w:space="0" w:color="auto"/>
        <w:bottom w:val="none" w:sz="0" w:space="0" w:color="auto"/>
        <w:right w:val="none" w:sz="0" w:space="0" w:color="auto"/>
      </w:divBdr>
      <w:divsChild>
        <w:div w:id="1687898104">
          <w:marLeft w:val="480"/>
          <w:marRight w:val="0"/>
          <w:marTop w:val="0"/>
          <w:marBottom w:val="0"/>
          <w:divBdr>
            <w:top w:val="none" w:sz="0" w:space="0" w:color="auto"/>
            <w:left w:val="none" w:sz="0" w:space="0" w:color="auto"/>
            <w:bottom w:val="none" w:sz="0" w:space="0" w:color="auto"/>
            <w:right w:val="none" w:sz="0" w:space="0" w:color="auto"/>
          </w:divBdr>
        </w:div>
        <w:div w:id="50470308">
          <w:marLeft w:val="480"/>
          <w:marRight w:val="0"/>
          <w:marTop w:val="0"/>
          <w:marBottom w:val="0"/>
          <w:divBdr>
            <w:top w:val="none" w:sz="0" w:space="0" w:color="auto"/>
            <w:left w:val="none" w:sz="0" w:space="0" w:color="auto"/>
            <w:bottom w:val="none" w:sz="0" w:space="0" w:color="auto"/>
            <w:right w:val="none" w:sz="0" w:space="0" w:color="auto"/>
          </w:divBdr>
        </w:div>
        <w:div w:id="850607685">
          <w:marLeft w:val="480"/>
          <w:marRight w:val="0"/>
          <w:marTop w:val="0"/>
          <w:marBottom w:val="0"/>
          <w:divBdr>
            <w:top w:val="none" w:sz="0" w:space="0" w:color="auto"/>
            <w:left w:val="none" w:sz="0" w:space="0" w:color="auto"/>
            <w:bottom w:val="none" w:sz="0" w:space="0" w:color="auto"/>
            <w:right w:val="none" w:sz="0" w:space="0" w:color="auto"/>
          </w:divBdr>
        </w:div>
        <w:div w:id="2057385608">
          <w:marLeft w:val="480"/>
          <w:marRight w:val="0"/>
          <w:marTop w:val="0"/>
          <w:marBottom w:val="0"/>
          <w:divBdr>
            <w:top w:val="none" w:sz="0" w:space="0" w:color="auto"/>
            <w:left w:val="none" w:sz="0" w:space="0" w:color="auto"/>
            <w:bottom w:val="none" w:sz="0" w:space="0" w:color="auto"/>
            <w:right w:val="none" w:sz="0" w:space="0" w:color="auto"/>
          </w:divBdr>
        </w:div>
        <w:div w:id="253131965">
          <w:marLeft w:val="480"/>
          <w:marRight w:val="0"/>
          <w:marTop w:val="0"/>
          <w:marBottom w:val="0"/>
          <w:divBdr>
            <w:top w:val="none" w:sz="0" w:space="0" w:color="auto"/>
            <w:left w:val="none" w:sz="0" w:space="0" w:color="auto"/>
            <w:bottom w:val="none" w:sz="0" w:space="0" w:color="auto"/>
            <w:right w:val="none" w:sz="0" w:space="0" w:color="auto"/>
          </w:divBdr>
        </w:div>
        <w:div w:id="489253286">
          <w:marLeft w:val="480"/>
          <w:marRight w:val="0"/>
          <w:marTop w:val="0"/>
          <w:marBottom w:val="0"/>
          <w:divBdr>
            <w:top w:val="none" w:sz="0" w:space="0" w:color="auto"/>
            <w:left w:val="none" w:sz="0" w:space="0" w:color="auto"/>
            <w:bottom w:val="none" w:sz="0" w:space="0" w:color="auto"/>
            <w:right w:val="none" w:sz="0" w:space="0" w:color="auto"/>
          </w:divBdr>
        </w:div>
        <w:div w:id="532764637">
          <w:marLeft w:val="480"/>
          <w:marRight w:val="0"/>
          <w:marTop w:val="0"/>
          <w:marBottom w:val="0"/>
          <w:divBdr>
            <w:top w:val="none" w:sz="0" w:space="0" w:color="auto"/>
            <w:left w:val="none" w:sz="0" w:space="0" w:color="auto"/>
            <w:bottom w:val="none" w:sz="0" w:space="0" w:color="auto"/>
            <w:right w:val="none" w:sz="0" w:space="0" w:color="auto"/>
          </w:divBdr>
        </w:div>
        <w:div w:id="1527400010">
          <w:marLeft w:val="480"/>
          <w:marRight w:val="0"/>
          <w:marTop w:val="0"/>
          <w:marBottom w:val="0"/>
          <w:divBdr>
            <w:top w:val="none" w:sz="0" w:space="0" w:color="auto"/>
            <w:left w:val="none" w:sz="0" w:space="0" w:color="auto"/>
            <w:bottom w:val="none" w:sz="0" w:space="0" w:color="auto"/>
            <w:right w:val="none" w:sz="0" w:space="0" w:color="auto"/>
          </w:divBdr>
        </w:div>
        <w:div w:id="305940941">
          <w:marLeft w:val="480"/>
          <w:marRight w:val="0"/>
          <w:marTop w:val="0"/>
          <w:marBottom w:val="0"/>
          <w:divBdr>
            <w:top w:val="none" w:sz="0" w:space="0" w:color="auto"/>
            <w:left w:val="none" w:sz="0" w:space="0" w:color="auto"/>
            <w:bottom w:val="none" w:sz="0" w:space="0" w:color="auto"/>
            <w:right w:val="none" w:sz="0" w:space="0" w:color="auto"/>
          </w:divBdr>
        </w:div>
        <w:div w:id="1357003832">
          <w:marLeft w:val="480"/>
          <w:marRight w:val="0"/>
          <w:marTop w:val="0"/>
          <w:marBottom w:val="0"/>
          <w:divBdr>
            <w:top w:val="none" w:sz="0" w:space="0" w:color="auto"/>
            <w:left w:val="none" w:sz="0" w:space="0" w:color="auto"/>
            <w:bottom w:val="none" w:sz="0" w:space="0" w:color="auto"/>
            <w:right w:val="none" w:sz="0" w:space="0" w:color="auto"/>
          </w:divBdr>
        </w:div>
        <w:div w:id="1256598570">
          <w:marLeft w:val="480"/>
          <w:marRight w:val="0"/>
          <w:marTop w:val="0"/>
          <w:marBottom w:val="0"/>
          <w:divBdr>
            <w:top w:val="none" w:sz="0" w:space="0" w:color="auto"/>
            <w:left w:val="none" w:sz="0" w:space="0" w:color="auto"/>
            <w:bottom w:val="none" w:sz="0" w:space="0" w:color="auto"/>
            <w:right w:val="none" w:sz="0" w:space="0" w:color="auto"/>
          </w:divBdr>
        </w:div>
        <w:div w:id="1449617360">
          <w:marLeft w:val="480"/>
          <w:marRight w:val="0"/>
          <w:marTop w:val="0"/>
          <w:marBottom w:val="0"/>
          <w:divBdr>
            <w:top w:val="none" w:sz="0" w:space="0" w:color="auto"/>
            <w:left w:val="none" w:sz="0" w:space="0" w:color="auto"/>
            <w:bottom w:val="none" w:sz="0" w:space="0" w:color="auto"/>
            <w:right w:val="none" w:sz="0" w:space="0" w:color="auto"/>
          </w:divBdr>
        </w:div>
        <w:div w:id="936213626">
          <w:marLeft w:val="480"/>
          <w:marRight w:val="0"/>
          <w:marTop w:val="0"/>
          <w:marBottom w:val="0"/>
          <w:divBdr>
            <w:top w:val="none" w:sz="0" w:space="0" w:color="auto"/>
            <w:left w:val="none" w:sz="0" w:space="0" w:color="auto"/>
            <w:bottom w:val="none" w:sz="0" w:space="0" w:color="auto"/>
            <w:right w:val="none" w:sz="0" w:space="0" w:color="auto"/>
          </w:divBdr>
        </w:div>
        <w:div w:id="6637280">
          <w:marLeft w:val="480"/>
          <w:marRight w:val="0"/>
          <w:marTop w:val="0"/>
          <w:marBottom w:val="0"/>
          <w:divBdr>
            <w:top w:val="none" w:sz="0" w:space="0" w:color="auto"/>
            <w:left w:val="none" w:sz="0" w:space="0" w:color="auto"/>
            <w:bottom w:val="none" w:sz="0" w:space="0" w:color="auto"/>
            <w:right w:val="none" w:sz="0" w:space="0" w:color="auto"/>
          </w:divBdr>
        </w:div>
        <w:div w:id="404691076">
          <w:marLeft w:val="480"/>
          <w:marRight w:val="0"/>
          <w:marTop w:val="0"/>
          <w:marBottom w:val="0"/>
          <w:divBdr>
            <w:top w:val="none" w:sz="0" w:space="0" w:color="auto"/>
            <w:left w:val="none" w:sz="0" w:space="0" w:color="auto"/>
            <w:bottom w:val="none" w:sz="0" w:space="0" w:color="auto"/>
            <w:right w:val="none" w:sz="0" w:space="0" w:color="auto"/>
          </w:divBdr>
        </w:div>
        <w:div w:id="248732523">
          <w:marLeft w:val="480"/>
          <w:marRight w:val="0"/>
          <w:marTop w:val="0"/>
          <w:marBottom w:val="0"/>
          <w:divBdr>
            <w:top w:val="none" w:sz="0" w:space="0" w:color="auto"/>
            <w:left w:val="none" w:sz="0" w:space="0" w:color="auto"/>
            <w:bottom w:val="none" w:sz="0" w:space="0" w:color="auto"/>
            <w:right w:val="none" w:sz="0" w:space="0" w:color="auto"/>
          </w:divBdr>
        </w:div>
      </w:divsChild>
    </w:div>
    <w:div w:id="1279339684">
      <w:bodyDiv w:val="1"/>
      <w:marLeft w:val="0"/>
      <w:marRight w:val="0"/>
      <w:marTop w:val="0"/>
      <w:marBottom w:val="0"/>
      <w:divBdr>
        <w:top w:val="none" w:sz="0" w:space="0" w:color="auto"/>
        <w:left w:val="none" w:sz="0" w:space="0" w:color="auto"/>
        <w:bottom w:val="none" w:sz="0" w:space="0" w:color="auto"/>
        <w:right w:val="none" w:sz="0" w:space="0" w:color="auto"/>
      </w:divBdr>
    </w:div>
    <w:div w:id="1319067186">
      <w:bodyDiv w:val="1"/>
      <w:marLeft w:val="0"/>
      <w:marRight w:val="0"/>
      <w:marTop w:val="0"/>
      <w:marBottom w:val="0"/>
      <w:divBdr>
        <w:top w:val="none" w:sz="0" w:space="0" w:color="auto"/>
        <w:left w:val="none" w:sz="0" w:space="0" w:color="auto"/>
        <w:bottom w:val="none" w:sz="0" w:space="0" w:color="auto"/>
        <w:right w:val="none" w:sz="0" w:space="0" w:color="auto"/>
      </w:divBdr>
      <w:divsChild>
        <w:div w:id="176888823">
          <w:marLeft w:val="0"/>
          <w:marRight w:val="0"/>
          <w:marTop w:val="0"/>
          <w:marBottom w:val="0"/>
          <w:divBdr>
            <w:top w:val="single" w:sz="2" w:space="0" w:color="D9D9E3"/>
            <w:left w:val="single" w:sz="2" w:space="0" w:color="D9D9E3"/>
            <w:bottom w:val="single" w:sz="2" w:space="0" w:color="D9D9E3"/>
            <w:right w:val="single" w:sz="2" w:space="0" w:color="D9D9E3"/>
          </w:divBdr>
          <w:divsChild>
            <w:div w:id="679620144">
              <w:marLeft w:val="0"/>
              <w:marRight w:val="0"/>
              <w:marTop w:val="0"/>
              <w:marBottom w:val="0"/>
              <w:divBdr>
                <w:top w:val="single" w:sz="2" w:space="0" w:color="D9D9E3"/>
                <w:left w:val="single" w:sz="2" w:space="0" w:color="D9D9E3"/>
                <w:bottom w:val="single" w:sz="2" w:space="0" w:color="D9D9E3"/>
                <w:right w:val="single" w:sz="2" w:space="0" w:color="D9D9E3"/>
              </w:divBdr>
              <w:divsChild>
                <w:div w:id="73671130">
                  <w:marLeft w:val="0"/>
                  <w:marRight w:val="0"/>
                  <w:marTop w:val="0"/>
                  <w:marBottom w:val="0"/>
                  <w:divBdr>
                    <w:top w:val="single" w:sz="2" w:space="0" w:color="D9D9E3"/>
                    <w:left w:val="single" w:sz="2" w:space="0" w:color="D9D9E3"/>
                    <w:bottom w:val="single" w:sz="2" w:space="0" w:color="D9D9E3"/>
                    <w:right w:val="single" w:sz="2" w:space="0" w:color="D9D9E3"/>
                  </w:divBdr>
                  <w:divsChild>
                    <w:div w:id="1435127393">
                      <w:marLeft w:val="0"/>
                      <w:marRight w:val="0"/>
                      <w:marTop w:val="0"/>
                      <w:marBottom w:val="0"/>
                      <w:divBdr>
                        <w:top w:val="single" w:sz="2" w:space="0" w:color="D9D9E3"/>
                        <w:left w:val="single" w:sz="2" w:space="0" w:color="D9D9E3"/>
                        <w:bottom w:val="single" w:sz="2" w:space="0" w:color="D9D9E3"/>
                        <w:right w:val="single" w:sz="2" w:space="0" w:color="D9D9E3"/>
                      </w:divBdr>
                      <w:divsChild>
                        <w:div w:id="916935908">
                          <w:marLeft w:val="0"/>
                          <w:marRight w:val="0"/>
                          <w:marTop w:val="0"/>
                          <w:marBottom w:val="0"/>
                          <w:divBdr>
                            <w:top w:val="single" w:sz="2" w:space="0" w:color="auto"/>
                            <w:left w:val="single" w:sz="2" w:space="0" w:color="auto"/>
                            <w:bottom w:val="single" w:sz="6" w:space="0" w:color="auto"/>
                            <w:right w:val="single" w:sz="2" w:space="0" w:color="auto"/>
                          </w:divBdr>
                          <w:divsChild>
                            <w:div w:id="1754736350">
                              <w:marLeft w:val="0"/>
                              <w:marRight w:val="0"/>
                              <w:marTop w:val="100"/>
                              <w:marBottom w:val="100"/>
                              <w:divBdr>
                                <w:top w:val="single" w:sz="2" w:space="0" w:color="D9D9E3"/>
                                <w:left w:val="single" w:sz="2" w:space="0" w:color="D9D9E3"/>
                                <w:bottom w:val="single" w:sz="2" w:space="0" w:color="D9D9E3"/>
                                <w:right w:val="single" w:sz="2" w:space="0" w:color="D9D9E3"/>
                              </w:divBdr>
                              <w:divsChild>
                                <w:div w:id="575896424">
                                  <w:marLeft w:val="0"/>
                                  <w:marRight w:val="0"/>
                                  <w:marTop w:val="0"/>
                                  <w:marBottom w:val="0"/>
                                  <w:divBdr>
                                    <w:top w:val="single" w:sz="2" w:space="0" w:color="D9D9E3"/>
                                    <w:left w:val="single" w:sz="2" w:space="0" w:color="D9D9E3"/>
                                    <w:bottom w:val="single" w:sz="2" w:space="0" w:color="D9D9E3"/>
                                    <w:right w:val="single" w:sz="2" w:space="0" w:color="D9D9E3"/>
                                  </w:divBdr>
                                  <w:divsChild>
                                    <w:div w:id="1088312900">
                                      <w:marLeft w:val="0"/>
                                      <w:marRight w:val="0"/>
                                      <w:marTop w:val="0"/>
                                      <w:marBottom w:val="0"/>
                                      <w:divBdr>
                                        <w:top w:val="single" w:sz="2" w:space="0" w:color="D9D9E3"/>
                                        <w:left w:val="single" w:sz="2" w:space="0" w:color="D9D9E3"/>
                                        <w:bottom w:val="single" w:sz="2" w:space="0" w:color="D9D9E3"/>
                                        <w:right w:val="single" w:sz="2" w:space="0" w:color="D9D9E3"/>
                                      </w:divBdr>
                                      <w:divsChild>
                                        <w:div w:id="541017635">
                                          <w:marLeft w:val="0"/>
                                          <w:marRight w:val="0"/>
                                          <w:marTop w:val="0"/>
                                          <w:marBottom w:val="0"/>
                                          <w:divBdr>
                                            <w:top w:val="single" w:sz="2" w:space="0" w:color="D9D9E3"/>
                                            <w:left w:val="single" w:sz="2" w:space="0" w:color="D9D9E3"/>
                                            <w:bottom w:val="single" w:sz="2" w:space="0" w:color="D9D9E3"/>
                                            <w:right w:val="single" w:sz="2" w:space="0" w:color="D9D9E3"/>
                                          </w:divBdr>
                                          <w:divsChild>
                                            <w:div w:id="876041603">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sChild>
                </w:div>
              </w:divsChild>
            </w:div>
          </w:divsChild>
        </w:div>
        <w:div w:id="712966303">
          <w:marLeft w:val="0"/>
          <w:marRight w:val="0"/>
          <w:marTop w:val="0"/>
          <w:marBottom w:val="0"/>
          <w:divBdr>
            <w:top w:val="none" w:sz="0" w:space="0" w:color="auto"/>
            <w:left w:val="none" w:sz="0" w:space="0" w:color="auto"/>
            <w:bottom w:val="none" w:sz="0" w:space="0" w:color="auto"/>
            <w:right w:val="none" w:sz="0" w:space="0" w:color="auto"/>
          </w:divBdr>
          <w:divsChild>
            <w:div w:id="46075025">
              <w:marLeft w:val="0"/>
              <w:marRight w:val="0"/>
              <w:marTop w:val="0"/>
              <w:marBottom w:val="0"/>
              <w:divBdr>
                <w:top w:val="single" w:sz="2" w:space="0" w:color="D9D9E3"/>
                <w:left w:val="single" w:sz="2" w:space="0" w:color="D9D9E3"/>
                <w:bottom w:val="single" w:sz="2" w:space="0" w:color="D9D9E3"/>
                <w:right w:val="single" w:sz="2" w:space="0" w:color="D9D9E3"/>
              </w:divBdr>
              <w:divsChild>
                <w:div w:id="1691686233">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 w:id="1348940753">
      <w:bodyDiv w:val="1"/>
      <w:marLeft w:val="0"/>
      <w:marRight w:val="0"/>
      <w:marTop w:val="0"/>
      <w:marBottom w:val="0"/>
      <w:divBdr>
        <w:top w:val="none" w:sz="0" w:space="0" w:color="auto"/>
        <w:left w:val="none" w:sz="0" w:space="0" w:color="auto"/>
        <w:bottom w:val="none" w:sz="0" w:space="0" w:color="auto"/>
        <w:right w:val="none" w:sz="0" w:space="0" w:color="auto"/>
      </w:divBdr>
    </w:div>
    <w:div w:id="1423916757">
      <w:bodyDiv w:val="1"/>
      <w:marLeft w:val="0"/>
      <w:marRight w:val="0"/>
      <w:marTop w:val="0"/>
      <w:marBottom w:val="0"/>
      <w:divBdr>
        <w:top w:val="none" w:sz="0" w:space="0" w:color="auto"/>
        <w:left w:val="none" w:sz="0" w:space="0" w:color="auto"/>
        <w:bottom w:val="none" w:sz="0" w:space="0" w:color="auto"/>
        <w:right w:val="none" w:sz="0" w:space="0" w:color="auto"/>
      </w:divBdr>
    </w:div>
    <w:div w:id="1531340451">
      <w:bodyDiv w:val="1"/>
      <w:marLeft w:val="0"/>
      <w:marRight w:val="0"/>
      <w:marTop w:val="0"/>
      <w:marBottom w:val="0"/>
      <w:divBdr>
        <w:top w:val="none" w:sz="0" w:space="0" w:color="auto"/>
        <w:left w:val="none" w:sz="0" w:space="0" w:color="auto"/>
        <w:bottom w:val="none" w:sz="0" w:space="0" w:color="auto"/>
        <w:right w:val="none" w:sz="0" w:space="0" w:color="auto"/>
      </w:divBdr>
      <w:divsChild>
        <w:div w:id="1161508039">
          <w:marLeft w:val="480"/>
          <w:marRight w:val="0"/>
          <w:marTop w:val="0"/>
          <w:marBottom w:val="0"/>
          <w:divBdr>
            <w:top w:val="none" w:sz="0" w:space="0" w:color="auto"/>
            <w:left w:val="none" w:sz="0" w:space="0" w:color="auto"/>
            <w:bottom w:val="none" w:sz="0" w:space="0" w:color="auto"/>
            <w:right w:val="none" w:sz="0" w:space="0" w:color="auto"/>
          </w:divBdr>
        </w:div>
        <w:div w:id="1060052979">
          <w:marLeft w:val="480"/>
          <w:marRight w:val="0"/>
          <w:marTop w:val="0"/>
          <w:marBottom w:val="0"/>
          <w:divBdr>
            <w:top w:val="none" w:sz="0" w:space="0" w:color="auto"/>
            <w:left w:val="none" w:sz="0" w:space="0" w:color="auto"/>
            <w:bottom w:val="none" w:sz="0" w:space="0" w:color="auto"/>
            <w:right w:val="none" w:sz="0" w:space="0" w:color="auto"/>
          </w:divBdr>
        </w:div>
        <w:div w:id="1125391318">
          <w:marLeft w:val="480"/>
          <w:marRight w:val="0"/>
          <w:marTop w:val="0"/>
          <w:marBottom w:val="0"/>
          <w:divBdr>
            <w:top w:val="none" w:sz="0" w:space="0" w:color="auto"/>
            <w:left w:val="none" w:sz="0" w:space="0" w:color="auto"/>
            <w:bottom w:val="none" w:sz="0" w:space="0" w:color="auto"/>
            <w:right w:val="none" w:sz="0" w:space="0" w:color="auto"/>
          </w:divBdr>
        </w:div>
        <w:div w:id="1634482866">
          <w:marLeft w:val="480"/>
          <w:marRight w:val="0"/>
          <w:marTop w:val="0"/>
          <w:marBottom w:val="0"/>
          <w:divBdr>
            <w:top w:val="none" w:sz="0" w:space="0" w:color="auto"/>
            <w:left w:val="none" w:sz="0" w:space="0" w:color="auto"/>
            <w:bottom w:val="none" w:sz="0" w:space="0" w:color="auto"/>
            <w:right w:val="none" w:sz="0" w:space="0" w:color="auto"/>
          </w:divBdr>
        </w:div>
        <w:div w:id="1581868210">
          <w:marLeft w:val="480"/>
          <w:marRight w:val="0"/>
          <w:marTop w:val="0"/>
          <w:marBottom w:val="0"/>
          <w:divBdr>
            <w:top w:val="none" w:sz="0" w:space="0" w:color="auto"/>
            <w:left w:val="none" w:sz="0" w:space="0" w:color="auto"/>
            <w:bottom w:val="none" w:sz="0" w:space="0" w:color="auto"/>
            <w:right w:val="none" w:sz="0" w:space="0" w:color="auto"/>
          </w:divBdr>
        </w:div>
        <w:div w:id="640770075">
          <w:marLeft w:val="480"/>
          <w:marRight w:val="0"/>
          <w:marTop w:val="0"/>
          <w:marBottom w:val="0"/>
          <w:divBdr>
            <w:top w:val="none" w:sz="0" w:space="0" w:color="auto"/>
            <w:left w:val="none" w:sz="0" w:space="0" w:color="auto"/>
            <w:bottom w:val="none" w:sz="0" w:space="0" w:color="auto"/>
            <w:right w:val="none" w:sz="0" w:space="0" w:color="auto"/>
          </w:divBdr>
        </w:div>
        <w:div w:id="251669772">
          <w:marLeft w:val="480"/>
          <w:marRight w:val="0"/>
          <w:marTop w:val="0"/>
          <w:marBottom w:val="0"/>
          <w:divBdr>
            <w:top w:val="none" w:sz="0" w:space="0" w:color="auto"/>
            <w:left w:val="none" w:sz="0" w:space="0" w:color="auto"/>
            <w:bottom w:val="none" w:sz="0" w:space="0" w:color="auto"/>
            <w:right w:val="none" w:sz="0" w:space="0" w:color="auto"/>
          </w:divBdr>
        </w:div>
        <w:div w:id="1157258806">
          <w:marLeft w:val="480"/>
          <w:marRight w:val="0"/>
          <w:marTop w:val="0"/>
          <w:marBottom w:val="0"/>
          <w:divBdr>
            <w:top w:val="none" w:sz="0" w:space="0" w:color="auto"/>
            <w:left w:val="none" w:sz="0" w:space="0" w:color="auto"/>
            <w:bottom w:val="none" w:sz="0" w:space="0" w:color="auto"/>
            <w:right w:val="none" w:sz="0" w:space="0" w:color="auto"/>
          </w:divBdr>
        </w:div>
        <w:div w:id="1779905028">
          <w:marLeft w:val="480"/>
          <w:marRight w:val="0"/>
          <w:marTop w:val="0"/>
          <w:marBottom w:val="0"/>
          <w:divBdr>
            <w:top w:val="none" w:sz="0" w:space="0" w:color="auto"/>
            <w:left w:val="none" w:sz="0" w:space="0" w:color="auto"/>
            <w:bottom w:val="none" w:sz="0" w:space="0" w:color="auto"/>
            <w:right w:val="none" w:sz="0" w:space="0" w:color="auto"/>
          </w:divBdr>
        </w:div>
        <w:div w:id="1258363438">
          <w:marLeft w:val="480"/>
          <w:marRight w:val="0"/>
          <w:marTop w:val="0"/>
          <w:marBottom w:val="0"/>
          <w:divBdr>
            <w:top w:val="none" w:sz="0" w:space="0" w:color="auto"/>
            <w:left w:val="none" w:sz="0" w:space="0" w:color="auto"/>
            <w:bottom w:val="none" w:sz="0" w:space="0" w:color="auto"/>
            <w:right w:val="none" w:sz="0" w:space="0" w:color="auto"/>
          </w:divBdr>
        </w:div>
        <w:div w:id="1745880972">
          <w:marLeft w:val="480"/>
          <w:marRight w:val="0"/>
          <w:marTop w:val="0"/>
          <w:marBottom w:val="0"/>
          <w:divBdr>
            <w:top w:val="none" w:sz="0" w:space="0" w:color="auto"/>
            <w:left w:val="none" w:sz="0" w:space="0" w:color="auto"/>
            <w:bottom w:val="none" w:sz="0" w:space="0" w:color="auto"/>
            <w:right w:val="none" w:sz="0" w:space="0" w:color="auto"/>
          </w:divBdr>
        </w:div>
        <w:div w:id="110711653">
          <w:marLeft w:val="480"/>
          <w:marRight w:val="0"/>
          <w:marTop w:val="0"/>
          <w:marBottom w:val="0"/>
          <w:divBdr>
            <w:top w:val="none" w:sz="0" w:space="0" w:color="auto"/>
            <w:left w:val="none" w:sz="0" w:space="0" w:color="auto"/>
            <w:bottom w:val="none" w:sz="0" w:space="0" w:color="auto"/>
            <w:right w:val="none" w:sz="0" w:space="0" w:color="auto"/>
          </w:divBdr>
        </w:div>
        <w:div w:id="1849905736">
          <w:marLeft w:val="480"/>
          <w:marRight w:val="0"/>
          <w:marTop w:val="0"/>
          <w:marBottom w:val="0"/>
          <w:divBdr>
            <w:top w:val="none" w:sz="0" w:space="0" w:color="auto"/>
            <w:left w:val="none" w:sz="0" w:space="0" w:color="auto"/>
            <w:bottom w:val="none" w:sz="0" w:space="0" w:color="auto"/>
            <w:right w:val="none" w:sz="0" w:space="0" w:color="auto"/>
          </w:divBdr>
        </w:div>
        <w:div w:id="964237063">
          <w:marLeft w:val="480"/>
          <w:marRight w:val="0"/>
          <w:marTop w:val="0"/>
          <w:marBottom w:val="0"/>
          <w:divBdr>
            <w:top w:val="none" w:sz="0" w:space="0" w:color="auto"/>
            <w:left w:val="none" w:sz="0" w:space="0" w:color="auto"/>
            <w:bottom w:val="none" w:sz="0" w:space="0" w:color="auto"/>
            <w:right w:val="none" w:sz="0" w:space="0" w:color="auto"/>
          </w:divBdr>
        </w:div>
        <w:div w:id="63845478">
          <w:marLeft w:val="480"/>
          <w:marRight w:val="0"/>
          <w:marTop w:val="0"/>
          <w:marBottom w:val="0"/>
          <w:divBdr>
            <w:top w:val="none" w:sz="0" w:space="0" w:color="auto"/>
            <w:left w:val="none" w:sz="0" w:space="0" w:color="auto"/>
            <w:bottom w:val="none" w:sz="0" w:space="0" w:color="auto"/>
            <w:right w:val="none" w:sz="0" w:space="0" w:color="auto"/>
          </w:divBdr>
        </w:div>
        <w:div w:id="1020863566">
          <w:marLeft w:val="480"/>
          <w:marRight w:val="0"/>
          <w:marTop w:val="0"/>
          <w:marBottom w:val="0"/>
          <w:divBdr>
            <w:top w:val="none" w:sz="0" w:space="0" w:color="auto"/>
            <w:left w:val="none" w:sz="0" w:space="0" w:color="auto"/>
            <w:bottom w:val="none" w:sz="0" w:space="0" w:color="auto"/>
            <w:right w:val="none" w:sz="0" w:space="0" w:color="auto"/>
          </w:divBdr>
        </w:div>
      </w:divsChild>
    </w:div>
    <w:div w:id="1555853955">
      <w:bodyDiv w:val="1"/>
      <w:marLeft w:val="0"/>
      <w:marRight w:val="0"/>
      <w:marTop w:val="0"/>
      <w:marBottom w:val="0"/>
      <w:divBdr>
        <w:top w:val="none" w:sz="0" w:space="0" w:color="auto"/>
        <w:left w:val="none" w:sz="0" w:space="0" w:color="auto"/>
        <w:bottom w:val="none" w:sz="0" w:space="0" w:color="auto"/>
        <w:right w:val="none" w:sz="0" w:space="0" w:color="auto"/>
      </w:divBdr>
      <w:divsChild>
        <w:div w:id="764037484">
          <w:marLeft w:val="0"/>
          <w:marRight w:val="0"/>
          <w:marTop w:val="0"/>
          <w:marBottom w:val="0"/>
          <w:divBdr>
            <w:top w:val="none" w:sz="0" w:space="0" w:color="auto"/>
            <w:left w:val="none" w:sz="0" w:space="0" w:color="auto"/>
            <w:bottom w:val="none" w:sz="0" w:space="0" w:color="auto"/>
            <w:right w:val="none" w:sz="0" w:space="0" w:color="auto"/>
          </w:divBdr>
        </w:div>
        <w:div w:id="1445809727">
          <w:marLeft w:val="0"/>
          <w:marRight w:val="0"/>
          <w:marTop w:val="0"/>
          <w:marBottom w:val="0"/>
          <w:divBdr>
            <w:top w:val="none" w:sz="0" w:space="0" w:color="auto"/>
            <w:left w:val="none" w:sz="0" w:space="0" w:color="auto"/>
            <w:bottom w:val="none" w:sz="0" w:space="0" w:color="auto"/>
            <w:right w:val="none" w:sz="0" w:space="0" w:color="auto"/>
          </w:divBdr>
        </w:div>
      </w:divsChild>
    </w:div>
    <w:div w:id="1558281023">
      <w:bodyDiv w:val="1"/>
      <w:marLeft w:val="0"/>
      <w:marRight w:val="0"/>
      <w:marTop w:val="0"/>
      <w:marBottom w:val="0"/>
      <w:divBdr>
        <w:top w:val="none" w:sz="0" w:space="0" w:color="auto"/>
        <w:left w:val="none" w:sz="0" w:space="0" w:color="auto"/>
        <w:bottom w:val="none" w:sz="0" w:space="0" w:color="auto"/>
        <w:right w:val="none" w:sz="0" w:space="0" w:color="auto"/>
      </w:divBdr>
    </w:div>
    <w:div w:id="1665207260">
      <w:bodyDiv w:val="1"/>
      <w:marLeft w:val="0"/>
      <w:marRight w:val="0"/>
      <w:marTop w:val="0"/>
      <w:marBottom w:val="0"/>
      <w:divBdr>
        <w:top w:val="none" w:sz="0" w:space="0" w:color="auto"/>
        <w:left w:val="none" w:sz="0" w:space="0" w:color="auto"/>
        <w:bottom w:val="none" w:sz="0" w:space="0" w:color="auto"/>
        <w:right w:val="none" w:sz="0" w:space="0" w:color="auto"/>
      </w:divBdr>
    </w:div>
    <w:div w:id="1677995749">
      <w:bodyDiv w:val="1"/>
      <w:marLeft w:val="0"/>
      <w:marRight w:val="0"/>
      <w:marTop w:val="0"/>
      <w:marBottom w:val="0"/>
      <w:divBdr>
        <w:top w:val="none" w:sz="0" w:space="0" w:color="auto"/>
        <w:left w:val="none" w:sz="0" w:space="0" w:color="auto"/>
        <w:bottom w:val="none" w:sz="0" w:space="0" w:color="auto"/>
        <w:right w:val="none" w:sz="0" w:space="0" w:color="auto"/>
      </w:divBdr>
    </w:div>
    <w:div w:id="1760171113">
      <w:bodyDiv w:val="1"/>
      <w:marLeft w:val="0"/>
      <w:marRight w:val="0"/>
      <w:marTop w:val="0"/>
      <w:marBottom w:val="0"/>
      <w:divBdr>
        <w:top w:val="none" w:sz="0" w:space="0" w:color="auto"/>
        <w:left w:val="none" w:sz="0" w:space="0" w:color="auto"/>
        <w:bottom w:val="none" w:sz="0" w:space="0" w:color="auto"/>
        <w:right w:val="none" w:sz="0" w:space="0" w:color="auto"/>
      </w:divBdr>
    </w:div>
    <w:div w:id="1898740885">
      <w:bodyDiv w:val="1"/>
      <w:marLeft w:val="0"/>
      <w:marRight w:val="0"/>
      <w:marTop w:val="0"/>
      <w:marBottom w:val="0"/>
      <w:divBdr>
        <w:top w:val="none" w:sz="0" w:space="0" w:color="auto"/>
        <w:left w:val="none" w:sz="0" w:space="0" w:color="auto"/>
        <w:bottom w:val="none" w:sz="0" w:space="0" w:color="auto"/>
        <w:right w:val="none" w:sz="0" w:space="0" w:color="auto"/>
      </w:divBdr>
    </w:div>
    <w:div w:id="1951931993">
      <w:bodyDiv w:val="1"/>
      <w:marLeft w:val="0"/>
      <w:marRight w:val="0"/>
      <w:marTop w:val="0"/>
      <w:marBottom w:val="0"/>
      <w:divBdr>
        <w:top w:val="none" w:sz="0" w:space="0" w:color="auto"/>
        <w:left w:val="none" w:sz="0" w:space="0" w:color="auto"/>
        <w:bottom w:val="none" w:sz="0" w:space="0" w:color="auto"/>
        <w:right w:val="none" w:sz="0" w:space="0" w:color="auto"/>
      </w:divBdr>
    </w:div>
    <w:div w:id="2078746739">
      <w:bodyDiv w:val="1"/>
      <w:marLeft w:val="0"/>
      <w:marRight w:val="0"/>
      <w:marTop w:val="0"/>
      <w:marBottom w:val="0"/>
      <w:divBdr>
        <w:top w:val="none" w:sz="0" w:space="0" w:color="auto"/>
        <w:left w:val="none" w:sz="0" w:space="0" w:color="auto"/>
        <w:bottom w:val="none" w:sz="0" w:space="0" w:color="auto"/>
        <w:right w:val="none" w:sz="0" w:space="0" w:color="auto"/>
      </w:divBdr>
    </w:div>
    <w:div w:id="2103453509">
      <w:bodyDiv w:val="1"/>
      <w:marLeft w:val="0"/>
      <w:marRight w:val="0"/>
      <w:marTop w:val="0"/>
      <w:marBottom w:val="0"/>
      <w:divBdr>
        <w:top w:val="none" w:sz="0" w:space="0" w:color="auto"/>
        <w:left w:val="none" w:sz="0" w:space="0" w:color="auto"/>
        <w:bottom w:val="none" w:sz="0" w:space="0" w:color="auto"/>
        <w:right w:val="none" w:sz="0" w:space="0" w:color="auto"/>
      </w:divBdr>
      <w:divsChild>
        <w:div w:id="160052645">
          <w:marLeft w:val="480"/>
          <w:marRight w:val="0"/>
          <w:marTop w:val="0"/>
          <w:marBottom w:val="0"/>
          <w:divBdr>
            <w:top w:val="none" w:sz="0" w:space="0" w:color="auto"/>
            <w:left w:val="none" w:sz="0" w:space="0" w:color="auto"/>
            <w:bottom w:val="none" w:sz="0" w:space="0" w:color="auto"/>
            <w:right w:val="none" w:sz="0" w:space="0" w:color="auto"/>
          </w:divBdr>
        </w:div>
        <w:div w:id="272832156">
          <w:marLeft w:val="480"/>
          <w:marRight w:val="0"/>
          <w:marTop w:val="0"/>
          <w:marBottom w:val="0"/>
          <w:divBdr>
            <w:top w:val="none" w:sz="0" w:space="0" w:color="auto"/>
            <w:left w:val="none" w:sz="0" w:space="0" w:color="auto"/>
            <w:bottom w:val="none" w:sz="0" w:space="0" w:color="auto"/>
            <w:right w:val="none" w:sz="0" w:space="0" w:color="auto"/>
          </w:divBdr>
        </w:div>
        <w:div w:id="389767795">
          <w:marLeft w:val="480"/>
          <w:marRight w:val="0"/>
          <w:marTop w:val="0"/>
          <w:marBottom w:val="0"/>
          <w:divBdr>
            <w:top w:val="none" w:sz="0" w:space="0" w:color="auto"/>
            <w:left w:val="none" w:sz="0" w:space="0" w:color="auto"/>
            <w:bottom w:val="none" w:sz="0" w:space="0" w:color="auto"/>
            <w:right w:val="none" w:sz="0" w:space="0" w:color="auto"/>
          </w:divBdr>
        </w:div>
        <w:div w:id="448092140">
          <w:marLeft w:val="480"/>
          <w:marRight w:val="0"/>
          <w:marTop w:val="0"/>
          <w:marBottom w:val="0"/>
          <w:divBdr>
            <w:top w:val="none" w:sz="0" w:space="0" w:color="auto"/>
            <w:left w:val="none" w:sz="0" w:space="0" w:color="auto"/>
            <w:bottom w:val="none" w:sz="0" w:space="0" w:color="auto"/>
            <w:right w:val="none" w:sz="0" w:space="0" w:color="auto"/>
          </w:divBdr>
        </w:div>
        <w:div w:id="487981726">
          <w:marLeft w:val="480"/>
          <w:marRight w:val="0"/>
          <w:marTop w:val="0"/>
          <w:marBottom w:val="0"/>
          <w:divBdr>
            <w:top w:val="none" w:sz="0" w:space="0" w:color="auto"/>
            <w:left w:val="none" w:sz="0" w:space="0" w:color="auto"/>
            <w:bottom w:val="none" w:sz="0" w:space="0" w:color="auto"/>
            <w:right w:val="none" w:sz="0" w:space="0" w:color="auto"/>
          </w:divBdr>
        </w:div>
        <w:div w:id="562183894">
          <w:marLeft w:val="480"/>
          <w:marRight w:val="0"/>
          <w:marTop w:val="0"/>
          <w:marBottom w:val="0"/>
          <w:divBdr>
            <w:top w:val="none" w:sz="0" w:space="0" w:color="auto"/>
            <w:left w:val="none" w:sz="0" w:space="0" w:color="auto"/>
            <w:bottom w:val="none" w:sz="0" w:space="0" w:color="auto"/>
            <w:right w:val="none" w:sz="0" w:space="0" w:color="auto"/>
          </w:divBdr>
        </w:div>
        <w:div w:id="723329367">
          <w:marLeft w:val="480"/>
          <w:marRight w:val="0"/>
          <w:marTop w:val="0"/>
          <w:marBottom w:val="0"/>
          <w:divBdr>
            <w:top w:val="none" w:sz="0" w:space="0" w:color="auto"/>
            <w:left w:val="none" w:sz="0" w:space="0" w:color="auto"/>
            <w:bottom w:val="none" w:sz="0" w:space="0" w:color="auto"/>
            <w:right w:val="none" w:sz="0" w:space="0" w:color="auto"/>
          </w:divBdr>
        </w:div>
        <w:div w:id="777943885">
          <w:marLeft w:val="480"/>
          <w:marRight w:val="0"/>
          <w:marTop w:val="0"/>
          <w:marBottom w:val="0"/>
          <w:divBdr>
            <w:top w:val="none" w:sz="0" w:space="0" w:color="auto"/>
            <w:left w:val="none" w:sz="0" w:space="0" w:color="auto"/>
            <w:bottom w:val="none" w:sz="0" w:space="0" w:color="auto"/>
            <w:right w:val="none" w:sz="0" w:space="0" w:color="auto"/>
          </w:divBdr>
        </w:div>
        <w:div w:id="956446847">
          <w:marLeft w:val="480"/>
          <w:marRight w:val="0"/>
          <w:marTop w:val="0"/>
          <w:marBottom w:val="0"/>
          <w:divBdr>
            <w:top w:val="none" w:sz="0" w:space="0" w:color="auto"/>
            <w:left w:val="none" w:sz="0" w:space="0" w:color="auto"/>
            <w:bottom w:val="none" w:sz="0" w:space="0" w:color="auto"/>
            <w:right w:val="none" w:sz="0" w:space="0" w:color="auto"/>
          </w:divBdr>
        </w:div>
        <w:div w:id="1543052634">
          <w:marLeft w:val="480"/>
          <w:marRight w:val="0"/>
          <w:marTop w:val="0"/>
          <w:marBottom w:val="0"/>
          <w:divBdr>
            <w:top w:val="none" w:sz="0" w:space="0" w:color="auto"/>
            <w:left w:val="none" w:sz="0" w:space="0" w:color="auto"/>
            <w:bottom w:val="none" w:sz="0" w:space="0" w:color="auto"/>
            <w:right w:val="none" w:sz="0" w:space="0" w:color="auto"/>
          </w:divBdr>
        </w:div>
        <w:div w:id="1871915811">
          <w:marLeft w:val="480"/>
          <w:marRight w:val="0"/>
          <w:marTop w:val="0"/>
          <w:marBottom w:val="0"/>
          <w:divBdr>
            <w:top w:val="none" w:sz="0" w:space="0" w:color="auto"/>
            <w:left w:val="none" w:sz="0" w:space="0" w:color="auto"/>
            <w:bottom w:val="none" w:sz="0" w:space="0" w:color="auto"/>
            <w:right w:val="none" w:sz="0" w:space="0" w:color="auto"/>
          </w:divBdr>
        </w:div>
        <w:div w:id="1899517070">
          <w:marLeft w:val="480"/>
          <w:marRight w:val="0"/>
          <w:marTop w:val="0"/>
          <w:marBottom w:val="0"/>
          <w:divBdr>
            <w:top w:val="none" w:sz="0" w:space="0" w:color="auto"/>
            <w:left w:val="none" w:sz="0" w:space="0" w:color="auto"/>
            <w:bottom w:val="none" w:sz="0" w:space="0" w:color="auto"/>
            <w:right w:val="none" w:sz="0" w:space="0" w:color="auto"/>
          </w:divBdr>
        </w:div>
        <w:div w:id="1909656051">
          <w:marLeft w:val="480"/>
          <w:marRight w:val="0"/>
          <w:marTop w:val="0"/>
          <w:marBottom w:val="0"/>
          <w:divBdr>
            <w:top w:val="none" w:sz="0" w:space="0" w:color="auto"/>
            <w:left w:val="none" w:sz="0" w:space="0" w:color="auto"/>
            <w:bottom w:val="none" w:sz="0" w:space="0" w:color="auto"/>
            <w:right w:val="none" w:sz="0" w:space="0" w:color="auto"/>
          </w:divBdr>
        </w:div>
        <w:div w:id="1951933750">
          <w:marLeft w:val="480"/>
          <w:marRight w:val="0"/>
          <w:marTop w:val="0"/>
          <w:marBottom w:val="0"/>
          <w:divBdr>
            <w:top w:val="none" w:sz="0" w:space="0" w:color="auto"/>
            <w:left w:val="none" w:sz="0" w:space="0" w:color="auto"/>
            <w:bottom w:val="none" w:sz="0" w:space="0" w:color="auto"/>
            <w:right w:val="none" w:sz="0" w:space="0" w:color="auto"/>
          </w:divBdr>
        </w:div>
        <w:div w:id="2021003229">
          <w:marLeft w:val="480"/>
          <w:marRight w:val="0"/>
          <w:marTop w:val="0"/>
          <w:marBottom w:val="0"/>
          <w:divBdr>
            <w:top w:val="none" w:sz="0" w:space="0" w:color="auto"/>
            <w:left w:val="none" w:sz="0" w:space="0" w:color="auto"/>
            <w:bottom w:val="none" w:sz="0" w:space="0" w:color="auto"/>
            <w:right w:val="none" w:sz="0" w:space="0" w:color="auto"/>
          </w:divBdr>
        </w:div>
      </w:divsChild>
    </w:div>
    <w:div w:id="2122647516">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microsoft.com/office/2016/09/relationships/commentsIds" Target="commentsIds.xml"/><Relationship Id="rId18" Type="http://schemas.openxmlformats.org/officeDocument/2006/relationships/image" Target="media/image4.png"/><Relationship Id="rId26" Type="http://schemas.openxmlformats.org/officeDocument/2006/relationships/image" Target="media/image12.png"/><Relationship Id="rId39" Type="http://schemas.microsoft.com/office/2011/relationships/people" Target="people.xml"/><Relationship Id="rId21" Type="http://schemas.openxmlformats.org/officeDocument/2006/relationships/image" Target="media/image7.png"/><Relationship Id="rId34" Type="http://schemas.openxmlformats.org/officeDocument/2006/relationships/header" Target="header2.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2.emf"/><Relationship Id="rId20" Type="http://schemas.openxmlformats.org/officeDocument/2006/relationships/image" Target="media/image6.png"/><Relationship Id="rId29" Type="http://schemas.openxmlformats.org/officeDocument/2006/relationships/image" Target="media/image15.png"/><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omments" Target="comments.xml"/><Relationship Id="rId24" Type="http://schemas.openxmlformats.org/officeDocument/2006/relationships/image" Target="media/image10.png"/><Relationship Id="rId32" Type="http://schemas.openxmlformats.org/officeDocument/2006/relationships/image" Target="media/image18.png"/><Relationship Id="rId37" Type="http://schemas.openxmlformats.org/officeDocument/2006/relationships/header" Target="header3.xml"/><Relationship Id="rId40" Type="http://schemas.openxmlformats.org/officeDocument/2006/relationships/glossaryDocument" Target="glossary/document.xml"/><Relationship Id="rId5" Type="http://schemas.openxmlformats.org/officeDocument/2006/relationships/numbering" Target="numbering.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image" Target="media/image14.png"/><Relationship Id="rId36"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image" Target="media/image5.emf"/><Relationship Id="rId31" Type="http://schemas.openxmlformats.org/officeDocument/2006/relationships/image" Target="media/image17.png"/><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8/08/relationships/commentsExtensible" Target="commentsExtensible.xml"/><Relationship Id="rId22" Type="http://schemas.openxmlformats.org/officeDocument/2006/relationships/image" Target="media/image8.png"/><Relationship Id="rId27" Type="http://schemas.openxmlformats.org/officeDocument/2006/relationships/image" Target="media/image13.png"/><Relationship Id="rId30" Type="http://schemas.openxmlformats.org/officeDocument/2006/relationships/image" Target="media/image16.png"/><Relationship Id="rId35" Type="http://schemas.openxmlformats.org/officeDocument/2006/relationships/footer" Target="footer1.xml"/><Relationship Id="rId8" Type="http://schemas.openxmlformats.org/officeDocument/2006/relationships/webSettings" Target="webSettings.xml"/><Relationship Id="rId3" Type="http://schemas.openxmlformats.org/officeDocument/2006/relationships/customXml" Target="../customXml/item3.xml"/><Relationship Id="rId12" Type="http://schemas.microsoft.com/office/2011/relationships/commentsExtended" Target="commentsExtended.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eader" Target="header1.xml"/><Relationship Id="rId38"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3" Type="http://schemas.openxmlformats.org/officeDocument/2006/relationships/font" Target="fonts/font3.odttf"/><Relationship Id="rId21" Type="http://schemas.openxmlformats.org/officeDocument/2006/relationships/font" Target="fonts/font21.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24" Type="http://schemas.openxmlformats.org/officeDocument/2006/relationships/font" Target="fonts/font24.odttf"/><Relationship Id="rId5" Type="http://schemas.openxmlformats.org/officeDocument/2006/relationships/font" Target="fonts/font5.odttf"/><Relationship Id="rId15" Type="http://schemas.openxmlformats.org/officeDocument/2006/relationships/font" Target="fonts/font15.odttf"/><Relationship Id="rId23" Type="http://schemas.openxmlformats.org/officeDocument/2006/relationships/font" Target="fonts/font23.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 Id="rId22" Type="http://schemas.openxmlformats.org/officeDocument/2006/relationships/font" Target="fonts/font22.odtt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89EFF90E-086B-B64D-BFF2-344246672E30}"/>
      </w:docPartPr>
      <w:docPartBody>
        <w:p w:rsidR="00866C1F" w:rsidRDefault="00C07067">
          <w:r w:rsidRPr="00815766">
            <w:rPr>
              <w:rStyle w:val="PlaceholderText"/>
            </w:rPr>
            <w:t>Click or tap here to enter text.</w:t>
          </w:r>
        </w:p>
      </w:docPartBody>
    </w:docPart>
    <w:docPart>
      <w:docPartPr>
        <w:name w:val="A98EDC0E78CD46A98B9067227CE707AA"/>
        <w:category>
          <w:name w:val="General"/>
          <w:gallery w:val="placeholder"/>
        </w:category>
        <w:types>
          <w:type w:val="bbPlcHdr"/>
        </w:types>
        <w:behaviors>
          <w:behavior w:val="content"/>
        </w:behaviors>
        <w:guid w:val="{4AE9EDBF-5938-44F7-96EA-7FC59CD2E11C}"/>
      </w:docPartPr>
      <w:docPartBody>
        <w:p w:rsidR="00101D2F" w:rsidRDefault="00C07067">
          <w:pPr>
            <w:pStyle w:val="A98EDC0E78CD46A98B9067227CE707AA"/>
          </w:pPr>
          <w:r w:rsidRPr="00815766">
            <w:rPr>
              <w:rStyle w:val="PlaceholderText"/>
            </w:rPr>
            <w:t>Click or tap here to enter text.</w:t>
          </w:r>
        </w:p>
      </w:docPartBody>
    </w:docPart>
    <w:docPart>
      <w:docPartPr>
        <w:name w:val="B9C259C0251343A98BDD08F6A4612530"/>
        <w:category>
          <w:name w:val="General"/>
          <w:gallery w:val="placeholder"/>
        </w:category>
        <w:types>
          <w:type w:val="bbPlcHdr"/>
        </w:types>
        <w:behaviors>
          <w:behavior w:val="content"/>
        </w:behaviors>
        <w:guid w:val="{195DEBF5-B6F3-47BC-9F61-542512FE10EB}"/>
      </w:docPartPr>
      <w:docPartBody>
        <w:p w:rsidR="00101D2F" w:rsidRDefault="007360C7" w:rsidP="007360C7">
          <w:pPr>
            <w:pStyle w:val="B9C259C0251343A98BDD08F6A4612530"/>
          </w:pPr>
          <w:r w:rsidRPr="00815766">
            <w:rPr>
              <w:rStyle w:val="PlaceholderText"/>
            </w:rPr>
            <w:t>Click or tap here to enter text.</w:t>
          </w:r>
        </w:p>
      </w:docPartBody>
    </w:docPart>
    <w:docPart>
      <w:docPartPr>
        <w:name w:val="6251D9597297456AB6128B90FCF861BF"/>
        <w:category>
          <w:name w:val="General"/>
          <w:gallery w:val="placeholder"/>
        </w:category>
        <w:types>
          <w:type w:val="bbPlcHdr"/>
        </w:types>
        <w:behaviors>
          <w:behavior w:val="content"/>
        </w:behaviors>
        <w:guid w:val="{6FDF7AF5-838C-4326-9F14-CBA4BC57C55D}"/>
      </w:docPartPr>
      <w:docPartBody>
        <w:p w:rsidR="00101D2F" w:rsidRDefault="007360C7" w:rsidP="007360C7">
          <w:pPr>
            <w:pStyle w:val="6251D9597297456AB6128B90FCF861BF"/>
          </w:pPr>
          <w:r w:rsidRPr="00815766">
            <w:rPr>
              <w:rStyle w:val="PlaceholderText"/>
            </w:rPr>
            <w:t>Click or tap here to enter text.</w:t>
          </w:r>
        </w:p>
      </w:docPartBody>
    </w:docPart>
    <w:docPart>
      <w:docPartPr>
        <w:name w:val="7DA2D156E1C94693BCF9C2856A0AB073"/>
        <w:category>
          <w:name w:val="General"/>
          <w:gallery w:val="placeholder"/>
        </w:category>
        <w:types>
          <w:type w:val="bbPlcHdr"/>
        </w:types>
        <w:behaviors>
          <w:behavior w:val="content"/>
        </w:behaviors>
        <w:guid w:val="{0F8A5472-A91F-4AB5-BEC5-1CD17D30035E}"/>
      </w:docPartPr>
      <w:docPartBody>
        <w:p w:rsidR="00101D2F" w:rsidRDefault="007360C7" w:rsidP="007360C7">
          <w:pPr>
            <w:pStyle w:val="7DA2D156E1C94693BCF9C2856A0AB073"/>
          </w:pPr>
          <w:r w:rsidRPr="00815766">
            <w:rPr>
              <w:rStyle w:val="PlaceholderText"/>
            </w:rPr>
            <w:t>Click or tap here to enter text.</w:t>
          </w:r>
        </w:p>
      </w:docPartBody>
    </w:docPart>
    <w:docPart>
      <w:docPartPr>
        <w:name w:val="0B0725445467496AA1A0B5D8F9FAF64E"/>
        <w:category>
          <w:name w:val="General"/>
          <w:gallery w:val="placeholder"/>
        </w:category>
        <w:types>
          <w:type w:val="bbPlcHdr"/>
        </w:types>
        <w:behaviors>
          <w:behavior w:val="content"/>
        </w:behaviors>
        <w:guid w:val="{7EE92F81-A9B7-4BB1-83D0-5E240D19E708}"/>
      </w:docPartPr>
      <w:docPartBody>
        <w:p w:rsidR="00101D2F" w:rsidRDefault="007360C7" w:rsidP="007360C7">
          <w:pPr>
            <w:pStyle w:val="0B0725445467496AA1A0B5D8F9FAF64E"/>
          </w:pPr>
          <w:r w:rsidRPr="00815766">
            <w:rPr>
              <w:rStyle w:val="PlaceholderText"/>
            </w:rPr>
            <w:t>Click or tap here to enter text.</w:t>
          </w:r>
        </w:p>
      </w:docPartBody>
    </w:docPart>
    <w:docPart>
      <w:docPartPr>
        <w:name w:val="FB2D805697ADF54C8D4F992B51DAFB8E"/>
        <w:category>
          <w:name w:val="General"/>
          <w:gallery w:val="placeholder"/>
        </w:category>
        <w:types>
          <w:type w:val="bbPlcHdr"/>
        </w:types>
        <w:behaviors>
          <w:behavior w:val="content"/>
        </w:behaviors>
        <w:guid w:val="{85713857-F646-8C4E-BE2B-CEC8FDB240F0}"/>
      </w:docPartPr>
      <w:docPartBody>
        <w:p w:rsidR="00064689" w:rsidRDefault="00F372B6" w:rsidP="00F372B6">
          <w:pPr>
            <w:pStyle w:val="FB2D805697ADF54C8D4F992B51DAFB8E"/>
          </w:pPr>
          <w:r w:rsidRPr="00815766">
            <w:rPr>
              <w:rStyle w:val="PlaceholderText"/>
            </w:rPr>
            <w:t>Click or tap here to enter text.</w:t>
          </w:r>
        </w:p>
      </w:docPartBody>
    </w:docPart>
    <w:docPart>
      <w:docPartPr>
        <w:name w:val="16E26781ABAD104CAB949996C8983A90"/>
        <w:category>
          <w:name w:val="General"/>
          <w:gallery w:val="placeholder"/>
        </w:category>
        <w:types>
          <w:type w:val="bbPlcHdr"/>
        </w:types>
        <w:behaviors>
          <w:behavior w:val="content"/>
        </w:behaviors>
        <w:guid w:val="{1BBD5675-599D-3842-91E7-19C4797C9CAC}"/>
      </w:docPartPr>
      <w:docPartBody>
        <w:p w:rsidR="00064689" w:rsidRDefault="00F372B6" w:rsidP="00F372B6">
          <w:pPr>
            <w:pStyle w:val="16E26781ABAD104CAB949996C8983A90"/>
          </w:pPr>
          <w:r w:rsidRPr="00815766">
            <w:rPr>
              <w:rStyle w:val="PlaceholderText"/>
            </w:rPr>
            <w:t>Click or tap here to enter text.</w:t>
          </w:r>
        </w:p>
      </w:docPartBody>
    </w:docPart>
    <w:docPart>
      <w:docPartPr>
        <w:name w:val="33A9C64455F30A4482A5911C305728C6"/>
        <w:category>
          <w:name w:val="General"/>
          <w:gallery w:val="placeholder"/>
        </w:category>
        <w:types>
          <w:type w:val="bbPlcHdr"/>
        </w:types>
        <w:behaviors>
          <w:behavior w:val="content"/>
        </w:behaviors>
        <w:guid w:val="{191C9FC8-4A3F-854F-A68C-F8BF36504F96}"/>
      </w:docPartPr>
      <w:docPartBody>
        <w:p w:rsidR="00064689" w:rsidRDefault="00F372B6" w:rsidP="00F372B6">
          <w:pPr>
            <w:pStyle w:val="33A9C64455F30A4482A5911C305728C6"/>
          </w:pPr>
          <w:r w:rsidRPr="00815766">
            <w:rPr>
              <w:rStyle w:val="PlaceholderText"/>
            </w:rPr>
            <w:t>Click or tap here to enter text.</w:t>
          </w:r>
        </w:p>
      </w:docPartBody>
    </w:docPart>
    <w:docPart>
      <w:docPartPr>
        <w:name w:val="F9C734454256144C9401193492A4AFB6"/>
        <w:category>
          <w:name w:val="General"/>
          <w:gallery w:val="placeholder"/>
        </w:category>
        <w:types>
          <w:type w:val="bbPlcHdr"/>
        </w:types>
        <w:behaviors>
          <w:behavior w:val="content"/>
        </w:behaviors>
        <w:guid w:val="{6938E1C8-88D1-5040-A7C3-233306C870BB}"/>
      </w:docPartPr>
      <w:docPartBody>
        <w:p w:rsidR="00064689" w:rsidRDefault="00F372B6" w:rsidP="00F372B6">
          <w:pPr>
            <w:pStyle w:val="F9C734454256144C9401193492A4AFB6"/>
          </w:pPr>
          <w:r w:rsidRPr="00815766">
            <w:rPr>
              <w:rStyle w:val="PlaceholderText"/>
            </w:rPr>
            <w:t>Click or tap here to enter text.</w:t>
          </w:r>
        </w:p>
      </w:docPartBody>
    </w:docPart>
    <w:docPart>
      <w:docPartPr>
        <w:name w:val="4D27DFFD31021E4C93CF7C71A7C1933A"/>
        <w:category>
          <w:name w:val="General"/>
          <w:gallery w:val="placeholder"/>
        </w:category>
        <w:types>
          <w:type w:val="bbPlcHdr"/>
        </w:types>
        <w:behaviors>
          <w:behavior w:val="content"/>
        </w:behaviors>
        <w:guid w:val="{0E7FFC89-6DB6-CC42-B837-F4EC4EEF3620}"/>
      </w:docPartPr>
      <w:docPartBody>
        <w:p w:rsidR="00064689" w:rsidRDefault="00F372B6" w:rsidP="00F372B6">
          <w:pPr>
            <w:pStyle w:val="4D27DFFD31021E4C93CF7C71A7C1933A"/>
          </w:pPr>
          <w:r w:rsidRPr="00815766">
            <w:rPr>
              <w:rStyle w:val="PlaceholderText"/>
            </w:rPr>
            <w:t>Click or tap here to enter text.</w:t>
          </w:r>
        </w:p>
      </w:docPartBody>
    </w:docPart>
    <w:docPart>
      <w:docPartPr>
        <w:name w:val="6812F7B4D22F8844A1F66CC56269C30A"/>
        <w:category>
          <w:name w:val="General"/>
          <w:gallery w:val="placeholder"/>
        </w:category>
        <w:types>
          <w:type w:val="bbPlcHdr"/>
        </w:types>
        <w:behaviors>
          <w:behavior w:val="content"/>
        </w:behaviors>
        <w:guid w:val="{0BFDEEC2-C906-754D-8687-67724B14FB4C}"/>
      </w:docPartPr>
      <w:docPartBody>
        <w:p w:rsidR="00064689" w:rsidRDefault="00F372B6" w:rsidP="00F372B6">
          <w:pPr>
            <w:pStyle w:val="6812F7B4D22F8844A1F66CC56269C30A"/>
          </w:pPr>
          <w:r w:rsidRPr="00815766">
            <w:rPr>
              <w:rStyle w:val="PlaceholderText"/>
            </w:rPr>
            <w:t>Click or tap here to enter text.</w:t>
          </w:r>
        </w:p>
      </w:docPartBody>
    </w:docPart>
    <w:docPart>
      <w:docPartPr>
        <w:name w:val="A30A81F26988894FB3F341B2BDD76852"/>
        <w:category>
          <w:name w:val="General"/>
          <w:gallery w:val="placeholder"/>
        </w:category>
        <w:types>
          <w:type w:val="bbPlcHdr"/>
        </w:types>
        <w:behaviors>
          <w:behavior w:val="content"/>
        </w:behaviors>
        <w:guid w:val="{2EE784E2-BED7-9B48-922D-53322799D386}"/>
      </w:docPartPr>
      <w:docPartBody>
        <w:p w:rsidR="00064689" w:rsidRDefault="00F372B6" w:rsidP="00F372B6">
          <w:pPr>
            <w:pStyle w:val="A30A81F26988894FB3F341B2BDD76852"/>
          </w:pPr>
          <w:r w:rsidRPr="00815766">
            <w:rPr>
              <w:rStyle w:val="PlaceholderText"/>
            </w:rPr>
            <w:t>Click or tap here to enter text.</w:t>
          </w:r>
        </w:p>
      </w:docPartBody>
    </w:docPart>
    <w:docPart>
      <w:docPartPr>
        <w:name w:val="0718CDAAC03C0B4CB5F43FE8945E5CF7"/>
        <w:category>
          <w:name w:val="General"/>
          <w:gallery w:val="placeholder"/>
        </w:category>
        <w:types>
          <w:type w:val="bbPlcHdr"/>
        </w:types>
        <w:behaviors>
          <w:behavior w:val="content"/>
        </w:behaviors>
        <w:guid w:val="{FB3E63DA-7061-724F-8721-C99DC4B5962E}"/>
      </w:docPartPr>
      <w:docPartBody>
        <w:p w:rsidR="00064689" w:rsidRDefault="00F372B6" w:rsidP="00F372B6">
          <w:pPr>
            <w:pStyle w:val="0718CDAAC03C0B4CB5F43FE8945E5CF7"/>
          </w:pPr>
          <w:r w:rsidRPr="00815766">
            <w:rPr>
              <w:rStyle w:val="PlaceholderText"/>
            </w:rPr>
            <w:t>Click or tap here to enter text.</w:t>
          </w:r>
        </w:p>
      </w:docPartBody>
    </w:docPart>
    <w:docPart>
      <w:docPartPr>
        <w:name w:val="AB858C1693897349A1618994731C8331"/>
        <w:category>
          <w:name w:val="General"/>
          <w:gallery w:val="placeholder"/>
        </w:category>
        <w:types>
          <w:type w:val="bbPlcHdr"/>
        </w:types>
        <w:behaviors>
          <w:behavior w:val="content"/>
        </w:behaviors>
        <w:guid w:val="{5063B011-ADA4-D54A-8E0D-86170F5B0873}"/>
      </w:docPartPr>
      <w:docPartBody>
        <w:p w:rsidR="00064689" w:rsidRDefault="00F372B6" w:rsidP="00F372B6">
          <w:pPr>
            <w:pStyle w:val="AB858C1693897349A1618994731C8331"/>
          </w:pPr>
          <w:r w:rsidRPr="00815766">
            <w:rPr>
              <w:rStyle w:val="PlaceholderText"/>
            </w:rPr>
            <w:t>Click or tap here to enter text.</w:t>
          </w:r>
        </w:p>
      </w:docPartBody>
    </w:docPart>
    <w:docPart>
      <w:docPartPr>
        <w:name w:val="84E566417CA3054BAEBCD972070489C4"/>
        <w:category>
          <w:name w:val="General"/>
          <w:gallery w:val="placeholder"/>
        </w:category>
        <w:types>
          <w:type w:val="bbPlcHdr"/>
        </w:types>
        <w:behaviors>
          <w:behavior w:val="content"/>
        </w:behaviors>
        <w:guid w:val="{6C4371CA-499D-C349-8D7A-A43B81B6FC7E}"/>
      </w:docPartPr>
      <w:docPartBody>
        <w:p w:rsidR="00064689" w:rsidRDefault="00F372B6" w:rsidP="00F372B6">
          <w:pPr>
            <w:pStyle w:val="84E566417CA3054BAEBCD972070489C4"/>
          </w:pPr>
          <w:r w:rsidRPr="00815766">
            <w:rPr>
              <w:rStyle w:val="PlaceholderText"/>
            </w:rPr>
            <w:t>Click or tap here to enter text.</w:t>
          </w:r>
        </w:p>
      </w:docPartBody>
    </w:docPart>
    <w:docPart>
      <w:docPartPr>
        <w:name w:val="3DF5D6831271BE46A80CA8C029B5F84F"/>
        <w:category>
          <w:name w:val="General"/>
          <w:gallery w:val="placeholder"/>
        </w:category>
        <w:types>
          <w:type w:val="bbPlcHdr"/>
        </w:types>
        <w:behaviors>
          <w:behavior w:val="content"/>
        </w:behaviors>
        <w:guid w:val="{81E43F31-0587-9A47-A2F4-2FF95CA95718}"/>
      </w:docPartPr>
      <w:docPartBody>
        <w:p w:rsidR="00B8369A" w:rsidRDefault="00064689" w:rsidP="00064689">
          <w:pPr>
            <w:pStyle w:val="3DF5D6831271BE46A80CA8C029B5F84F"/>
          </w:pPr>
          <w:r w:rsidRPr="00815766">
            <w:rPr>
              <w:rStyle w:val="PlaceholderText"/>
            </w:rPr>
            <w:t>Click or tap here to enter text.</w:t>
          </w:r>
        </w:p>
      </w:docPartBody>
    </w:docPart>
    <w:docPart>
      <w:docPartPr>
        <w:name w:val="9BC3B1F075A2AD4A97E6BD9F04BD60CB"/>
        <w:category>
          <w:name w:val="General"/>
          <w:gallery w:val="placeholder"/>
        </w:category>
        <w:types>
          <w:type w:val="bbPlcHdr"/>
        </w:types>
        <w:behaviors>
          <w:behavior w:val="content"/>
        </w:behaviors>
        <w:guid w:val="{78D6684A-8437-3B4D-8871-618F4C2FE4DC}"/>
      </w:docPartPr>
      <w:docPartBody>
        <w:p w:rsidR="00B8369A" w:rsidRDefault="00064689" w:rsidP="00064689">
          <w:pPr>
            <w:pStyle w:val="9BC3B1F075A2AD4A97E6BD9F04BD60CB"/>
          </w:pPr>
          <w:r w:rsidRPr="00BE0D83">
            <w:rPr>
              <w:rStyle w:val="PlaceholderText"/>
            </w:rPr>
            <w:t>Click or tap here to enter text.</w:t>
          </w:r>
        </w:p>
      </w:docPartBody>
    </w:docPart>
    <w:docPart>
      <w:docPartPr>
        <w:name w:val="4F5D84DE325F38429DBCA6A09A82DE43"/>
        <w:category>
          <w:name w:val="General"/>
          <w:gallery w:val="placeholder"/>
        </w:category>
        <w:types>
          <w:type w:val="bbPlcHdr"/>
        </w:types>
        <w:behaviors>
          <w:behavior w:val="content"/>
        </w:behaviors>
        <w:guid w:val="{D6602987-AFD3-C741-9BD7-3E1EA9F081DE}"/>
      </w:docPartPr>
      <w:docPartBody>
        <w:p w:rsidR="00B8369A" w:rsidRDefault="00064689" w:rsidP="00064689">
          <w:pPr>
            <w:pStyle w:val="4F5D84DE325F38429DBCA6A09A82DE43"/>
          </w:pPr>
          <w:r w:rsidRPr="00BE0D83">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MU Bright Bold Extended">
    <w:altName w:val="Calibri"/>
    <w:panose1 w:val="020B0604020202020204"/>
    <w:charset w:val="00"/>
    <w:family w:val="auto"/>
    <w:notTrueType/>
    <w:pitch w:val="variable"/>
    <w:sig w:usb0="E10002FF" w:usb1="5201E9EB" w:usb2="00000004" w:usb3="00000000" w:csb0="0000011F" w:csb1="00000000"/>
  </w:font>
  <w:font w:name="CMU Bright">
    <w:altName w:val="Calibri"/>
    <w:panose1 w:val="02000603000000000000"/>
    <w:charset w:val="00"/>
    <w:family w:val="auto"/>
    <w:notTrueType/>
    <w:pitch w:val="variable"/>
    <w:sig w:usb0="E10002FF" w:usb1="5201E9EB" w:usb2="00000004" w:usb3="00000000" w:csb0="0000011F" w:csb1="00000000"/>
  </w:font>
  <w:font w:name="MS Mincho">
    <w:altName w:val="ＭＳ 明朝"/>
    <w:panose1 w:val="02020609040205080304"/>
    <w:charset w:val="80"/>
    <w:family w:val="modern"/>
    <w:pitch w:val="fixed"/>
    <w:sig w:usb0="E00002FF" w:usb1="6AC7FDFB" w:usb2="08000012" w:usb3="00000000" w:csb0="0002009F" w:csb1="00000000"/>
  </w:font>
  <w:font w:name="CMU Serif">
    <w:altName w:val="Calibri"/>
    <w:panose1 w:val="020B0604020202020204"/>
    <w:charset w:val="00"/>
    <w:family w:val="auto"/>
    <w:notTrueType/>
    <w:pitch w:val="variable"/>
    <w:sig w:usb0="E10002FF" w:usb1="5201E9EB" w:usb2="02000004" w:usb3="00000000" w:csb0="0000019F" w:csb1="00000000"/>
  </w:font>
  <w:font w:name="CMU Serif Roman">
    <w:altName w:val="Calibri"/>
    <w:panose1 w:val="02000603000000000000"/>
    <w:charset w:val="00"/>
    <w:family w:val="auto"/>
    <w:notTrueType/>
    <w:pitch w:val="variable"/>
    <w:sig w:usb0="E10002FF" w:usb1="5201E9EB" w:usb2="02000004"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MU Typewriter Text">
    <w:altName w:val="Calibri"/>
    <w:panose1 w:val="020B0604020202020204"/>
    <w:charset w:val="00"/>
    <w:family w:val="modern"/>
    <w:notTrueType/>
    <w:pitch w:val="fixed"/>
    <w:sig w:usb0="E10002FF" w:usb1="5201E9EB" w:usb2="00000004" w:usb3="00000000" w:csb0="0000011F" w:csb1="00000000"/>
  </w:font>
  <w:font w:name="Cambria Math">
    <w:panose1 w:val="02040503050406030204"/>
    <w:charset w:val="00"/>
    <w:family w:val="roman"/>
    <w:pitch w:val="variable"/>
    <w:sig w:usb0="E00006FF" w:usb1="420024FF" w:usb2="02000000" w:usb3="00000000" w:csb0="0000019F" w:csb1="00000000"/>
  </w:font>
  <w:font w:name="CMU Serif Roman Slanted">
    <w:altName w:val="Cambria Math"/>
    <w:panose1 w:val="02000603000000000000"/>
    <w:charset w:val="00"/>
    <w:family w:val="auto"/>
    <w:notTrueType/>
    <w:pitch w:val="variable"/>
    <w:sig w:usb0="E10002FF" w:usb1="5201E9EB" w:usb2="00000004" w:usb3="00000000" w:csb0="0000011F" w:csb1="00000000"/>
  </w:font>
  <w:font w:name="CMU Sans Serif">
    <w:altName w:val="Calibri"/>
    <w:panose1 w:val="02000603000000000000"/>
    <w:charset w:val="00"/>
    <w:family w:val="auto"/>
    <w:notTrueType/>
    <w:pitch w:val="variable"/>
    <w:sig w:usb0="E10002FF" w:usb1="5201E9EB" w:usb2="00000004" w:usb3="00000000" w:csb0="0000011F" w:csb1="00000000"/>
  </w:font>
  <w:font w:name="Calibri">
    <w:panose1 w:val="020F0502020204030204"/>
    <w:charset w:val="00"/>
    <w:family w:val="swiss"/>
    <w:pitch w:val="variable"/>
    <w:sig w:usb0="E4002EFF" w:usb1="C000247B" w:usb2="00000009" w:usb3="00000000" w:csb0="000001FF" w:csb1="00000000"/>
  </w:font>
  <w:font w:name="Segoe UI">
    <w:panose1 w:val="020B0604020202020204"/>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92BA3"/>
    <w:rsid w:val="00064689"/>
    <w:rsid w:val="000C4A93"/>
    <w:rsid w:val="000F1436"/>
    <w:rsid w:val="00101D2F"/>
    <w:rsid w:val="00157BD9"/>
    <w:rsid w:val="00190D3B"/>
    <w:rsid w:val="001F79D1"/>
    <w:rsid w:val="002758D0"/>
    <w:rsid w:val="0031314C"/>
    <w:rsid w:val="00322EFA"/>
    <w:rsid w:val="00334A17"/>
    <w:rsid w:val="003D2DC7"/>
    <w:rsid w:val="004702D1"/>
    <w:rsid w:val="004A0CCB"/>
    <w:rsid w:val="004E115F"/>
    <w:rsid w:val="00531BAC"/>
    <w:rsid w:val="00563814"/>
    <w:rsid w:val="00596818"/>
    <w:rsid w:val="00692BA3"/>
    <w:rsid w:val="007360C7"/>
    <w:rsid w:val="00744D07"/>
    <w:rsid w:val="00781416"/>
    <w:rsid w:val="007951B0"/>
    <w:rsid w:val="007B3181"/>
    <w:rsid w:val="00866C1F"/>
    <w:rsid w:val="00930EAF"/>
    <w:rsid w:val="009E32FD"/>
    <w:rsid w:val="00A15EAD"/>
    <w:rsid w:val="00B8369A"/>
    <w:rsid w:val="00BA7B23"/>
    <w:rsid w:val="00C07067"/>
    <w:rsid w:val="00C44656"/>
    <w:rsid w:val="00D050B9"/>
    <w:rsid w:val="00DB2B74"/>
    <w:rsid w:val="00E155CB"/>
    <w:rsid w:val="00EE7188"/>
    <w:rsid w:val="00F372B6"/>
    <w:rsid w:val="00FF2C6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4:docId w14:val="65B60030"/>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64689"/>
    <w:rPr>
      <w:color w:val="808080"/>
    </w:rPr>
  </w:style>
  <w:style w:type="paragraph" w:customStyle="1" w:styleId="A98EDC0E78CD46A98B9067227CE707AA">
    <w:name w:val="A98EDC0E78CD46A98B9067227CE707AA"/>
    <w:pPr>
      <w:spacing w:after="160" w:line="259" w:lineRule="auto"/>
    </w:pPr>
    <w:rPr>
      <w:sz w:val="22"/>
      <w:szCs w:val="22"/>
    </w:rPr>
  </w:style>
  <w:style w:type="paragraph" w:customStyle="1" w:styleId="B9C259C0251343A98BDD08F6A4612530">
    <w:name w:val="B9C259C0251343A98BDD08F6A4612530"/>
    <w:rsid w:val="007360C7"/>
    <w:pPr>
      <w:spacing w:after="160" w:line="259" w:lineRule="auto"/>
    </w:pPr>
    <w:rPr>
      <w:sz w:val="22"/>
      <w:szCs w:val="22"/>
    </w:rPr>
  </w:style>
  <w:style w:type="paragraph" w:customStyle="1" w:styleId="6251D9597297456AB6128B90FCF861BF">
    <w:name w:val="6251D9597297456AB6128B90FCF861BF"/>
    <w:rsid w:val="007360C7"/>
    <w:pPr>
      <w:spacing w:after="160" w:line="259" w:lineRule="auto"/>
    </w:pPr>
    <w:rPr>
      <w:sz w:val="22"/>
      <w:szCs w:val="22"/>
    </w:rPr>
  </w:style>
  <w:style w:type="paragraph" w:customStyle="1" w:styleId="3DF5D6831271BE46A80CA8C029B5F84F">
    <w:name w:val="3DF5D6831271BE46A80CA8C029B5F84F"/>
    <w:rsid w:val="00064689"/>
    <w:rPr>
      <w:lang w:val="en-MX"/>
    </w:rPr>
  </w:style>
  <w:style w:type="paragraph" w:customStyle="1" w:styleId="7DA2D156E1C94693BCF9C2856A0AB073">
    <w:name w:val="7DA2D156E1C94693BCF9C2856A0AB073"/>
    <w:rsid w:val="007360C7"/>
    <w:pPr>
      <w:spacing w:after="160" w:line="259" w:lineRule="auto"/>
    </w:pPr>
    <w:rPr>
      <w:sz w:val="22"/>
      <w:szCs w:val="22"/>
    </w:rPr>
  </w:style>
  <w:style w:type="paragraph" w:customStyle="1" w:styleId="9BC3B1F075A2AD4A97E6BD9F04BD60CB">
    <w:name w:val="9BC3B1F075A2AD4A97E6BD9F04BD60CB"/>
    <w:rsid w:val="00064689"/>
    <w:rPr>
      <w:lang w:val="en-MX"/>
    </w:rPr>
  </w:style>
  <w:style w:type="paragraph" w:customStyle="1" w:styleId="4F5D84DE325F38429DBCA6A09A82DE43">
    <w:name w:val="4F5D84DE325F38429DBCA6A09A82DE43"/>
    <w:rsid w:val="00064689"/>
    <w:rPr>
      <w:lang w:val="en-MX"/>
    </w:rPr>
  </w:style>
  <w:style w:type="paragraph" w:customStyle="1" w:styleId="0B0725445467496AA1A0B5D8F9FAF64E">
    <w:name w:val="0B0725445467496AA1A0B5D8F9FAF64E"/>
    <w:rsid w:val="007360C7"/>
    <w:pPr>
      <w:spacing w:after="160" w:line="259" w:lineRule="auto"/>
    </w:pPr>
    <w:rPr>
      <w:sz w:val="22"/>
      <w:szCs w:val="22"/>
    </w:rPr>
  </w:style>
  <w:style w:type="paragraph" w:customStyle="1" w:styleId="FB2D805697ADF54C8D4F992B51DAFB8E">
    <w:name w:val="FB2D805697ADF54C8D4F992B51DAFB8E"/>
    <w:rsid w:val="00F372B6"/>
    <w:rPr>
      <w:lang w:val="en-MX"/>
    </w:rPr>
  </w:style>
  <w:style w:type="paragraph" w:customStyle="1" w:styleId="16E26781ABAD104CAB949996C8983A90">
    <w:name w:val="16E26781ABAD104CAB949996C8983A90"/>
    <w:rsid w:val="00F372B6"/>
    <w:rPr>
      <w:lang w:val="en-MX"/>
    </w:rPr>
  </w:style>
  <w:style w:type="paragraph" w:customStyle="1" w:styleId="33A9C64455F30A4482A5911C305728C6">
    <w:name w:val="33A9C64455F30A4482A5911C305728C6"/>
    <w:rsid w:val="00F372B6"/>
    <w:rPr>
      <w:lang w:val="en-MX"/>
    </w:rPr>
  </w:style>
  <w:style w:type="paragraph" w:customStyle="1" w:styleId="F9C734454256144C9401193492A4AFB6">
    <w:name w:val="F9C734454256144C9401193492A4AFB6"/>
    <w:rsid w:val="00F372B6"/>
    <w:rPr>
      <w:lang w:val="en-MX"/>
    </w:rPr>
  </w:style>
  <w:style w:type="paragraph" w:customStyle="1" w:styleId="4D27DFFD31021E4C93CF7C71A7C1933A">
    <w:name w:val="4D27DFFD31021E4C93CF7C71A7C1933A"/>
    <w:rsid w:val="00F372B6"/>
    <w:rPr>
      <w:lang w:val="en-MX"/>
    </w:rPr>
  </w:style>
  <w:style w:type="paragraph" w:customStyle="1" w:styleId="6812F7B4D22F8844A1F66CC56269C30A">
    <w:name w:val="6812F7B4D22F8844A1F66CC56269C30A"/>
    <w:rsid w:val="00F372B6"/>
    <w:rPr>
      <w:lang w:val="en-MX"/>
    </w:rPr>
  </w:style>
  <w:style w:type="paragraph" w:customStyle="1" w:styleId="A30A81F26988894FB3F341B2BDD76852">
    <w:name w:val="A30A81F26988894FB3F341B2BDD76852"/>
    <w:rsid w:val="00F372B6"/>
    <w:rPr>
      <w:lang w:val="en-MX"/>
    </w:rPr>
  </w:style>
  <w:style w:type="paragraph" w:customStyle="1" w:styleId="0718CDAAC03C0B4CB5F43FE8945E5CF7">
    <w:name w:val="0718CDAAC03C0B4CB5F43FE8945E5CF7"/>
    <w:rsid w:val="00F372B6"/>
    <w:rPr>
      <w:lang w:val="en-MX"/>
    </w:rPr>
  </w:style>
  <w:style w:type="paragraph" w:customStyle="1" w:styleId="AB858C1693897349A1618994731C8331">
    <w:name w:val="AB858C1693897349A1618994731C8331"/>
    <w:rsid w:val="00F372B6"/>
    <w:rPr>
      <w:lang w:val="en-MX"/>
    </w:rPr>
  </w:style>
  <w:style w:type="paragraph" w:customStyle="1" w:styleId="84E566417CA3054BAEBCD972070489C4">
    <w:name w:val="84E566417CA3054BAEBCD972070489C4"/>
    <w:rsid w:val="00F372B6"/>
    <w:rPr>
      <w:lang w:val="en-MX"/>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F5919AE8-8CC2-674D-914A-70369AC0509E}">
  <we:reference id="wa104382081" version="1.46.0.0" store="en-US" storeType="OMEX"/>
  <we:alternateReferences>
    <we:reference id="wa104382081" version="1.46.0.0" store="en-US" storeType="OMEX"/>
  </we:alternateReferences>
  <we:properties>
    <we:property name="MENDELEY_CITATIONS" value="[{&quot;citationID&quot;:&quot;MENDELEY_CITATION_e01613e2-a4e4-4fad-8180-675107c3fcfb&quot;,&quot;properties&quot;:{&quot;noteIndex&quot;:0},&quot;isEdited&quot;:false,&quot;manualOverride&quot;:{&quot;isManuallyOverridden&quot;:false,&quot;citeprocText&quot;:&quot;(Bosch and Maloney 2021)&quot;,&quot;manualOverrideText&quot;:&quot;&quot;},&quot;citationTag&quot;:&quot;MENDELEY_CITATION_v3_eyJjaXRhdGlvbklEIjoiTUVOREVMRVlfQ0lUQVRJT05fZTAxNjEzZTItYTRlNC00ZmFkLTgxODAtNjc1MTA3YzNmY2ZiIiwicHJvcGVydGllcyI6eyJub3RlSW5kZXgiOjB9LCJpc0VkaXRlZCI6ZmFsc2UsIm1hbnVhbE92ZXJyaWRlIjp7ImlzTWFudWFsbHlPdmVycmlkZGVuIjpmYWxzZSwiY2l0ZXByb2NUZXh0IjoiKEJvc2NoIGFuZCBNYWxvbmV5IDIwMjEpIiwibWFudWFsT3ZlcnJpZGVUZXh0IjoiIn0sImNpdGF0aW9uSXRlbXMiOlt7ImlkIjoiYzJiMWMzNzEtZDA5MC0zZDU2LTkzMjQtN2UxMDEwYmVlMWJlIiwiaXRlbURhdGEiOnsidHlwZSI6ImFydGljbGUtam91cm5hbCIsImlkIjoiYzJiMWMzNzEtZDA5MC0zZDU2LTkzMjQtN2UxMDEwYmVlMWJlIiwidGl0bGUiOiJDeWNsaWNhbCBNb3ZlbWVudHMgaW4gVW5lbXBsb3ltZW50IGFuZCBJbmZvcm1hbGl0eSBpbiBEZXZlbG9waW5nIENvdW50cmllcyIsImF1dGhvciI6W3siZmFtaWx5IjoiQm9zY2giLCJnaXZlbiI6Ik1hcmlhbm8iLCJwYXJzZS1uYW1lcyI6ZmFsc2UsImRyb3BwaW5nLXBhcnRpY2xlIjoiIiwibm9uLWRyb3BwaW5nLXBhcnRpY2xlIjoiIn0seyJmYW1pbHkiOiJNYWxvbmV5IiwiZ2l2ZW4iOiJXaWxsaWFtIEYuIiwicGFyc2UtbmFtZXMiOmZhbHNlLCJkcm9wcGluZy1wYXJ0aWNsZSI6IiIsIm5vbi1kcm9wcGluZy1wYXJ0aWNsZSI6IiJ9XSwiY29udGFpbmVyLXRpdGxlIjoiU1NSTiBFbGVjdHJvbmljIEpvdXJuYWwiLCJET0kiOiIxMC4yMTM5L3Nzcm4uMTEzOTkwNCIsImlzc3VlZCI6eyJkYXRlLXBhcnRzIjpbWzIwMjFdXX0sImFic3RyYWN0IjoiVGhpcyBwYXBlciBhbmFseXplcyB0aGUgY3ljbGljYWwgcHJvcGVydGllcyBvZiB3b3JrZXIgZmxvd3MgaW4gQnJhemlsIGFuZCBNZXhpY28sIHR3byBpbXBvcnRhbnQgZGV2ZWxvcGluZyBjb3VudHJpZXMgd2l0aCBsYXJnZSB1bnJlZ3VsYXRlZCBvciBcImluZm9ybWFsXCIgc2VjdG9ycy4gSXQgZ2VuZXJhdGVzIHRocmVlIHN0eWxpemVkIGZhY3RzIHRoYXQgYXJlIGNyaXRpY2FsIHRvIHRoZSBhY2N1cmF0ZSBtb2RlbGluZyBvZiB0aGUgc2VjdG9yIGFuZCB3aGljaCBzdWdnZXN0IHRoZSBuZWVkIHRvIHJldGhpbmsgdGhlIGFwcHJvYWNoZXMgdG8gZGF0ZS4gRmlyc3QsIHRoZSB1bmVtcGxveW1lbnQgcmF0ZSBpcyBjb3VudGVyY3ljbGljYWwgZXNzZW50aWFsbHkgYmVjYXVzZSBqb2Igc2VwYXJhdGlvbnMgb2YgaW5mb3JtYWwgd29ya2VycyBpbmNyZWFzZSBkcmFtYXRpY2FsbHkgaW4gcmVjZXNzaW9ucy4gU2Vjb25kLCB0aGUgc2hhcmUgb2YgZm9ybWFsIGVtcGxveW1lbnQgaXMgY291bnRlcmN5Y2xpY2FsIGJlY2F1c2Ugb2YgdGhlIGRpZmZpY3VsdHkgb2YgZmluZGluZyBmb3JtYWwgam9icyBmcm9tIGluYWN0aXZpdHksIHVuZW1wbG95bWVudCBhbmQgb3RoZXIgaW5mb3JtYWwgam9icyBkdXJpbmcgcmVjZXNzaW9ucyByYXRoZXIgdGhhbiBiZWNhdXNlIG9mIGluY3JlYXNlZCBzZXBhcmF0aW9uIGZyb20gZm9ybWFsIGpvYnMuIFRoaXJkLCBmbG93cyBmcm9tIGZvcm1hbGl0eSBpbnRvIGluZm9ybWFsaXR5IGFyZSBub3QgY291bnRlcmN5Y2xpY2FsLCBidXQsIGlmIGFueXRoaW5nLCBwcm8tY3ljbGljYWwuIFRvZ2V0aGVyLCB0aGVzZSBjaGFsbGVuZ2UgdGhlIGNvbnZlbnRpb25hbCB3aXNkb20gdGhhdCBoYXMgZ3VpZGVkIHRoZSBtb2RlbGluZyB0aGUgc2VjdG9yIHRoYXQgaW5mb3JtYWwgd29ya2VycyBhcmUgcHJpbWFyaWx5IHRob3NlIHJhdGlvbmVkIG91dCBvZiB0aGUgZm9ybWFsIGxhYm9yIG1hcmtldC4gVGhleSBhbHNvIG9mZmVyIGEgbmV3IHN5bnRoZXNpcyBvZiB0aGUgbWVjaGFuaWNzIG9mIHRoZSBjeWNsaWNhbCBhZGp1c3RtZW50IHByb2Nlc3MuIEZpbmFsbHksIHRoZSBwYXBlciBvZmZlcnMgZXN0aW1hdGVzIG9mIHRoZSBtb21lbnRzIG9mIHdvcmtlciBmbG93cyBzZXJpZXMgdGhhdCBhcmUgbmVlZGVkIGZvciBjYWxpYnJhdGlvbi4gICIsImNvbnRhaW5lci10aXRsZS1zaG9ydCI6IiJ9LCJpc1RlbXBvcmFyeSI6ZmFsc2V9XX0=&quot;,&quot;citationItems&quot;:[{&quot;id&quot;:&quot;c2b1c371-d090-3d56-9324-7e1010bee1be&quot;,&quot;itemData&quot;:{&quot;type&quot;:&quot;article-journal&quot;,&quot;id&quot;:&quot;c2b1c371-d090-3d56-9324-7e1010bee1be&quot;,&quot;title&quot;:&quot;Cyclical Movements in Unemployment and Informality in Developing Countries&quot;,&quot;author&quot;:[{&quot;family&quot;:&quot;Bosch&quot;,&quot;given&quot;:&quot;Mariano&quot;,&quot;parse-names&quot;:false,&quot;dropping-particle&quot;:&quot;&quot;,&quot;non-dropping-particle&quot;:&quot;&quot;},{&quot;family&quot;:&quot;Maloney&quot;,&quot;given&quot;:&quot;William F.&quot;,&quot;parse-names&quot;:false,&quot;dropping-particle&quot;:&quot;&quot;,&quot;non-dropping-particle&quot;:&quot;&quot;}],&quot;container-title&quot;:&quot;SSRN Electronic Journal&quot;,&quot;DOI&quot;:&quot;10.2139/ssrn.1139904&quot;,&quot;issued&quot;:{&quot;date-parts&quot;:[[2021]]},&quot;abstract&quot;:&quot;This paper analyzes the cyclical properties of worker flows in Brazil and Mexico, two important developing countries with large unregulated or \&quot;informal\&quot; sectors. It generates three stylized facts that are critical to the accurate modeling of the sector and which suggest the need to rethink the approaches to date. First, the unemployment rate is countercyclical essentially because job separations of informal workers increase dramatically in recessions. Second, the share of formal employment is countercyclical because of the difficulty of finding formal jobs from inactivity, unemployment and other informal jobs during recessions rather than because of increased separation from formal jobs. Third, flows from formality into informality are not countercyclical, but, if anything, pro-cyclical. Together, these challenge the conventional wisdom that has guided the modeling the sector that informal workers are primarily those rationed out of the formal labor market. They also offer a new synthesis of the mechanics of the cyclical adjustment process. Finally, the paper offers estimates of the moments of worker flows series that are needed for calibration.  &quot;,&quot;container-title-short&quot;:&quot;&quot;},&quot;isTemporary&quot;:false}]},{&quot;citationID&quot;:&quot;MENDELEY_CITATION_b61a70f1-c5dd-4bc4-8519-ce70fee6b4d7&quot;,&quot;properties&quot;:{&quot;noteIndex&quot;:0},&quot;isEdited&quot;:false,&quot;manualOverride&quot;:{&quot;isManuallyOverridden&quot;:true,&quot;citeprocText&quot;:&quot;(Herrera and Rosas Shady 2003)&quot;,&quot;manualOverrideText&quot;:&quot;Herrera and Rosas Shady (2003)&quot;},&quot;citationTag&quot;:&quot;MENDELEY_CITATION_v3_eyJjaXRhdGlvbklEIjoiTUVOREVMRVlfQ0lUQVRJT05fYjYxYTcwZjEtYzVkZC00YmM0LTg1MTktY2U3MGZlZTZiNGQ3IiwicHJvcGVydGllcyI6eyJub3RlSW5kZXgiOjB9LCJpc0VkaXRlZCI6ZmFsc2UsIm1hbnVhbE92ZXJyaWRlIjp7ImlzTWFudWFsbHlPdmVycmlkZGVuIjp0cnVlLCJjaXRlcHJvY1RleHQiOiIoSGVycmVyYSBhbmQgUm9zYXMgU2hhZHkgMjAwMykiLCJtYW51YWxPdmVycmlkZVRleHQiOiJIZXJyZXJhIGFuZCBSb3NhcyBTaGFkeSAoMjAwMykifSwiY2l0YXRpb25JdGVtcyI6W3siaWQiOiIzNzZjN2RjMC1mOWVmLTM3Y2QtYjUyZi05ZjJiYTQ0MzA3YWEiLCJpdGVtRGF0YSI6eyJ0eXBlIjoicmVwb3J0IiwiaWQiOiIzNzZjN2RjMC1mOWVmLTM3Y2QtYjUyZi05ZjJiYTQ0MzA3YWEiLCJ0aXRsZSI6IkxhYm9yIE1hcmtldCBUcmFuc2l0aW9ucyBpbiBQZXJ1IiwiYXV0aG9yIjpbeyJmYW1pbHkiOiJIZXJyZXJhIiwiZ2l2ZW4iOiJKYXZpZXIiLCJwYXJzZS1uYW1lcyI6ZmFsc2UsImRyb3BwaW5nLXBhcnRpY2xlIjoiIiwibm9uLWRyb3BwaW5nLXBhcnRpY2xlIjoiIn0seyJmYW1pbHkiOiJSb3NhcyBTaGFkeSIsImdpdmVuIjoiR2VyYXJkbyBEYXZpZCIsInBhcnNlLW5hbWVzIjpmYWxzZSwiZHJvcHBpbmctcGFydGljbGUiOiIiLCJub24tZHJvcHBpbmctcGFydGljbGUiOiIifV0sIlVSTCI6Imh0dHBzOi8vd3d3LnJlc2VhcmNoZ2F0ZS5uZXQvcHVibGljYXRpb24vNDg3NDY3OSIsImlzc3VlZCI6eyJkYXRlLXBhcnRzIjpbWzIwMDNdXX0sImNvbnRhaW5lci10aXRsZS1zaG9ydCI6IiJ9LCJpc1RlbXBvcmFyeSI6ZmFsc2V9XX0=&quot;,&quot;citationItems&quot;:[{&quot;id&quot;:&quot;376c7dc0-f9ef-37cd-b52f-9f2ba44307aa&quot;,&quot;itemData&quot;:{&quot;type&quot;:&quot;report&quot;,&quot;id&quot;:&quot;376c7dc0-f9ef-37cd-b52f-9f2ba44307aa&quot;,&quot;title&quot;:&quot;Labor Market Transitions in Peru&quot;,&quot;author&quot;:[{&quot;family&quot;:&quot;Herrera&quot;,&quot;given&quot;:&quot;Javier&quot;,&quot;parse-names&quot;:false,&quot;dropping-particle&quot;:&quot;&quot;,&quot;non-dropping-particle&quot;:&quot;&quot;},{&quot;family&quot;:&quot;Rosas Shady&quot;,&quot;given&quot;:&quot;Gerardo David&quot;,&quot;parse-names&quot;:false,&quot;dropping-particle&quot;:&quot;&quot;,&quot;non-dropping-particle&quot;:&quot;&quot;}],&quot;URL&quot;:&quot;https://www.researchgate.net/publication/4874679&quot;,&quot;issued&quot;:{&quot;date-parts&quot;:[[2003]]},&quot;container-title-short&quot;:&quot;&quot;},&quot;isTemporary&quot;:false}]},{&quot;citationID&quot;:&quot;MENDELEY_CITATION_28504e02-443e-404e-b71e-4d9163d630c0&quot;,&quot;properties&quot;:{&quot;noteIndex&quot;:0},&quot;isEdited&quot;:false,&quot;manualOverride&quot;:{&quot;isManuallyOverridden&quot;:true,&quot;citeprocText&quot;:&quot;(Tansel and Ozdemir 2019)&quot;,&quot;manualOverrideText&quot;:&quot;Tansel and Ozdemir (2019)&quot;},&quot;citationTag&quot;:&quot;MENDELEY_CITATION_v3_eyJjaXRhdGlvbklEIjoiTUVOREVMRVlfQ0lUQVRJT05fMjg1MDRlMDItNDQzZS00MDRlLWI3MWUtNGQ5MTYzZDYzMGMwIiwicHJvcGVydGllcyI6eyJub3RlSW5kZXgiOjB9LCJpc0VkaXRlZCI6ZmFsc2UsIm1hbnVhbE92ZXJyaWRlIjp7ImlzTWFudWFsbHlPdmVycmlkZGVuIjp0cnVlLCJjaXRlcHJvY1RleHQiOiIoVGFuc2VsIGFuZCBPemRlbWlyIDIwMTkpIiwibWFudWFsT3ZlcnJpZGVUZXh0IjoiVGFuc2VsIGFuZCBPemRlbWlyICgyMDE5KSJ9LCJjaXRhdGlvbkl0ZW1zIjpbeyJpZCI6ImE3MTBiNDVkLWI0MzMtM2NkMC04MWE5LTZjYTczMGM5MWMwMSIsIml0ZW1EYXRhIjp7InR5cGUiOiJhcnRpY2xlLWpvdXJuYWwiLCJpZCI6ImE3MTBiNDVkLWI0MzMtM2NkMC04MWE5LTZjYTczMGM5MWMwMSIsInRpdGxlIjoiVHJhbnNpdGlvbnMgYWNyb3NzIGxhYm9yIG1hcmtldCBzdGF0ZXMgaW5jbHVkaW5nIGZvcm1hbC9pbmZvcm1hbCBkaXZpc2lvbiBpbiBFZ3lwdCIsImF1dGhvciI6W3siZmFtaWx5IjoiVGFuc2VsIiwiZ2l2ZW4iOiJBeXNpdCIsInBhcnNlLW5hbWVzIjpmYWxzZSwiZHJvcHBpbmctcGFydGljbGUiOiIiLCJub24tZHJvcHBpbmctcGFydGljbGUiOiIifSx7ImZhbWlseSI6Ik96ZGVtaXIiLCJnaXZlbiI6IlpleW5lbCBBYmlkaW4iLCJwYXJzZS1uYW1lcyI6ZmFsc2UsImRyb3BwaW5nLXBhcnRpY2xlIjoiIiwibm9uLWRyb3BwaW5nLXBhcnRpY2xlIjoiIn1dLCJjb250YWluZXItdGl0bGUiOiJSZXZpZXcgb2YgRGV2ZWxvcG1lbnQgRWNvbm9taWNzIiwiY29udGFpbmVyLXRpdGxlLXNob3J0IjoiUmV2IERldiBFY29uIiwiYWNjZXNzZWQiOnsiZGF0ZS1wYXJ0cyI6W1syMDIyLDgsN11dfSwiRE9JIjoiMTAuMTExMS9ST0RFLjEyNjIwIiwiSVNTTiI6IjE0Njc5MzYxIiwiaXNzdWVkIjp7ImRhdGUtcGFydHMiOltbMjAxOSwxMSwxXV19LCJwYWdlIjoiMTY3NC0xNjk1IiwiYWJzdHJhY3QiOiJUaGlzIHN0dWR5IGV4YW1pbmVzIHRoZSB3b3JrZXIgdHJhbnNpdGlvbnMgYWNyb3NzIGxhYm9yIG1hcmtldCBzdGF0ZXMgaW5jbHVkaW5nIGZvcm1hbC9pbmZvcm1hbCBkaXZpc2lvbiB1c2luZyBwYW5lbCBkYXRhIG9mIDIwMDYgdG8gMjAxMiBmcm9tIEVneXB0LiBXZSBnZW5lcmF0ZSBhIGJyb2FkIHNldCBvZiBmYWN0cyBhYm91dCBsYWJvciBtYXJrZXQgZHluYW1pY3MgaW4gRWd5cHQuIFdlIGZpcnN0IGRldmVsb3AgdHJhbnNpdGlvbiBwcm9iYWJpbGl0aWVzIGJ5IGdlbmRlciBhY3Jvc3MgZGlmZmVyZW50IGxhYm9yIG1hcmtldCBzdGF0ZXMgaW5jbHVkaW5nIGZvcm1hbC9pbmZvcm1hbCBzZWN0b3JzIHV0aWxpemluZyBNYXJrb3YgdHJhbnNpdGlvbiBwcm9jZXNzZXMuIEdvdmVybm1lbnQgZW1wbG95bWVudCBpcyB0aGUgbW9zdCBwZXJzaXN0ZW50IGxhYm9yIG1hcmtldCBzdGF0ZSBmb3IgYm90aCBtZW4gYW5kIHdvbWVuIGFuZCB0aGUgb3V0IG9mIGxhYm9yIGZvcmNlIGlzIHRoZSBzZWNvbmQgbW9zdCBwZXJzaXN0ZW50IGxhYm9yIG1hcmtldCBzdGF0ZSBmb3Igd29tZW4uIFVuZW1wbG95bWVudCBpcyB0aGUgbW9zdCBtb2JpbGUgbGFib3IgbWFya2V0IHN0YXRlLiBJbmZvcm1hbCBwcml2YXRlIHdhZ2Ugd29yayBhbmQgc2VsZi1lbXBsb3llZOKAk2FncmljdWx0dXJlIGFyZSBhbHNvIHJlbGF0aXZlbHkgbW9iaWxlIGxhYm9yIG1hcmtldCBzdGF0ZXMuIFdlIG5leHQgaWRlbnRpZnkgdGhlIGVmZmVjdHMgb2YgaW5kaXZpZHVhbCwgaG91c2Vob2xkIGFuZCBqb2IgY2hhcmFjdGVyaXN0aWNzIG9uIGRpZmZlcmVudCBtb2JpbGl0eSBwYXR0ZXJucyBieSBlc3RpbWF0aW5nIG11bHRpbm9taWFsIGxvZ2l0IG1vZGVscy4gV2UgZmluZCB0aGF0IGdlbmRlciwgYWdlLCBlZHVjYXRpb24sIGV4cGVyaWVuY2UsIGFuZCBzZXZlcmFsIHNlY3RvcnMgb2YgZWNvbm9taWMgYWN0aXZpdHkgYXJlIGFzc29jaWF0ZWQgd2l0aCB0aGUgdHJhbnNpdGlvbiBwcm9iYWJpbGl0aWVzIGJldHdlZW4gdGhlIGxhYm9yIG1hcmtldCBzdGF0ZXMgY29uc2lkZXJlZCBzdWNoIGFzIGZvcm1hbCB3YWdlLCBpbmZvcm1hbCB3YWdlLCBzZWxmLWVtcGxveW1lbnQsIHVuZW1wbG95bWVudCwgZ292ZXJubWVudCBlbXBsb3ltZW50LCBhbmQgb3V0IG9mIGxhYm9yIG1hcmtldC4gRWR1Y2F0aW9uLCBpbiBwYXJ0aWN1bGFyLCB1bml2ZXJzaXR5IGRlZ3JlZSBvciBhYm92ZSBpcyBub3RlZCB0byBwbGF5IGEgdml0YWwgcm9sZSBpbiB0aGUgcHJvYmFiaWxpdHkgb2YgdHJhbnNpdGlvbnMgYWNyb3NzIHNldmVyYWwgbGFib3IgbWFya2V0IHN0YXRlcy4iLCJwdWJsaXNoZXIiOiJCbGFja3dlbGwgUHVibGlzaGluZyBMdGQiLCJpc3N1ZSI6IjQiLCJ2b2x1bWUiOiIyMyJ9LCJpc1RlbXBvcmFyeSI6ZmFsc2V9XX0=&quot;,&quot;citationItems&quot;:[{&quot;id&quot;:&quot;a710b45d-b433-3cd0-81a9-6ca730c91c01&quot;,&quot;itemData&quot;:{&quot;type&quot;:&quot;article-journal&quot;,&quot;id&quot;:&quot;a710b45d-b433-3cd0-81a9-6ca730c91c01&quot;,&quot;title&quot;:&quot;Transitions across labor market states including formal/informal division in Egypt&quot;,&quot;author&quot;:[{&quot;family&quot;:&quot;Tansel&quot;,&quot;given&quot;:&quot;Aysit&quot;,&quot;parse-names&quot;:false,&quot;dropping-particle&quot;:&quot;&quot;,&quot;non-dropping-particle&quot;:&quot;&quot;},{&quot;family&quot;:&quot;Ozdemir&quot;,&quot;given&quot;:&quot;Zeynel Abidin&quot;,&quot;parse-names&quot;:false,&quot;dropping-particle&quot;:&quot;&quot;,&quot;non-dropping-particle&quot;:&quot;&quot;}],&quot;container-title&quot;:&quot;Review of Development Economics&quot;,&quot;container-title-short&quot;:&quot;Rev Dev Econ&quot;,&quot;accessed&quot;:{&quot;date-parts&quot;:[[2022,8,7]]},&quot;DOI&quot;:&quot;10.1111/RODE.12620&quot;,&quot;ISSN&quot;:&quot;14679361&quot;,&quot;issued&quot;:{&quot;date-parts&quot;:[[2019,11,1]]},&quot;page&quot;:&quot;1674-1695&quot;,&quot;abstract&quot;:&quot;This study examines the worker transitions across labor market states including formal/informal division using panel data of 2006 to 2012 from Egypt. We generate a broad set of facts about labor market dynamics in Egypt. We first develop transition probabilities by gender across different labor market states including formal/informal sectors utilizing Markov transition processes. Government employment is the most persistent labor market state for both men and women and the out of labor force is the second most persistent labor market state for women. Unemployment is the most mobile labor market state. Informal private wage work and self-employed–agriculture are also relatively mobile labor market states. We next identify the effects of individual, household and job characteristics on different mobility patterns by estimating multinomial logit models. We find that gender, age, education, experience, and several sectors of economic activity are associated with the transition probabilities between the labor market states considered such as formal wage, informal wage, self-employment, unemployment, government employment, and out of labor market. Education, in particular, university degree or above is noted to play a vital role in the probability of transitions across several labor market states.&quot;,&quot;publisher&quot;:&quot;Blackwell Publishing Ltd&quot;,&quot;issue&quot;:&quot;4&quot;,&quot;volume&quot;:&quot;23&quot;},&quot;isTemporary&quot;:false}]},{&quot;citationID&quot;:&quot;MENDELEY_CITATION_d949e0df-1350-4569-8f05-f0c038d72fa1&quot;,&quot;properties&quot;:{&quot;noteIndex&quot;:0},&quot;isEdited&quot;:false,&quot;manualOverride&quot;:{&quot;isManuallyOverridden&quot;:true,&quot;citeprocText&quot;:&quot;(Theodossiou and Zangelidis 2009)&quot;,&quot;manualOverrideText&quot;:&quot;Theodossiou and Zangelidis (2009)&quot;},&quot;citationTag&quot;:&quot;MENDELEY_CITATION_v3_eyJjaXRhdGlvbklEIjoiTUVOREVMRVlfQ0lUQVRJT05fZDk0OWUwZGYtMTM1MC00NTY5LThmMDUtZjBjMDM4ZDcyZmExIiwicHJvcGVydGllcyI6eyJub3RlSW5kZXgiOjB9LCJpc0VkaXRlZCI6ZmFsc2UsIm1hbnVhbE92ZXJyaWRlIjp7ImlzTWFudWFsbHlPdmVycmlkZGVuIjp0cnVlLCJjaXRlcHJvY1RleHQiOiIoVGhlb2Rvc3Npb3UgYW5kIFphbmdlbGlkaXMgMjAwOSkiLCJtYW51YWxPdmVycmlkZVRleHQiOiJUaGVvZG9zc2lvdSBhbmQgWmFuZ2VsaWRpcyAoMjAwOSkifSwiY2l0YXRpb25JdGVtcyI6W3siaWQiOiI3YmQ4Y2E5ZC1jZjM1LTMwMGQtOGNlNi1iNDIzY2IxMWRmYjgiLCJpdGVtRGF0YSI6eyJ0eXBlIjoiYXJ0aWNsZS1qb3VybmFsIiwiaWQiOiI3YmQ4Y2E5ZC1jZjM1LTMwMGQtOGNlNi1iNDIzY2IxMWRmYjgiLCJ0aXRsZSI6IlNob3VsZCBJIHN0YXkgb3Igc2hvdWxkIEkgZ28/IFRoZSBlZmZlY3Qgb2YgZ2VuZGVyLCBlZHVjYXRpb24gYW5kIHVuZW1wbG95bWVudCBvbiBsYWJvdXIgbWFya2V0IHRyYW5zaXRpb25zIOKYhiIsImF1dGhvciI6W3siZmFtaWx5IjoiVGhlb2Rvc3Npb3UiLCJnaXZlbiI6IkkiLCJwYXJzZS1uYW1lcyI6ZmFsc2UsImRyb3BwaW5nLXBhcnRpY2xlIjoiIiwibm9uLWRyb3BwaW5nLXBhcnRpY2xlIjoiIn0seyJmYW1pbHkiOiJaYW5nZWxpZGlzIiwiZ2l2ZW4iOiJBIiwicGFyc2UtbmFtZXMiOmZhbHNlLCJkcm9wcGluZy1wYXJ0aWNsZSI6IiIsIm5vbi1kcm9wcGluZy1wYXJ0aWNsZSI6IiJ9XSwiY29udGFpbmVyLXRpdGxlIjoiTGFib3VyIEVjb25vbWljcyIsImNvbnRhaW5lci10aXRsZS1zaG9ydCI6IkxhYm91ciBFY29uIiwiYWNjZXNzZWQiOnsiZGF0ZS1wYXJ0cyI6W1syMDIzLDIsMjJdXX0sIkRPSSI6IjEwLjEwMTYvai5sYWJlY28uMjAwOS4wMS4wMDYiLCJpc3N1ZWQiOnsiZGF0ZS1wYXJ0cyI6W1syMDA5XV19LCJwYWdlIjoiNTY2LTU3NyIsImFic3RyYWN0IjoiVGhpcyBwYXBlciByZWV4YW1pbmVzIHRoZSB0dXJub3ZlciBiZWhhdmlvdXIgb2YgbWVuIGFuZCB3b21lbiB1c2luZyBwYW5lbCBkYXRhIGZyb20gc2l4IEV1cm9wZWFuIGNvdW50cmllcy4gSXQgbWFrZXMgYSBkaXN0aW5jdGlvbiBiZXR3ZWVuIGpvYi10by1qb2IgKEpKKSBhbmQgam9iLXRvLW5vbi1lbXBsb3ltZW50IChKTkUpIHRyYW5zaXRpb25zLCBhbmQgZXhwbG9yZXMgdGhlIHJvbGUgdGhhdCBlZHVjYXRpb24gYW5kIHVuZW1wbG95bWVudCBwbGF5IGluIGdlbmRlciBkaWZmZXJlbmNlcyByZWdhcmRpbmcgdGhlc2UgbW9iaWxpdHkgcGF0dGVybnMuIExvdyBlZHVjYXRlZCB3b21lbiBoYXZlIGxvd2VyIEpKIHRyYW5zaXRpb24gcHJvYmFiaWxpdGllcyBidXQgYXJlIG1vcmUgbGlrZWx5IHRvIGV4aXQgdG8gbm9uLWVtcGxveW1lbnQgY29tcGFyZWQgdG8gdGhlIG90aGVyIGdyb3VwcywgaGlnaC1lZHVjYXRlZCB3b21lbiBhbmQgbWVuIG9mIGFsbCBlZHVjYXRpb25hbCBsZXZlbHMuIEZ1cnRoZXJtb3JlLCB1bmVtcGxveW1lbnQgcmVkdWNlcyB0aGUgSkogdHVybm92ZXIgb2YgbWFsZSBhbmQgZmVtYWxlIHdvcmtlcnMgb2YgYWxsIGVkdWNhdGlvbmFsIGxldmVscy4gVGhlcmUgaXMgYSBwcm8tY3ljbGljYWwgcmVzcG9uc2UgaW4gdGhlIEpORSB0cmFuc2l0aW9ucyBvZiB0aGUgbGVzcy1lZHVjYXRlZCBtYWxlcyBhbmQgYSBjb3VudGVyLWN5Y2xpY2FsIHJlc3BvbnNlIGluIHRoZSBKTkUgdHJhbnNpdGlvbnMgb2YgdGhlIGxlc3MtZWR1Y2F0ZWQgZmVtYWxlcy4gRmluYWxseSwgdGhlcmUgYXJlIHJlbWFya2FibGUgc2ltaWxhcml0aWVzIGluIGxhYm91ciBtYXJrZXQgbW9iaWxpdHkgYWNyb3NzIGNvdW50cmllcywgYWx0aG91Z2ggdGhlcmUgYXJlIHZhcmlvdXMgaW5zdGl0dXRpb25hbCBhbmQgb3RoZXIgbGFib3VyIG1hcmtldCBkaWZmZXJlbmNlcy4iLCJpc3N1ZSI6IjEwIiwidm9sdW1lIjoiMTYifSwiaXNUZW1wb3JhcnkiOmZhbHNlfV19&quot;,&quot;citationItems&quot;:[{&quot;id&quot;:&quot;7bd8ca9d-cf35-300d-8ce6-b423cb11dfb8&quot;,&quot;itemData&quot;:{&quot;type&quot;:&quot;article-journal&quot;,&quot;id&quot;:&quot;7bd8ca9d-cf35-300d-8ce6-b423cb11dfb8&quot;,&quot;title&quot;:&quot;Should I stay or should I go? The effect of gender, education and unemployment on labour market transitions ☆&quot;,&quot;author&quot;:[{&quot;family&quot;:&quot;Theodossiou&quot;,&quot;given&quot;:&quot;I&quot;,&quot;parse-names&quot;:false,&quot;dropping-particle&quot;:&quot;&quot;,&quot;non-dropping-particle&quot;:&quot;&quot;},{&quot;family&quot;:&quot;Zangelidis&quot;,&quot;given&quot;:&quot;A&quot;,&quot;parse-names&quot;:false,&quot;dropping-particle&quot;:&quot;&quot;,&quot;non-dropping-particle&quot;:&quot;&quot;}],&quot;container-title&quot;:&quot;Labour Economics&quot;,&quot;container-title-short&quot;:&quot;Labour Econ&quot;,&quot;accessed&quot;:{&quot;date-parts&quot;:[[2023,2,22]]},&quot;DOI&quot;:&quot;10.1016/j.labeco.2009.01.006&quot;,&quot;issued&quot;:{&quot;date-parts&quot;:[[2009]]},&quot;page&quot;:&quot;566-577&quot;,&quot;abstract&quot;:&quot;This paper reexamines the turnover behaviour of men and women using panel data from six European countries. It makes a distinction between job-to-job (JJ) and job-to-non-employment (JNE) transitions, and explores the role that education and unemployment play in gender differences regarding these mobility patterns. Low educated women have lower JJ transition probabilities but are more likely to exit to non-employment compared to the other groups, high-educated women and men of all educational levels. Furthermore, unemployment reduces the JJ turnover of male and female workers of all educational levels. There is a pro-cyclical response in the JNE transitions of the less-educated males and a counter-cyclical response in the JNE transitions of the less-educated females. Finally, there are remarkable similarities in labour market mobility across countries, although there are various institutional and other labour market differences.&quot;,&quot;issue&quot;:&quot;10&quot;,&quot;volume&quot;:&quot;16&quot;},&quot;isTemporary&quot;:false}]},{&quot;citationID&quot;:&quot;MENDELEY_CITATION_1c955884-4a99-4cde-8e7e-108aa7fa3b43&quot;,&quot;properties&quot;:{&quot;noteIndex&quot;:0},&quot;isEdited&quot;:false,&quot;manualOverride&quot;:{&quot;isManuallyOverridden&quot;:false,&quot;citeprocText&quot;:&quot;(Cuesta and Bohorquez 2014)&quot;,&quot;manualOverrideText&quot;:&quot;&quot;},&quot;citationTag&quot;:&quot;MENDELEY_CITATION_v3_eyJjaXRhdGlvbklEIjoiTUVOREVMRVlfQ0lUQVRJT05fMWM5NTU4ODQtNGE5OS00Y2RlLThlN2UtMTA4YWE3ZmEzYjQzIiwicHJvcGVydGllcyI6eyJub3RlSW5kZXgiOjB9LCJpc0VkaXRlZCI6ZmFsc2UsIm1hbnVhbE92ZXJyaWRlIjp7ImlzTWFudWFsbHlPdmVycmlkZGVuIjpmYWxzZSwiY2l0ZXByb2NUZXh0IjoiKEN1ZXN0YSBhbmQgQm9ob3JxdWV6IDIwMTQpIiwibWFudWFsT3ZlcnJpZGVUZXh0IjoiIn0sImNpdGF0aW9uSXRlbXMiOlt7ImlkIjoiMDdjYjQzNTEtNzVhMS0zYTdjLWIwYzctMzdhYjJmYTRjNmExIiwiaXRlbURhdGEiOnsidHlwZSI6ImFydGljbGUtam91cm5hbCIsImlkIjoiMDdjYjQzNTEtNzVhMS0zYTdjLWIwYzctMzdhYjJmYTRjNmExIiwidGl0bGUiOiJMYWJvciBNYXJrZXQgVHJhbnNpdGlvbnMgYW5kIFNvY2lhbCBTZWN1cml0eSBpbiBDb2xvbWJpYSIsImF1dGhvciI6W3siZmFtaWx5IjoiQ3Vlc3RhIiwiZ2l2ZW4iOiJKb3NlIiwicGFyc2UtbmFtZXMiOmZhbHNlLCJkcm9wcGluZy1wYXJ0aWNsZSI6IiIsIm5vbi1kcm9wcGluZy1wYXJ0aWNsZSI6IiJ9LHsiZmFtaWx5IjoiQm9ob3JxdWV6IiwiZ2l2ZW4iOiJDYW1pbG8iLCJwYXJzZS1uYW1lcyI6ZmFsc2UsImRyb3BwaW5nLXBhcnRpY2xlIjoiIiwibm9uLWRyb3BwaW5nLXBhcnRpY2xlIjoiIn1dLCJjb250YWluZXItdGl0bGUiOiJUaGUgSm91cm5hbCBvZiBEZXZlbG9waW5nIEFyZWFzIiwiRE9JIjoiMTAuMTM1My9qZGEuMjAxNC4wMDUyIiwiaXNzdWVkIjp7ImRhdGUtcGFydHMiOltbMjAxNF1dfSwicGFnZSI6IjE0OS0xNzQiLCJhYnN0cmFjdCI6IlRoaXMgcGFwZXIgcXVhbnRpZmllcyB0aGUgbWFnbml0dWRlIG9mIHRyYW5zaXRpb25zIGFjcm9zcyBvY2N1cGF0aW9uYWwgY2F0ZWdvcmllcyBpbiBDb2xvbWJpYSwgYSBjb3VudHJ5IHdpdGggaGlnaCB1bmVtcGxveW1lbnQgYW5kIGluZm9ybWFsaXR5IGJ1dCBxdWlja2x5IGluY3JlYXNpbmcgaXRzIHNvY2lhbCBzZWN1cml0eSBjb3ZlcmFnZSBpbiBoZWFsdGhjYXJlLiBUaGUgYW5hbHlzaXMgbWFrZXMgdXNlIG9mIGEgcGFuZWwgb2YgaG91c2Vob2xkcyBiZXR3ZWVuIDIwMDggYW5kIDIwMDkgYW5kIHJlcHJlc2VudGF0aXZlIG9mIHRoZSBtYWluIG1ldHJvcG9saXRhbiBhcmVhcyBpbiB0aGUgY291bnRyeS4gUmVzdWx0cyBjb25maXJtIHRoYXQgdHJhbnNpdGlvbnMgYXJlIGxhcmdlIGFuZCBhc3ltbWV0cmljICh0d2ljZSBhcyBsaWtlbHkgdG8gaGFwcGVuIGZyb20gZm9ybWFsIHRvIGluZm9ybWFsIG9jY3VwYXRpb25zIGFzIHZpY2UgdmVyc2EpLiBUaGVzZSByZXN1bHRzLCBob3dldmVyLCBjb25jZWFsIGFuIGFkZGl0aW9uYWwgYXN5bW1ldHJ5IHR5cGljYWxseSBvdmVybG9va2VkOiBzYWxhcmllZCBmb3JtYWwgd29ya2VycyBhcmUgbW9yZSBsaWtlbHkgdG8gdHJhbnNpdGlvbiBmaXJzdCBpbnRvIHNhbGFyaWVkIGluZm9ybWFsIG9jY3VwYXRpb25zIHRoYW4gc2VsZi1lbXBsb3ltZW50IGFuZCB1bmVtcGxveW1lbnQ7IGluc3RlYWQsIGluZm9ybWFsIHNlbGYtZW1wbG95ZWQgYXJlIG1vcmUgbGlrZWx5IHRvIHRyYW5zaXRpb24gaW50byB1bmVtcGxveW1lbnQgb3Igb3V0IG9mIHRoZSBsYWJvciBmb3JjZSB0aGFuIGZvcm1hbCBvY2N1cGF0aW9ucy4gRnVydGhlcm1vcmUsIGJldHRlciBlZHVjYXRpb24gKGJldHRlciBjaGFuY2VzKSBhbmQgbG93ZXIgZWFybmluZ3MgKG1vcmUgbmVlZCkgaW5jcmVhc2UgdGhlIHByb2JhYmlsaXR5IG9mIGxhYm9yIHRyYW5zaXRpb25zLiBUaG9zZSBhbHJlYWR5IGFmZmlsaWF0ZWQgdG8gaGVhbHRoIGluc3VyYW5jZSBhcmUgbGVzcyBsaWtlbHkgdG8gdHJhbnNpdGlvbiBidXQgYWZmaWxpYXRpb24gdG8gb2xkLWFnZSBwZW5zaW9uIGluc3VyYW5jZSBkb2VzIG5vdCBhZmZlY3QgdHJhbnNpdGlvbmluZyBkZWNpc2lvbnMuIEZlbWFsZXMgdHJhbnNpdGlvbiBtb3JlIHRoYW4gbWFsZXMuIEluIHRoZSBwcmVzZW5jZSBvZiB0aGVzZSBoaWdoLXZvbHVtZSBhc3ltbWV0cmljIHRyYW5zaXRpb25zIChhbmQgb3RoZXIgZmFjdG9ycyBzdWNoIGFzIHdvcmtlcnMnIHByZWZlcmVuY2VzIGFuZCByaXNrIHBlcmNlcHRpb25zKSB0aGUgZXhwYW5zaW9uIG9mIG5vbi1jb250cmlidXRpdmUgc29jaWFsIHNlY3VyaXR5IHNjaGVtZXMgbWF5IHNlcmlvdXNseSBkZS1pbmNlbnRpdml6ZSBmb3JtYWxpdHkuIiwicHVibGlzaGVyIjoiSm9obnMgSG9wa2lucyBVbml2ZXJzaXR5IFByZXNzIiwiaXNzdWUiOiIzIiwidm9sdW1lIjoiNDgiLCJjb250YWluZXItdGl0bGUtc2hvcnQiOiIifSwiaXNUZW1wb3JhcnkiOmZhbHNlfV19&quot;,&quot;citationItems&quot;:[{&quot;id&quot;:&quot;07cb4351-75a1-3a7c-b0c7-37ab2fa4c6a1&quot;,&quot;itemData&quot;:{&quot;type&quot;:&quot;article-journal&quot;,&quot;id&quot;:&quot;07cb4351-75a1-3a7c-b0c7-37ab2fa4c6a1&quot;,&quot;title&quot;:&quot;Labor Market Transitions and Social Security in Colombia&quot;,&quot;author&quot;:[{&quot;family&quot;:&quot;Cuesta&quot;,&quot;given&quot;:&quot;Jose&quot;,&quot;parse-names&quot;:false,&quot;dropping-particle&quot;:&quot;&quot;,&quot;non-dropping-particle&quot;:&quot;&quot;},{&quot;family&quot;:&quot;Bohorquez&quot;,&quot;given&quot;:&quot;Camilo&quot;,&quot;parse-names&quot;:false,&quot;dropping-particle&quot;:&quot;&quot;,&quot;non-dropping-particle&quot;:&quot;&quot;}],&quot;container-title&quot;:&quot;The Journal of Developing Areas&quot;,&quot;DOI&quot;:&quot;10.1353/jda.2014.0052&quot;,&quot;issued&quot;:{&quot;date-parts&quot;:[[2014]]},&quot;page&quot;:&quot;149-174&quot;,&quot;abstract&quot;:&quot;This paper quantifies the magnitude of transitions across occupational categories in Colombia, a country with high unemployment and informality but quickly increasing its social security coverage in healthcare. The analysis makes use of a panel of households between 2008 and 2009 and representative of the main metropolitan areas in the country. Results confirm that transitions are large and asymmetric (twice as likely to happen from formal to informal occupations as vice versa). These results, however, conceal an additional asymmetry typically overlooked: salaried formal workers are more likely to transition first into salaried informal occupations than self-employment and unemployment; instead, informal self-employed are more likely to transition into unemployment or out of the labor force than formal occupations. Furthermore, better education (better chances) and lower earnings (more need) increase the probability of labor transitions. Those already affiliated to health insurance are less likely to transition but affiliation to old-age pension insurance does not affect transitioning decisions. Females transition more than males. In the presence of these high-volume asymmetric transitions (and other factors such as workers' preferences and risk perceptions) the expansion of non-contributive social security schemes may seriously de-incentivize formality.&quot;,&quot;publisher&quot;:&quot;Johns Hopkins University Press&quot;,&quot;issue&quot;:&quot;3&quot;,&quot;volume&quot;:&quot;48&quot;,&quot;container-title-short&quot;:&quot;&quot;},&quot;isTemporary&quot;:false}]},{&quot;citationID&quot;:&quot;MENDELEY_CITATION_9e62160e-a9ca-41f5-989c-66beb6268a1c&quot;,&quot;properties&quot;:{&quot;noteIndex&quot;:0},&quot;isEdited&quot;:false,&quot;manualOverride&quot;:{&quot;isManuallyOverridden&quot;:true,&quot;citeprocText&quot;:&quot;(Gutierrez et al. 2019)&quot;,&quot;manualOverrideText&quot;:&quot;(Gutierrez et al. 2019))&quot;},&quot;citationTag&quot;:&quot;MENDELEY_CITATION_v3_eyJjaXRhdGlvbklEIjoiTUVOREVMRVlfQ0lUQVRJT05fOWU2MjE2MGUtYTljYS00MWY1LTk4OWMtNjZiZWI2MjY4YTFjIiwicHJvcGVydGllcyI6eyJub3RlSW5kZXgiOjB9LCJpc0VkaXRlZCI6ZmFsc2UsIm1hbnVhbE92ZXJyaWRlIjp7ImlzTWFudWFsbHlPdmVycmlkZGVuIjp0cnVlLCJjaXRlcHJvY1RleHQiOiIoR3V0aWVycmV6IGV0IGFsLiAyMDE5KSIsIm1hbnVhbE92ZXJyaWRlVGV4dCI6IihHdXRpZXJyZXogZXQgYWwuIDIwMTkpKSJ9LCJjaXRhdGlvbkl0ZW1zIjpbeyJpZCI6IjJiYjFkOGFhLTk5ZTAtMzdlZi1iMzEyLWNjNTc3MjBjOTc5MCIsIml0ZW1EYXRhIjp7InR5cGUiOiJhcnRpY2xlLWpvdXJuYWwiLCJpZCI6IjJiYjFkOGFhLTk5ZTAtMzdlZi1iMzEyLWNjNTc3MjBjOTc5MCIsInRpdGxlIjoiVHJhbnNpdGlvbnMgYmV0d2VlbiBpbmZvcm1hbCBhbmQgZm9ybWFsIGVtcGxveW1lbnQ6IHJlc3VsdHMgZnJvbSBhIHdvcmtlciBzdXJ2ZXkgaW4gQmFuZ2xhZGVzaCIsImF1dGhvciI6W3siZmFtaWx5IjoiR3V0aWVycmV6IiwiZ2l2ZW4iOiJJdGFsbyBBIiwicGFyc2UtbmFtZXMiOmZhbHNlLCJkcm9wcGluZy1wYXJ0aWNsZSI6IiIsIm5vbi1kcm9wcGluZy1wYXJ0aWNsZSI6IiJ9LHsiZmFtaWx5IjoiS3VtYXIiLCJnaXZlbiI6IktyaXNobmEgQiIsInBhcnNlLW5hbWVzIjpmYWxzZSwiZHJvcHBpbmctcGFydGljbGUiOiIiLCJub24tZHJvcHBpbmctcGFydGljbGUiOiIifSx7ImZhbWlseSI6Ik1haG11ZCIsImdpdmVuIjoiTWluaGFqIiwicGFyc2UtbmFtZXMiOmZhbHNlLCJkcm9wcGluZy1wYXJ0aWNsZSI6IiIsIm5vbi1kcm9wcGluZy1wYXJ0aWNsZSI6IiJ9LHsiZmFtaWx5IjoiTXVuc2hpIiwiZ2l2ZW4iOiJGYXJ6YW5hIiwicGFyc2UtbmFtZXMiOmZhbHNlLCJkcm9wcGluZy1wYXJ0aWNsZSI6IiIsIm5vbi1kcm9wcGluZy1wYXJ0aWNsZSI6IiJ9LHsiZmFtaWx5IjoiTmF0YXJhaiIsImdpdmVuIjoiU2hhbnRoaSIsInBhcnNlLW5hbWVzIjpmYWxzZSwiZHJvcHBpbmctcGFydGljbGUiOiIiLCJub24tZHJvcHBpbmctcGFydGljbGUiOiIifV0sImNvbnRhaW5lci10aXRsZSI6IkpvdXJuYWwgb2YgRGV2ZWxvcG1lbnQgYW5kIE1pZ3JhdGlvbiIsIkRPSSI6IjEwLjExODYvczQwMTc2LTAxOS0wMTQxLTIiLCJVUkwiOiJodHRwczovL2RvaS5vcmcvMTAuMTE4Ni9zNDAxNzYtMDE5LTAxNDEtMiIsImlzc3VlZCI6eyJkYXRlLXBhcnRzIjpbWzIwMTldXX0sImFic3RyYWN0IjoiV2Ugc3R1ZHkgdHJhbnNpdGlvbnMgYmV0d2VlbiBkaWZmZXJlbnQgdHlwZXMgb2YgZm9ybWFsIGFuZCBpbmZvcm1hbCBlbXBsb3ltZW50IHVzaW5nIHJldHJvc3BlY3RpdmUgam9iIGhpc3RvcmllcyBmcm9tIGEgbmV3IHN1cnZleSBpbiBCYW5nbGFkZXNoLiBXb3JrZXJzIHRyYW5zaXRpb25pbmcgYmV0d2VlbiBqb2JzIGFyZSBtb3N0IGxpa2VseSB0byByZW1haW4gaW4gdGhlIHNhbWUgdHlwZSBvZiBlbXBsb3ltZW50LCBhbHRob3VnaCB0aGVyZSBpcyBzdGlsbCBzdWJzdGFudGlhbCBjaHVybiBhY3Jvc3MgZW1wbG95bWVudCB0eXBlcy4gUHJpdmF0ZSB3YWdlIGVtcGxveWVlcyBoYXZlIGhpZ2hlciBwcm9iYWJpbGl0eSBvZiB0cmFuc2l0aW9uaW5nIHRvIGEgbmV3IGpvYiwgYW5kIGNoYW5nZXMgaW4gZWFybmluZ3MgYW5kIGJlbmVmaXRzIHN1Z2dlc3QgZXZpZGVuY2Ugb2YgdXB3YXJkIG1vYmlsaXR5LiBOZXZlcnRoZWxlc3MsIHRoZXJlIGlzIGFsc28gbm9uLXRyaXZpYWwgcmlzayBvZiBkb3dud2FyZCBtb2JpbGl0eSwgZXNwZWNpYWxseSBmb3IgdGhvc2UgdHJhbnNpdGlvbmluZyBpbnRvIGNhc3VhbCBlbXBsb3ltZW50LCB3aGljaCBoYXMgdGhlIGxvd2VzdCBsZXZlbCBvZiBlYXJuaW5ncyBhbmQgYmVuZWZpdHMgYW5kIHRoZSBoaWdoZXN0IGxldmVscyBvZiBleHBvc3VyZSB0byB3b3JrcGxhY2UgaGF6YXJkcyBhbmQgdmlvbGVuY2UuIE92ZXJhbGwsIHRoZSBpbmZvcm1hbCBzZWN0b3IgYXBwZWFycyB0byBpbmNsdWRlIHN1YnBvcHVsYXRpb25zIGNvbnNpc3RlbnQgd2l0aCBib3RoIHRoZSB0cmFkaXRpb25hbCB2aWV3IHRoYXQgaXQgaXMgYSBzZWdtZW50ZWQgcG9ydGlvbiBvZiB0aGUgbGFib3IgbWFya2V0IHdpdGggZmV3IHByb3NwZWN0cyBvZiB1cHdhcmQgbW9iaWxpdHksIGFuZCB3aXRoIHRoZSBhbHRlcm5hdGl2ZSB2aWV3IHRoYXQgaXQgaXMgYSBkeW5hbWljLCBlbnRyZXByZW5ldXJpYWwgYWx0ZXJuYXRpdmUgdG8gd2FnZSBlbXBsb3ltZW50LiBKRUwgQ2xhc3NpZmljYXRpb246IEozMjAsIEo0NjAsIEo2MjAiLCJpc3N1ZSI6IjMiLCJ2b2x1bWUiOiI5IiwiY29udGFpbmVyLXRpdGxlLXNob3J0IjoiIn0sImlzVGVtcG9yYXJ5IjpmYWxzZX1dfQ==&quot;,&quot;citationItems&quot;:[{&quot;id&quot;:&quot;2bb1d8aa-99e0-37ef-b312-cc57720c9790&quot;,&quot;itemData&quot;:{&quot;type&quot;:&quot;article-journal&quot;,&quot;id&quot;:&quot;2bb1d8aa-99e0-37ef-b312-cc57720c9790&quot;,&quot;title&quot;:&quot;Transitions between informal and formal employment: results from a worker survey in Bangladesh&quot;,&quot;author&quot;:[{&quot;family&quot;:&quot;Gutierrez&quot;,&quot;given&quot;:&quot;Italo A&quot;,&quot;parse-names&quot;:false,&quot;dropping-particle&quot;:&quot;&quot;,&quot;non-dropping-particle&quot;:&quot;&quot;},{&quot;family&quot;:&quot;Kumar&quot;,&quot;given&quot;:&quot;Krishna B&quot;,&quot;parse-names&quot;:false,&quot;dropping-particle&quot;:&quot;&quot;,&quot;non-dropping-particle&quot;:&quot;&quot;},{&quot;family&quot;:&quot;Mahmud&quot;,&quot;given&quot;:&quot;Minhaj&quot;,&quot;parse-names&quot;:false,&quot;dropping-particle&quot;:&quot;&quot;,&quot;non-dropping-particle&quot;:&quot;&quot;},{&quot;family&quot;:&quot;Munshi&quot;,&quot;given&quot;:&quot;Farzana&quot;,&quot;parse-names&quot;:false,&quot;dropping-particle&quot;:&quot;&quot;,&quot;non-dropping-particle&quot;:&quot;&quot;},{&quot;family&quot;:&quot;Nataraj&quot;,&quot;given&quot;:&quot;Shanthi&quot;,&quot;parse-names&quot;:false,&quot;dropping-particle&quot;:&quot;&quot;,&quot;non-dropping-particle&quot;:&quot;&quot;}],&quot;container-title&quot;:&quot;Journal of Development and Migration&quot;,&quot;DOI&quot;:&quot;10.1186/s40176-019-0141-2&quot;,&quot;URL&quot;:&quot;https://doi.org/10.1186/s40176-019-0141-2&quot;,&quot;issued&quot;:{&quot;date-parts&quot;:[[2019]]},&quot;abstract&quot;:&quot;We study transitions between different types of formal and informal employment using retrospective job histories from a new survey in Bangladesh. Workers transitioning between jobs are most likely to remain in the same type of employment, although there is still substantial churn across employment types. Private wage employees have higher probability of transitioning to a new job, and changes in earnings and benefits suggest evidence of upward mobility. Nevertheless, there is also non-trivial risk of downward mobility, especially for those transitioning into casual employment, which has the lowest level of earnings and benefits and the highest levels of exposure to workplace hazards and violence. Overall, the informal sector appears to include subpopulations consistent with both the traditional view that it is a segmented portion of the labor market with few prospects of upward mobility, and with the alternative view that it is a dynamic, entrepreneurial alternative to wage employment. JEL Classification: J320, J460, J620&quot;,&quot;issue&quot;:&quot;3&quot;,&quot;volume&quot;:&quot;9&quot;,&quot;container-title-short&quot;:&quot;&quot;},&quot;isTemporary&quot;:false}]},{&quot;citationID&quot;:&quot;MENDELEY_CITATION_11df5e39-4c72-4763-a467-b53f5559fc3c&quot;,&quot;properties&quot;:{&quot;noteIndex&quot;:0},&quot;isEdited&quot;:false,&quot;manualOverride&quot;:{&quot;isManuallyOverridden&quot;:true,&quot;citeprocText&quot;:&quot;(Samaniego and Viegelahn 2021)&quot;,&quot;manualOverrideText&quot;:&quot;Samaniego and Viegelahn (2021)&quot;},&quot;citationTag&quot;:&quot;MENDELEY_CITATION_v3_eyJjaXRhdGlvbklEIjoiTUVOREVMRVlfQ0lUQVRJT05fMTFkZjVlMzktNGM3Mi00NzYzLWE0NjctYjUzZjU1NTlmYzNjIiwicHJvcGVydGllcyI6eyJub3RlSW5kZXgiOjB9LCJpc0VkaXRlZCI6ZmFsc2UsIm1hbnVhbE92ZXJyaWRlIjp7ImlzTWFudWFsbHlPdmVycmlkZGVuIjp0cnVlLCJjaXRlcHJvY1RleHQiOiIoU2FtYW5pZWdvIGFuZCBWaWVnZWxhaG4gMjAyMSkiLCJtYW51YWxPdmVycmlkZVRleHQiOiJTYW1hbmllZ28gYW5kIFZpZWdlbGFobiAoMjAyMSkifSwiY2l0YXRpb25JdGVtcyI6W3siaWQiOiJkZDkxYTRkZC0wZWE1LTNkNGUtYTc5OC0yYmY1MTdmNWJlMmUiLCJpdGVtRGF0YSI6eyJ0eXBlIjoiYm9vayIsImlkIjoiZGQ5MWE0ZGQtMGVhNS0zZDRlLWE3OTgtMmJmNTE3ZjViZTJlIiwidGl0bGUiOiJFc3RpbWF0aW5nIGxhYm91ciBtYXJrZXQgdHJhbnNpdGlvbnMgZnJvbSBsYWJvdXIgZm9yY2Ugc3VydmV5cyBUaGUgY2FzZSBvZiBWaWV0IE5hbSIsImF1dGhvciI6W3siZmFtaWx5IjoiU2FtYW5pZWdvIiwiZ2l2ZW4iOiJCcmVuZGEiLCJwYXJzZS1uYW1lcyI6ZmFsc2UsImRyb3BwaW5nLXBhcnRpY2xlIjoiIiwibm9uLWRyb3BwaW5nLXBhcnRpY2xlIjoiIn0seyJmYW1pbHkiOiJWaWVnZWxhaG4iLCJnaXZlbiI6IkNocmlzdGlhbiIsInBhcnNlLW5hbWVzIjpmYWxzZSwiZHJvcHBpbmctcGFydGljbGUiOiIiLCJub24tZHJvcHBpbmctcGFydGljbGUiOiIifV0sIklTQk4iOiI5Nzg5MjIwMzQ5OTkxIiwiVVJMIjoid3d3Lmlsby5vcmcvZ2xvYmFsL3B1YmxpY2F0aW9ucy93b3JraW5nLXBhcGVycyIsImlzc3VlZCI6eyJkYXRlLXBhcnRzIjpbWzIwMjFdXX0sImNvbnRhaW5lci10aXRsZS1zaG9ydCI6IiJ9LCJpc1RlbXBvcmFyeSI6ZmFsc2V9XX0=&quot;,&quot;citationItems&quot;:[{&quot;id&quot;:&quot;dd91a4dd-0ea5-3d4e-a798-2bf517f5be2e&quot;,&quot;itemData&quot;:{&quot;type&quot;:&quot;book&quot;,&quot;id&quot;:&quot;dd91a4dd-0ea5-3d4e-a798-2bf517f5be2e&quot;,&quot;title&quot;:&quot;Estimating labour market transitions from labour force surveys The case of Viet Nam&quot;,&quot;author&quot;:[{&quot;family&quot;:&quot;Samaniego&quot;,&quot;given&quot;:&quot;Brenda&quot;,&quot;parse-names&quot;:false,&quot;dropping-particle&quot;:&quot;&quot;,&quot;non-dropping-particle&quot;:&quot;&quot;},{&quot;family&quot;:&quot;Viegelahn&quot;,&quot;given&quot;:&quot;Christian&quot;,&quot;parse-names&quot;:false,&quot;dropping-particle&quot;:&quot;&quot;,&quot;non-dropping-particle&quot;:&quot;&quot;}],&quot;ISBN&quot;:&quot;9789220349991&quot;,&quot;URL&quot;:&quot;www.ilo.org/global/publications/working-papers&quot;,&quot;issued&quot;:{&quot;date-parts&quot;:[[2021]]},&quot;container-title-short&quot;:&quot;&quot;},&quot;isTemporary&quot;:false}]},{&quot;citationID&quot;:&quot;MENDELEY_CITATION_211c80ef-ba44-48a6-9a15-f2c27aaa3db8&quot;,&quot;properties&quot;:{&quot;noteIndex&quot;:0},&quot;isEdited&quot;:false,&quot;manualOverride&quot;:{&quot;isManuallyOverridden&quot;:false,&quot;citeprocText&quot;:&quot;(Samaniego and Viegelahn 2021)&quot;,&quot;manualOverrideText&quot;:&quot;&quot;},&quot;citationTag&quot;:&quot;MENDELEY_CITATION_v3_eyJjaXRhdGlvbklEIjoiTUVOREVMRVlfQ0lUQVRJT05fMjExYzgwZWYtYmE0NC00OGE2LTlhMTUtZjJjMjdhYWEzZGI4IiwicHJvcGVydGllcyI6eyJub3RlSW5kZXgiOjB9LCJpc0VkaXRlZCI6ZmFsc2UsIm1hbnVhbE92ZXJyaWRlIjp7ImlzTWFudWFsbHlPdmVycmlkZGVuIjpmYWxzZSwiY2l0ZXByb2NUZXh0IjoiKFNhbWFuaWVnbyBhbmQgVmllZ2VsYWhuIDIwMjEpIiwibWFudWFsT3ZlcnJpZGVUZXh0IjoiIn0sImNpdGF0aW9uSXRlbXMiOlt7ImlkIjoiZGQ5MWE0ZGQtMGVhNS0zZDRlLWE3OTgtMmJmNTE3ZjViZTJlIiwiaXRlbURhdGEiOnsidHlwZSI6ImJvb2siLCJpZCI6ImRkOTFhNGRkLTBlYTUtM2Q0ZS1hNzk4LTJiZjUxN2Y1YmUyZSIsInRpdGxlIjoiRXN0aW1hdGluZyBsYWJvdXIgbWFya2V0IHRyYW5zaXRpb25zIGZyb20gbGFib3VyIGZvcmNlIHN1cnZleXMgVGhlIGNhc2Ugb2YgVmlldCBOYW0iLCJhdXRob3IiOlt7ImZhbWlseSI6IlNhbWFuaWVnbyIsImdpdmVuIjoiQnJlbmRhIiwicGFyc2UtbmFtZXMiOmZhbHNlLCJkcm9wcGluZy1wYXJ0aWNsZSI6IiIsIm5vbi1kcm9wcGluZy1wYXJ0aWNsZSI6IiJ9LHsiZmFtaWx5IjoiVmllZ2VsYWhuIiwiZ2l2ZW4iOiJDaHJpc3RpYW4iLCJwYXJzZS1uYW1lcyI6ZmFsc2UsImRyb3BwaW5nLXBhcnRpY2xlIjoiIiwibm9uLWRyb3BwaW5nLXBhcnRpY2xlIjoiIn1dLCJJU0JOIjoiOTc4OTIyMDM0OTk5MSIsIlVSTCI6Ind3dy5pbG8ub3JnL2dsb2JhbC9wdWJsaWNhdGlvbnMvd29ya2luZy1wYXBlcnMiLCJpc3N1ZWQiOnsiZGF0ZS1wYXJ0cyI6W1syMDIxXV19LCJjb250YWluZXItdGl0bGUtc2hvcnQiOiIifSwiaXNUZW1wb3JhcnkiOmZhbHNlfV19&quot;,&quot;citationItems&quot;:[{&quot;id&quot;:&quot;dd91a4dd-0ea5-3d4e-a798-2bf517f5be2e&quot;,&quot;itemData&quot;:{&quot;type&quot;:&quot;book&quot;,&quot;id&quot;:&quot;dd91a4dd-0ea5-3d4e-a798-2bf517f5be2e&quot;,&quot;title&quot;:&quot;Estimating labour market transitions from labour force surveys The case of Viet Nam&quot;,&quot;author&quot;:[{&quot;family&quot;:&quot;Samaniego&quot;,&quot;given&quot;:&quot;Brenda&quot;,&quot;parse-names&quot;:false,&quot;dropping-particle&quot;:&quot;&quot;,&quot;non-dropping-particle&quot;:&quot;&quot;},{&quot;family&quot;:&quot;Viegelahn&quot;,&quot;given&quot;:&quot;Christian&quot;,&quot;parse-names&quot;:false,&quot;dropping-particle&quot;:&quot;&quot;,&quot;non-dropping-particle&quot;:&quot;&quot;}],&quot;ISBN&quot;:&quot;9789220349991&quot;,&quot;URL&quot;:&quot;www.ilo.org/global/publications/working-papers&quot;,&quot;issued&quot;:{&quot;date-parts&quot;:[[2021]]},&quot;container-title-short&quot;:&quot;&quot;},&quot;isTemporary&quot;:false}]},{&quot;citationID&quot;:&quot;MENDELEY_CITATION_709c940f-f3c6-44fe-bb2c-ae0ca550fb75&quot;,&quot;properties&quot;:{&quot;noteIndex&quot;:0},&quot;isEdited&quot;:false,&quot;manualOverride&quot;:{&quot;isManuallyOverridden&quot;:false,&quot;citeprocText&quot;:&quot;(Arias et al. 2018)&quot;,&quot;manualOverrideText&quot;:&quot;&quot;},&quot;citationTag&quot;:&quot;MENDELEY_CITATION_v3_eyJjaXRhdGlvbklEIjoiTUVOREVMRVlfQ0lUQVRJT05fNzA5Yzk0MGYtZjNjNi00NGZlLWJiMmMtYWUwY2E1NTBmYjc1IiwicHJvcGVydGllcyI6eyJub3RlSW5kZXgiOjB9LCJpc0VkaXRlZCI6ZmFsc2UsIm1hbnVhbE92ZXJyaWRlIjp7ImlzTWFudWFsbHlPdmVycmlkZGVuIjpmYWxzZSwiY2l0ZXByb2NUZXh0IjoiKEFyaWFzIGV0IGFsLiAyMDE4KSIsIm1hbnVhbE92ZXJyaWRlVGV4dCI6IiJ9LCJjaXRhdGlvbkl0ZW1zIjpbeyJpZCI6ImU0ZDU1ZDg3LWFhYmQtM2IxOS05Y2NhLWQ5YmU3NzkzMTFhZSIsIml0ZW1EYXRhIjp7InR5cGUiOiJhcnRpY2xlLWpvdXJuYWwiLCJpZCI6ImU0ZDU1ZDg3LWFhYmQtM2IxOS05Y2NhLWQ5YmU3NzkzMTFhZSIsInRpdGxlIjoiVHJhZGUsIGluZm9ybWFsIGVtcGxveW1lbnQgYW5kIGxhYm9yIGFkanVzdG1lbnQgY29zdHMiLCJhdXRob3IiOlt7ImZhbWlseSI6IkFyaWFzIiwiZ2l2ZW4iOiJKYXZpZXIiLCJwYXJzZS1uYW1lcyI6ZmFsc2UsImRyb3BwaW5nLXBhcnRpY2xlIjoiIiwibm9uLWRyb3BwaW5nLXBhcnRpY2xlIjoiIn0seyJmYW1pbHkiOiJBcnR1YyIsImdpdmVuIjoiRXJoYW4iLCJwYXJzZS1uYW1lcyI6ZmFsc2UsImRyb3BwaW5nLXBhcnRpY2xlIjoiIiwibm9uLWRyb3BwaW5nLXBhcnRpY2xlIjoiIn0seyJmYW1pbHkiOiJMZWRlcm1hbiIsImdpdmVuIjoiRGFuaWVsIiwicGFyc2UtbmFtZXMiOmZhbHNlLCJkcm9wcGluZy1wYXJ0aWNsZSI6IiIsIm5vbi1kcm9wcGluZy1wYXJ0aWNsZSI6IiJ9LHsiZmFtaWx5IjoiUm9qYXMiLCJnaXZlbiI6IkRpZWdvIiwicGFyc2UtbmFtZXMiOmZhbHNlLCJkcm9wcGluZy1wYXJ0aWNsZSI6IiIsIm5vbi1kcm9wcGluZy1wYXJ0aWNsZSI6IiJ9XSwiY29udGFpbmVyLXRpdGxlIjoiSm91cm5hbCBvZiBEZXZlbG9wbWVudCBFY29ub21pY3MiLCJET0kiOiIxMC4xMDE2L2ouamRldmVjby4yMDE4LjAzLjAwNiIsIklTU04iOiIwMzA0Mzg3OCIsImlzc3VlZCI6eyJkYXRlLXBhcnRzIjpbWzIwMTgsNywxXV19LCJwYWdlIjoiMzk2LTQxNCIsImFic3RyYWN0IjoiSW5mb3JtYWwgZW1wbG95bWVudCBpcyB1YmlxdWl0b3VzIGluIGRldmVsb3BpbmcgY291bnRyaWVzLCBidXQgbm8gZXhpc3Rpbmcgc3R1ZGllcyBoYXZlIGVzdGltYXRlZCB3b3JrZXJz4oCZIHN3aXRjaGluZyBjb3N0cyBiZXR3ZWVuIGluZm9ybWFsIGFuZCBmb3JtYWwgZW1wbG95bWVudC4gVGhpcyBwYXBlciBidWlsZHMgb24gdGhlIGVtcGlyaWNhbCBsaXRlcmF0dXJlIGdyb3VuZGVkIGluIGRpc2NyZXRlIGNob2ljZSBtb2RlbHMgdG8gZXN0aW1hdGUgdGhlc2UgY29zdHMgZm9yIHdvcmtlcnMgaW4gQnJhemlsIGFuZCBNZXhpY28uIFRoZSByZXN1bHRzIHN1Z2dlc3QgdGhhdCBpbnRlci1pbmR1c3RyeSBsYWJvciBtb2JpbGl0eSBjb3N0cyBhcmUgbGFyZ2UsIGJ1dCBlbnRyeSBjb3N0cyBpbnRvIGluZm9ybWFsIGVtcGxveW1lbnQgYXJlIHNpZ25pZmljYW50bHkgbG93ZXIgdGhhbiB0aGUgY29zdHMgb2YgZW50cnkgaW50byBmb3JtYWwgZW1wbG95bWVudC4gU2ltdWxhdGlvbnMgb2YgbGFib3ItbWFya2V0IGFkanVzdG1lbnRzIGNhdXNlZCBieSBhIHRyYWRlLXJlbGF0ZWQgZmFsbCBpbiBtYW51ZmFjdHVyaW5nIGdvb2RzIHByaWNlcyBpbmRpY2F0ZSB0aGF0IHRoZSBzaGFyZSBvZiBpbmZvcm1hbGx5IGVtcGxveWVkIHdvcmtlcnMgcmlzZXMgYWZ0ZXIgbGliZXJhbGl6YXRpb24sIGJ1dCB0aGlzIGlzIGR1ZSB0byBlbnRyeSBpbnRvIHRoZSBsYWJvciBtYXJrZXQgYnkgcHJldmlvdXNseSBpZGxlIGxhYm9yLCBhIG1lY2hhbmlzbSB0aGF0IGhhcyBiZWVuIHNlbGRvbSBhbmFseXplZCBpbiB0aGUgZXhpc3RpbmcgbGl0ZXJhdHVyZS4iLCJwdWJsaXNoZXIiOiJFbHNldmllciBCLlYuIiwidm9sdW1lIjoiMTMzIiwiY29udGFpbmVyLXRpdGxlLXNob3J0IjoiSiBEZXYgRWNvbiJ9LCJpc1RlbXBvcmFyeSI6ZmFsc2V9XX0=&quot;,&quot;citationItems&quot;:[{&quot;id&quot;:&quot;e4d55d87-aabd-3b19-9cca-d9be779311ae&quot;,&quot;itemData&quot;:{&quot;type&quot;:&quot;article-journal&quot;,&quot;id&quot;:&quot;e4d55d87-aabd-3b19-9cca-d9be779311ae&quot;,&quot;title&quot;:&quot;Trade, informal employment and labor adjustment costs&quot;,&quot;author&quot;:[{&quot;family&quot;:&quot;Arias&quot;,&quot;given&quot;:&quot;Javier&quot;,&quot;parse-names&quot;:false,&quot;dropping-particle&quot;:&quot;&quot;,&quot;non-dropping-particle&quot;:&quot;&quot;},{&quot;family&quot;:&quot;Artuc&quot;,&quot;given&quot;:&quot;Erhan&quot;,&quot;parse-names&quot;:false,&quot;dropping-particle&quot;:&quot;&quot;,&quot;non-dropping-particle&quot;:&quot;&quot;},{&quot;family&quot;:&quot;Lederman&quot;,&quot;given&quot;:&quot;Daniel&quot;,&quot;parse-names&quot;:false,&quot;dropping-particle&quot;:&quot;&quot;,&quot;non-dropping-particle&quot;:&quot;&quot;},{&quot;family&quot;:&quot;Rojas&quot;,&quot;given&quot;:&quot;Diego&quot;,&quot;parse-names&quot;:false,&quot;dropping-particle&quot;:&quot;&quot;,&quot;non-dropping-particle&quot;:&quot;&quot;}],&quot;container-title&quot;:&quot;Journal of Development Economics&quot;,&quot;DOI&quot;:&quot;10.1016/j.jdeveco.2018.03.006&quot;,&quot;ISSN&quot;:&quot;03043878&quot;,&quot;issued&quot;:{&quot;date-parts&quot;:[[2018,7,1]]},&quot;page&quot;:&quot;396-414&quot;,&quot;abstract&quot;:&quot;Informal employment is ubiquitous in developing countries, but no existing studies have estimated workers’ switching costs between informal and formal employment. This paper builds on the empirical literature grounded in discrete choice models to estimate these costs for workers in Brazil and Mexico. The results suggest that inter-industry labor mobility costs are large, but entry costs into informal employment are significantly lower than the costs of entry into formal employment. Simulations of labor-market adjustments caused by a trade-related fall in manufacturing goods prices indicate that the share of informally employed workers rises after liberalization, but this is due to entry into the labor market by previously idle labor, a mechanism that has been seldom analyzed in the existing literature.&quot;,&quot;publisher&quot;:&quot;Elsevier B.V.&quot;,&quot;volume&quot;:&quot;133&quot;,&quot;container-title-short&quot;:&quot;J Dev Econ&quot;},&quot;isTemporary&quot;:false}]},{&quot;citationID&quot;:&quot;MENDELEY_CITATION_f9e57d13-5eb7-4668-83dc-2e3afaab2c76&quot;,&quot;properties&quot;:{&quot;noteIndex&quot;:0},&quot;isEdited&quot;:false,&quot;manualOverride&quot;:{&quot;isManuallyOverridden&quot;:true,&quot;citeprocText&quot;:&quot;(Caliendo and Parro 2019)&quot;,&quot;manualOverrideText&quot;:&quot;Caliendo and Parro (2015, 2019)&quot;},&quot;citationTag&quot;:&quot;MENDELEY_CITATION_v3_eyJjaXRhdGlvbklEIjoiTUVOREVMRVlfQ0lUQVRJT05fZjllNTdkMTMtNWViNy00NjY4LTgzZGMtMmUzYWZhYWIyYzc2IiwicHJvcGVydGllcyI6eyJub3RlSW5kZXgiOjB9LCJpc0VkaXRlZCI6ZmFsc2UsIm1hbnVhbE92ZXJyaWRlIjp7ImlzTWFudWFsbHlPdmVycmlkZGVuIjp0cnVlLCJjaXRlcHJvY1RleHQiOiIoQ2FsaWVuZG8gYW5kIFBhcnJvIDIwMTkpIiwibWFudWFsT3ZlcnJpZGVUZXh0IjoiQ2FsaWVuZG8gYW5kIFBhcnJvICgyMDE1LCAyMDE5KSJ9LCJjaXRhdGlvbkl0ZW1zIjpbeyJpZCI6ImNmY2VmZWUwLWRkM2UtMzM0Zi1iMWNiLTlkMjJjM2U4OTlhYyIsIml0ZW1EYXRhIjp7InR5cGUiOiJhcnRpY2xlLWpvdXJuYWwiLCJpZCI6ImNmY2VmZWUwLWRkM2UtMzM0Zi1iMWNiLTlkMjJjM2U4OTlhYyIsInRpdGxlIjoiVHJhZGUgYW5kIExhYm9yIE1hcmtldCBEeW5hbWljczogR2VuZXJhbCBFcXVpbGlicml1bSBBbmFseXNpcyBvZiB0aGUgQ2hpbmEgVHJhZGUgU2hvY2siLCJhdXRob3IiOlt7ImZhbWlseSI6IkNhbGllbmRvIiwiZ2l2ZW4iOiJMb3JlbnpvIiwicGFyc2UtbmFtZXMiOmZhbHNlLCJkcm9wcGluZy1wYXJ0aWNsZSI6IiIsIm5vbi1kcm9wcGluZy1wYXJ0aWNsZSI6IiJ9LHsiZmFtaWx5IjoiUGFycm8iLCJnaXZlbiI6IkZlcm5hbmRvIiwicGFyc2UtbmFtZXMiOmZhbHNlLCJkcm9wcGluZy1wYXJ0aWNsZSI6IiIsIm5vbi1kcm9wcGluZy1wYXJ0aWNsZSI6IiJ9XSwiY29udGFpbmVyLXRpdGxlIjoiRWNvbm9tZXRyaWNhIiwiRE9JIjoiMTAuMzk4Mi9FQ1RBMTM3NTgiLCJVUkwiOiJodHRwczovL2RvaS5vcmcvMTAuMzk4Mi9FQ1RBMTM3NTgiLCJpc3N1ZWQiOnsiZGF0ZS1wYXJ0cyI6W1syMDE5XV19LCJwYWdlIjoiNzQxLTgzNSIsImFic3RyYWN0IjoiV2UgZGV2ZWxvcCBhIGR5bmFtaWMgdHJhZGUgbW9kZWwgd2l0aCBzcGF0aWFsbHkgZGlzdGluY3QgbGFib3IgbWFya2V0cyBmYWNpbmcgdmFyeWluZyBleHBvc3VyZSB0byBpbnRlcm5hdGlvbmFsIHRyYWRlLiBUaGUgbW9kZWwgY2FwdHVyZXMgdGhlIHJvbGUgb2YgbGFib3IgbW9iaWxpdHkgZnJpY3Rpb25zICwgZ29vZHMgbW9iaWxpdHkgZnJpY3Rpb25zLCBnZW9ncmFwaGljIGZhY3RvcnMsIGFuZCBpbnB1dC1vdXRwdXQgbGlua2FnZXMgaW4gZGV0ZXJtaW5pbmcgZXF1aWxpYnJpdW0gYWxsb2NhdGlvbnMuIFdlIHNob3cgaG93IHRvIHNvbHZlIHRoZSBlcXVpbGlicml1bSBvZiB0aGUgbW9kZWwgYW5kIHRha2UgdGhlIG1vZGVsIHRvIHRoZSBkYXRhIHdpdGhvdXQgYXNzdW1pbmcgdGhhdCB0aGUgZWNvbm9teSBpcyBhdCBhIHN0ZWFkeSBzdGF0ZSBhbmQgd2l0aG91dCBlc3RpbWF0aW5nIHByb2R1Y3Rpdml0aWVzLCBtaWdyYXRpb24gZnJpY3Rpb25zLCBvciB0cmFkZSBjb3N0cywgd2hpY2ggY2FuIGJlIGRpZmZpY3VsdCB0byBpZGVudGlmeS4gV2UgY2FsaWJyYXRlIHRoZSBtb2RlbCB0byAyMiBzZWN0b3JzLCAzOCBjb3VudHJpZXMsIGFuZCA1MCBVLlMuIHN0YXRlcy4gV2Ugc3R1ZHkgaG93IHRoZSByaXNlIGluIENoaW5hJ3MgdHJhZGUgZm9yIHRoZSBwZXJpb2QgMjAwMCB0byAyMDA3IGltcGFjdGVkIFUuUy4gaG91c2Vob2xkcyBhY3Jvc3MgbW9yZSB0aGFuIGEgdGhvdXNhbmQgVS5TLiBsYWJvciBtYXJrZXRzIGRpc3Rpbmd1aXNoZWQgYnkgc2VjdG9yIGFuZCBzdGF0ZS4gV2UgZmluZCB0aGF0IHRoZSBDaGluYSB0cmFkZSBzaG9jayByZXN1bHRlZCBpbiBhIHJlZHVjdGlvbiBvZiBhYm91dCAwLjU1IG1pbGxpb24gVS5TLiBtYW51ZmFjdHVyaW5nIGpvYnMsIGFib3V0IDE2JSBvZiB0aGUgb2JzZXJ2ZWQgZGVjbGluZSBpbiBtYW51ZmFjdHVyaW5nIGVtcGxveW1lbnQgZnJvbSAyMDAwIHRvIDIwMDcuIFRoZSBVLlMuIGdhaW5zIGluIHRoZSBhZ2dyZWdhdGUsIGJ1dCBkdWUgdG8gdHJhZGUgYW5kIG1pZ3JhdGlvbiBmcmljdGlvbnMsIHRoZSB3ZWxmYXJlIGFuZCBlbXBsb3ltZW50IGVmZmVjdHMgdmFyeSBhY3Jvc3MgVS5TLiBsYWJvciBtYXJrZXRzLiBFc3RpbWF0ZWQgdHJhbnNpdGlvbiBjb3N0cyB0byB0aGUgbmV3IGxvbmctcnVuIGVxdWlsaWJyaXVtIGFyZSBhbHNvIGhldGVyb2dlbmVvdXMgYW5kIHJlZmxlY3QgdGhlIGltcG9ydGFuY2Ugb2YgYWNjb3VudGluZyBmb3IgbGFib3IgZHluYW1pY3MuIiwiaXNzdWUiOiIzIiwidm9sdW1lIjoiODciLCJjb250YWluZXItdGl0bGUtc2hvcnQiOiIifSwiaXNUZW1wb3JhcnkiOmZhbHNlfV19&quot;,&quot;citationItems&quot;:[{&quot;id&quot;:&quot;cfcefee0-dd3e-334f-b1cb-9d22c3e899ac&quot;,&quot;itemData&quot;:{&quot;type&quot;:&quot;article-journal&quot;,&quot;id&quot;:&quot;cfcefee0-dd3e-334f-b1cb-9d22c3e899ac&quot;,&quot;title&quot;:&quot;Trade and Labor Market Dynamics: General Equilibrium Analysis of the China Trade Shock&quot;,&quot;author&quot;:[{&quot;family&quot;:&quot;Caliendo&quot;,&quot;given&quot;:&quot;Lorenzo&quot;,&quot;parse-names&quot;:false,&quot;dropping-particle&quot;:&quot;&quot;,&quot;non-dropping-particle&quot;:&quot;&quot;},{&quot;family&quot;:&quot;Parro&quot;,&quot;given&quot;:&quot;Fernando&quot;,&quot;parse-names&quot;:false,&quot;dropping-particle&quot;:&quot;&quot;,&quot;non-dropping-particle&quot;:&quot;&quot;}],&quot;container-title&quot;:&quot;Econometrica&quot;,&quot;DOI&quot;:&quot;10.3982/ECTA13758&quot;,&quot;URL&quot;:&quot;https://doi.org/10.3982/ECTA13758&quot;,&quot;issued&quot;:{&quot;date-parts&quot;:[[2019]]},&quot;page&quot;:&quot;741-835&quot;,&quot;abstract&quot;:&quot;We develop a dynamic trade model with spatially distinct labor markets facing varying exposure to international trade. The model captures the role of labor mobility frictions , goods mobility frictions, geographic factors, and input-output linkages in determining equilibrium allocations. We show how to solve the equilibrium of the model and take the model to the data without assuming that the economy is at a steady state and without estimating productivities, migration frictions, or trade costs, which can be difficult to identify. We calibrate the model to 22 sectors, 38 countries, and 50 U.S. states. We study how the rise in China's trade for the period 2000 to 2007 impacted U.S. households across more than a thousand U.S. labor markets distinguished by sector and state. We find that the China trade shock resulted in a reduction of about 0.55 million U.S. manufacturing jobs, about 16% of the observed decline in manufacturing employment from 2000 to 2007. The U.S. gains in the aggregate, but due to trade and migration frictions, the welfare and employment effects vary across U.S. labor markets. Estimated transition costs to the new long-run equilibrium are also heterogeneous and reflect the importance of accounting for labor dynamics.&quot;,&quot;issue&quot;:&quot;3&quot;,&quot;volume&quot;:&quot;87&quot;,&quot;container-title-short&quot;:&quot;&quot;},&quot;isTemporary&quot;:false}]},{&quot;citationID&quot;:&quot;MENDELEY_CITATION_20a20e78-4bf3-43ef-a10b-360f8628d5f9&quot;,&quot;properties&quot;:{&quot;noteIndex&quot;:0},&quot;isEdited&quot;:false,&quot;manualOverride&quot;:{&quot;isManuallyOverridden&quot;:false,&quot;citeprocText&quot;:&quot;(Caliendo and Parro 2015)&quot;,&quot;manualOverrideText&quot;:&quot;&quot;},&quot;citationTag&quot;:&quot;MENDELEY_CITATION_v3_eyJjaXRhdGlvbklEIjoiTUVOREVMRVlfQ0lUQVRJT05fMjBhMjBlNzgtNGJmMy00M2VmLWExMGItMzYwZjg2MjhkNWY5IiwicHJvcGVydGllcyI6eyJub3RlSW5kZXgiOjB9LCJpc0VkaXRlZCI6ZmFsc2UsIm1hbnVhbE92ZXJyaWRlIjp7ImlzTWFudWFsbHlPdmVycmlkZGVuIjpmYWxzZSwiY2l0ZXByb2NUZXh0IjoiKENhbGllbmRvIGFuZCBQYXJybyAyMDE1KSIsIm1hbnVhbE92ZXJyaWRlVGV4dCI6IiJ9LCJjaXRhdGlvbkl0ZW1zIjpbeyJpZCI6IjYwY2E2NGIwLWY0MjktM2FhZS1hZjgwLTQ5ZmVjNTNjN2FlMiIsIml0ZW1EYXRhIjp7InR5cGUiOiJhcnRpY2xlLWpvdXJuYWwiLCJpZCI6IjYwY2E2NGIwLWY0MjktM2FhZS1hZjgwLTQ5ZmVjNTNjN2FlMiIsInRpdGxlIjoiRXN0aW1hdGVzIG9mIHRoZSBUcmFkZSBhbmQgV2VsZmFyZSBFZmZlY3RzIG9mIE5BRlRBIiwiYXV0aG9yIjpbeyJmYW1pbHkiOiJDYWxpZW5kbyIsImdpdmVuIjoiTG9yZW56byIsInBhcnNlLW5hbWVzIjpmYWxzZSwiZHJvcHBpbmctcGFydGljbGUiOiIiLCJub24tZHJvcHBpbmctcGFydGljbGUiOiIifSx7ImZhbWlseSI6IlBhcnJvIiwiZ2l2ZW4iOiJGZXJuYW5kbyIsInBhcnNlLW5hbWVzIjpmYWxzZSwiZHJvcHBpbmctcGFydGljbGUiOiIiLCJub24tZHJvcHBpbmctcGFydGljbGUiOiIifV0sImNvbnRhaW5lci10aXRsZSI6IlJldmlldyBvZiBFY29ub21pYyBTdHVkaWVzIiwiYWNjZXNzZWQiOnsiZGF0ZS1wYXJ0cyI6W1syMDIyLDExLDE1XV19LCJET0kiOiIxMC4xMDkzL3Jlc3R1ZC9yZHUwMzUiLCJVUkwiOiJodHRwczovL2FjYWRlbWljLm91cC5jb20vcmVzdHVkL2FydGljbGUvODIvMS8xLzE1NDc3NTgiLCJpc3N1ZWQiOnsiZGF0ZS1wYXJ0cyI6W1syMDE1XV19LCJwYWdlIjoiMS00NCIsImFic3RyYWN0IjoiV2UgYnVpbGQgaW50byBhIFJpY2FyZGlhbiBtb2RlbCBzZWN0b3JhbCBsaW5rYWdlcywgdHJhZGUgaW4gaW50ZXJtZWRpYXRlIGdvb2RzLCBhbmQgc2VjdG9yYWwgaGV0ZXJvZ2VuZWl0eSBpbiBwcm9kdWN0aW9uIHRvIHF1YW50aWZ5IHRoZSB0cmFkZSBhbmQgd2VsZmFyZSBlZmZlY3RzIGZyb20gdGFyaWZmIGNoYW5nZXMuIFdlIGFsc28gcHJvcG9zZSBhIG5ldyBtZXRob2QgdG8gZXN0aW1hdGUgc2VjdG9yYWwgdHJhZGUgZWxhc3RpY2l0aWVzIGNvbnNpc3RlbnQgd2l0aCBhbnkgdHJhZGUgbW9kZWwgdGhhdCBkZWxpdmVycyBhIG11bHRpcGxpY2F0aXZlIGdyYXZpdHkgZXF1YXRpb24uIFdlIGFwcGx5IG91ciBtb2RlbCBhbmQgdXNlIG91ciBlc3RpbWF0ZWQgZWxhc3RpY2l0aWVzIHRvIGlkZW50aWZ5IHRoZSBpbXBhY3Qgb2YgTkFGVEEncyB0YXJpZmYgcmVkdWN0aW9ucy4gV2UgZmluZCB0aGF0IE1leGljbydzIHdlbGZhcmUgaW5jcmVhc2VzIGJ5IDEuMzElLCBVLlMuJ3Mgd2VsZmFyZSBpbmNyZWFzZXMgYnkgMC4wOCUsIGFuZCBDYW5hZGEncyB3ZWxmYXJlIGRlY2xpbmVzIGJ5IDAuMDYlLiBXZSBmaW5kIHRoYXQgaW50cmEtYmxvYyB0cmFkZSBpbmNyZWFzZXMgYnkgMTE4JSBmb3IgTWV4aWNvLCAxMSUgZm9yIENhbmFkYSwgYW5kIDQxJSBmb3IgdGhlIFUuUy4gV2Ugc2hvdyB0aGF0IHdlbGZhcmUgZWZmZWN0cyBmcm9tIHRhcmlmZiByZWR1Y3Rpb25zIGFyZSByZWR1Y2VkIHdoZW4gdGhlIHN0cnVjdHVyZSBvZiBwcm9kdWN0aW9uIGRvZXMgbm90IHRha2UgaW50byBhY2NvdW50IGludGVybWVkaWF0ZSBnb29kcyBvciBpbnB1dC1vdXRwdXQgbGlua2FnZXMuIE91ciByZXN1bHRzIGhpZ2hsaWdodCB0aGUgaW1wb3J0YW5jZSBvZiBzZWN0b3JhbCBoZXRlcm9nZW5laXR5LCBpbnRlcm1lZGlhdGUgZ29vZHMsIGFuZCBzZWN0b3JhbCBsaW5rYWdlcyBmb3IgdGhlIHF1YW50aWZpY2F0aW9uIG9mIHRoZSB3ZWxmYXJlIGdhaW5zIGZyb20gdGFyaWZmcyByZWR1Y3Rpb25zLiIsInZvbHVtZSI6IjgyIiwiY29udGFpbmVyLXRpdGxlLXNob3J0IjoiIn0sImlzVGVtcG9yYXJ5IjpmYWxzZX1dfQ==&quot;,&quot;citationItems&quot;:[{&quot;id&quot;:&quot;60ca64b0-f429-3aae-af80-49fec53c7ae2&quot;,&quot;itemData&quot;:{&quot;type&quot;:&quot;article-journal&quot;,&quot;id&quot;:&quot;60ca64b0-f429-3aae-af80-49fec53c7ae2&quot;,&quot;title&quot;:&quot;Estimates of the Trade and Welfare Effects of NAFTA&quot;,&quot;author&quot;:[{&quot;family&quot;:&quot;Caliendo&quot;,&quot;given&quot;:&quot;Lorenzo&quot;,&quot;parse-names&quot;:false,&quot;dropping-particle&quot;:&quot;&quot;,&quot;non-dropping-particle&quot;:&quot;&quot;},{&quot;family&quot;:&quot;Parro&quot;,&quot;given&quot;:&quot;Fernando&quot;,&quot;parse-names&quot;:false,&quot;dropping-particle&quot;:&quot;&quot;,&quot;non-dropping-particle&quot;:&quot;&quot;}],&quot;container-title&quot;:&quot;Review of Economic Studies&quot;,&quot;accessed&quot;:{&quot;date-parts&quot;:[[2022,11,15]]},&quot;DOI&quot;:&quot;10.1093/restud/rdu035&quot;,&quot;URL&quot;:&quot;https://academic.oup.com/restud/article/82/1/1/1547758&quot;,&quot;issued&quot;:{&quot;date-parts&quot;:[[2015]]},&quot;page&quot;:&quot;1-44&quot;,&quot;abstract&quot;:&quot;We build into a Ricardian model sectoral linkages, trade in intermediate goods, and sectoral heterogeneity in production to quantify the trade and welfare effects from tariff changes. We also propose a new method to estimate sectoral trade elasticities consistent with any trade model that delivers a multiplicative gravity equation. We apply our model and use our estimated elasticities to identify the impact of NAFTA's tariff reductions. We find that Mexico's welfare increases by 1.31%, U.S.'s welfare increases by 0.08%, and Canada's welfare declines by 0.06%. We find that intra-bloc trade increases by 118% for Mexico, 11% for Canada, and 41% for the U.S. We show that welfare effects from tariff reductions are reduced when the structure of production does not take into account intermediate goods or input-output linkages. Our results highlight the importance of sectoral heterogeneity, intermediate goods, and sectoral linkages for the quantification of the welfare gains from tariffs reductions.&quot;,&quot;volume&quot;:&quot;82&quot;,&quot;container-title-short&quot;:&quot;&quot;},&quot;isTemporary&quot;:false}]},{&quot;citationID&quot;:&quot;MENDELEY_CITATION_95bd2169-6b55-49c1-a05b-ca1ba41a596f&quot;,&quot;properties&quot;:{&quot;noteIndex&quot;:0},&quot;isEdited&quot;:false,&quot;manualOverride&quot;:{&quot;isManuallyOverridden&quot;:true,&quot;citeprocText&quot;:&quot;(Caliendo and Parro 2019)&quot;,&quot;manualOverrideText&quot;:&quot;Caliendo and Parro (2019)&quot;},&quot;citationTag&quot;:&quot;MENDELEY_CITATION_v3_eyJjaXRhdGlvbklEIjoiTUVOREVMRVlfQ0lUQVRJT05fOTViZDIxNjktNmI1NS00OWMxLWEwNWItY2ExYmE0MWE1OTZmIiwicHJvcGVydGllcyI6eyJub3RlSW5kZXgiOjB9LCJpc0VkaXRlZCI6ZmFsc2UsIm1hbnVhbE92ZXJyaWRlIjp7ImlzTWFudWFsbHlPdmVycmlkZGVuIjp0cnVlLCJjaXRlcHJvY1RleHQiOiIoQ2FsaWVuZG8gYW5kIFBhcnJvIDIwMTkpIiwibWFudWFsT3ZlcnJpZGVUZXh0IjoiQ2FsaWVuZG8gYW5kIFBhcnJvICgyMDE5KSJ9LCJjaXRhdGlvbkl0ZW1zIjpbeyJpZCI6ImNmY2VmZWUwLWRkM2UtMzM0Zi1iMWNiLTlkMjJjM2U4OTlhYyIsIml0ZW1EYXRhIjp7InR5cGUiOiJhcnRpY2xlLWpvdXJuYWwiLCJpZCI6ImNmY2VmZWUwLWRkM2UtMzM0Zi1iMWNiLTlkMjJjM2U4OTlhYyIsInRpdGxlIjoiVHJhZGUgYW5kIExhYm9yIE1hcmtldCBEeW5hbWljczogR2VuZXJhbCBFcXVpbGlicml1bSBBbmFseXNpcyBvZiB0aGUgQ2hpbmEgVHJhZGUgU2hvY2siLCJhdXRob3IiOlt7ImZhbWlseSI6IkNhbGllbmRvIiwiZ2l2ZW4iOiJMb3JlbnpvIiwicGFyc2UtbmFtZXMiOmZhbHNlLCJkcm9wcGluZy1wYXJ0aWNsZSI6IiIsIm5vbi1kcm9wcGluZy1wYXJ0aWNsZSI6IiJ9LHsiZmFtaWx5IjoiUGFycm8iLCJnaXZlbiI6IkZlcm5hbmRvIiwicGFyc2UtbmFtZXMiOmZhbHNlLCJkcm9wcGluZy1wYXJ0aWNsZSI6IiIsIm5vbi1kcm9wcGluZy1wYXJ0aWNsZSI6IiJ9XSwiY29udGFpbmVyLXRpdGxlIjoiRWNvbm9tZXRyaWNhIiwiRE9JIjoiMTAuMzk4Mi9FQ1RBMTM3NTgiLCJVUkwiOiJodHRwczovL2RvaS5vcmcvMTAuMzk4Mi9FQ1RBMTM3NTgiLCJpc3N1ZWQiOnsiZGF0ZS1wYXJ0cyI6W1syMDE5XV19LCJwYWdlIjoiNzQxLTgzNSIsImFic3RyYWN0IjoiV2UgZGV2ZWxvcCBhIGR5bmFtaWMgdHJhZGUgbW9kZWwgd2l0aCBzcGF0aWFsbHkgZGlzdGluY3QgbGFib3IgbWFya2V0cyBmYWNpbmcgdmFyeWluZyBleHBvc3VyZSB0byBpbnRlcm5hdGlvbmFsIHRyYWRlLiBUaGUgbW9kZWwgY2FwdHVyZXMgdGhlIHJvbGUgb2YgbGFib3IgbW9iaWxpdHkgZnJpY3Rpb25zICwgZ29vZHMgbW9iaWxpdHkgZnJpY3Rpb25zLCBnZW9ncmFwaGljIGZhY3RvcnMsIGFuZCBpbnB1dC1vdXRwdXQgbGlua2FnZXMgaW4gZGV0ZXJtaW5pbmcgZXF1aWxpYnJpdW0gYWxsb2NhdGlvbnMuIFdlIHNob3cgaG93IHRvIHNvbHZlIHRoZSBlcXVpbGlicml1bSBvZiB0aGUgbW9kZWwgYW5kIHRha2UgdGhlIG1vZGVsIHRvIHRoZSBkYXRhIHdpdGhvdXQgYXNzdW1pbmcgdGhhdCB0aGUgZWNvbm9teSBpcyBhdCBhIHN0ZWFkeSBzdGF0ZSBhbmQgd2l0aG91dCBlc3RpbWF0aW5nIHByb2R1Y3Rpdml0aWVzLCBtaWdyYXRpb24gZnJpY3Rpb25zLCBvciB0cmFkZSBjb3N0cywgd2hpY2ggY2FuIGJlIGRpZmZpY3VsdCB0byBpZGVudGlmeS4gV2UgY2FsaWJyYXRlIHRoZSBtb2RlbCB0byAyMiBzZWN0b3JzLCAzOCBjb3VudHJpZXMsIGFuZCA1MCBVLlMuIHN0YXRlcy4gV2Ugc3R1ZHkgaG93IHRoZSByaXNlIGluIENoaW5hJ3MgdHJhZGUgZm9yIHRoZSBwZXJpb2QgMjAwMCB0byAyMDA3IGltcGFjdGVkIFUuUy4gaG91c2Vob2xkcyBhY3Jvc3MgbW9yZSB0aGFuIGEgdGhvdXNhbmQgVS5TLiBsYWJvciBtYXJrZXRzIGRpc3Rpbmd1aXNoZWQgYnkgc2VjdG9yIGFuZCBzdGF0ZS4gV2UgZmluZCB0aGF0IHRoZSBDaGluYSB0cmFkZSBzaG9jayByZXN1bHRlZCBpbiBhIHJlZHVjdGlvbiBvZiBhYm91dCAwLjU1IG1pbGxpb24gVS5TLiBtYW51ZmFjdHVyaW5nIGpvYnMsIGFib3V0IDE2JSBvZiB0aGUgb2JzZXJ2ZWQgZGVjbGluZSBpbiBtYW51ZmFjdHVyaW5nIGVtcGxveW1lbnQgZnJvbSAyMDAwIHRvIDIwMDcuIFRoZSBVLlMuIGdhaW5zIGluIHRoZSBhZ2dyZWdhdGUsIGJ1dCBkdWUgdG8gdHJhZGUgYW5kIG1pZ3JhdGlvbiBmcmljdGlvbnMsIHRoZSB3ZWxmYXJlIGFuZCBlbXBsb3ltZW50IGVmZmVjdHMgdmFyeSBhY3Jvc3MgVS5TLiBsYWJvciBtYXJrZXRzLiBFc3RpbWF0ZWQgdHJhbnNpdGlvbiBjb3N0cyB0byB0aGUgbmV3IGxvbmctcnVuIGVxdWlsaWJyaXVtIGFyZSBhbHNvIGhldGVyb2dlbmVvdXMgYW5kIHJlZmxlY3QgdGhlIGltcG9ydGFuY2Ugb2YgYWNjb3VudGluZyBmb3IgbGFib3IgZHluYW1pY3MuIiwiaXNzdWUiOiIzIiwidm9sdW1lIjoiODciLCJjb250YWluZXItdGl0bGUtc2hvcnQiOiIifSwiaXNUZW1wb3JhcnkiOmZhbHNlfV19&quot;,&quot;citationItems&quot;:[{&quot;id&quot;:&quot;cfcefee0-dd3e-334f-b1cb-9d22c3e899ac&quot;,&quot;itemData&quot;:{&quot;type&quot;:&quot;article-journal&quot;,&quot;id&quot;:&quot;cfcefee0-dd3e-334f-b1cb-9d22c3e899ac&quot;,&quot;title&quot;:&quot;Trade and Labor Market Dynamics: General Equilibrium Analysis of the China Trade Shock&quot;,&quot;author&quot;:[{&quot;family&quot;:&quot;Caliendo&quot;,&quot;given&quot;:&quot;Lorenzo&quot;,&quot;parse-names&quot;:false,&quot;dropping-particle&quot;:&quot;&quot;,&quot;non-dropping-particle&quot;:&quot;&quot;},{&quot;family&quot;:&quot;Parro&quot;,&quot;given&quot;:&quot;Fernando&quot;,&quot;parse-names&quot;:false,&quot;dropping-particle&quot;:&quot;&quot;,&quot;non-dropping-particle&quot;:&quot;&quot;}],&quot;container-title&quot;:&quot;Econometrica&quot;,&quot;DOI&quot;:&quot;10.3982/ECTA13758&quot;,&quot;URL&quot;:&quot;https://doi.org/10.3982/ECTA13758&quot;,&quot;issued&quot;:{&quot;date-parts&quot;:[[2019]]},&quot;page&quot;:&quot;741-835&quot;,&quot;abstract&quot;:&quot;We develop a dynamic trade model with spatially distinct labor markets facing varying exposure to international trade. The model captures the role of labor mobility frictions , goods mobility frictions, geographic factors, and input-output linkages in determining equilibrium allocations. We show how to solve the equilibrium of the model and take the model to the data without assuming that the economy is at a steady state and without estimating productivities, migration frictions, or trade costs, which can be difficult to identify. We calibrate the model to 22 sectors, 38 countries, and 50 U.S. states. We study how the rise in China's trade for the period 2000 to 2007 impacted U.S. households across more than a thousand U.S. labor markets distinguished by sector and state. We find that the China trade shock resulted in a reduction of about 0.55 million U.S. manufacturing jobs, about 16% of the observed decline in manufacturing employment from 2000 to 2007. The U.S. gains in the aggregate, but due to trade and migration frictions, the welfare and employment effects vary across U.S. labor markets. Estimated transition costs to the new long-run equilibrium are also heterogeneous and reflect the importance of accounting for labor dynamics.&quot;,&quot;issue&quot;:&quot;3&quot;,&quot;volume&quot;:&quot;87&quot;,&quot;container-title-short&quot;:&quot;&quot;},&quot;isTemporary&quot;:false}]},{&quot;citationID&quot;:&quot;MENDELEY_CITATION_9ce913c4-1147-43e6-8fc6-e38ba05446ef&quot;,&quot;properties&quot;:{&quot;noteIndex&quot;:0},&quot;isEdited&quot;:false,&quot;manualOverride&quot;:{&quot;isManuallyOverridden&quot;:true,&quot;citeprocText&quot;:&quot;(Asquith et al. 2019)&quot;,&quot;manualOverrideText&quot;:&quot;Asquith et al. (2019)&quot;},&quot;citationTag&quot;:&quot;MENDELEY_CITATION_v3_eyJjaXRhdGlvbklEIjoiTUVOREVMRVlfQ0lUQVRJT05fOWNlOTEzYzQtMTE0Ny00M2U2LThmYzYtZTM4YmEwNTQ0NmVmIiwicHJvcGVydGllcyI6eyJub3RlSW5kZXgiOjB9LCJpc0VkaXRlZCI6ZmFsc2UsIm1hbnVhbE92ZXJyaWRlIjp7ImlzTWFudWFsbHlPdmVycmlkZGVuIjp0cnVlLCJjaXRlcHJvY1RleHQiOiIoQXNxdWl0aCBldCBhbC4gMjAxOSkiLCJtYW51YWxPdmVycmlkZVRleHQiOiJBc3F1aXRoIGV0IGFsLiAoMjAxOSkifSwiY2l0YXRpb25JdGVtcyI6W3siaWQiOiI5MzEzOGQzYi04M2M0LTNjNjktYjRkYS03OWYwNTI1ZWNjMDciLCJpdGVtRGF0YSI6eyJ0eXBlIjoiYXJ0aWNsZS1qb3VybmFsIiwiaWQiOiI5MzEzOGQzYi04M2M0LTNjNjktYjRkYS03OWYwNTI1ZWNjMDciLCJ0aXRsZSI6IlUuUy4gam9iIGZsb3dzIGFuZCB0aGUgQ2hpbmEgc2hvY2siLCJhdXRob3IiOlt7ImZhbWlseSI6IkFzcXVpdGgiLCJnaXZlbiI6IkJyaWFuIiwicGFyc2UtbmFtZXMiOmZhbHNlLCJkcm9wcGluZy1wYXJ0aWNsZSI6IiIsIm5vbi1kcm9wcGluZy1wYXJ0aWNsZSI6IiJ9LHsiZmFtaWx5IjoiR29zd2FtaSIsImdpdmVuIjoiU2FuamFuYSIsInBhcnNlLW5hbWVzIjpmYWxzZSwiZHJvcHBpbmctcGFydGljbGUiOiIiLCJub24tZHJvcHBpbmctcGFydGljbGUiOiIifSx7ImZhbWlseSI6Ik5ldW1hcmsiLCJnaXZlbiI6IkRhdmlkIiwicGFyc2UtbmFtZXMiOmZhbHNlLCJkcm9wcGluZy1wYXJ0aWNsZSI6IiIsIm5vbi1kcm9wcGluZy1wYXJ0aWNsZSI6IiJ9LHsiZmFtaWx5IjoiUm9kcmlndWV6LUxvcGV6IiwiZ2l2ZW4iOiJBbnRvbmlvIiwicGFyc2UtbmFtZXMiOmZhbHNlLCJkcm9wcGluZy1wYXJ0aWNsZSI6IiIsIm5vbi1kcm9wcGluZy1wYXJ0aWNsZSI6IiJ9XSwiY29udGFpbmVyLXRpdGxlIjoiSm91cm5hbCBvZiBJbnRlcm5hdGlvbmFsIEVjb25vbWljcyIsImNvbnRhaW5lci10aXRsZS1zaG9ydCI6IkogSW50IEVjb24iLCJhY2Nlc3NlZCI6eyJkYXRlLXBhcnRzIjpbWzIwMjIsOCw3XV19LCJET0kiOiIxMC4xMDE2L0ouSklOVEVDTy4yMDE5LjAyLjAwMiIsIklTU04iOiIxODczMDM1MyIsImlzc3VlZCI6eyJkYXRlLXBhcnRzIjpbWzIwMTksNSwxXV19LCJwYWdlIjoiMTIzLTEzNyIsImFic3RyYWN0IjoiSW50ZXJuYXRpb25hbCB0cmFkZSBleHBvc3VyZSBhZmZlY3RzIGpvYiBmbG93cyBhbG9uZyB0aGUgaW50ZW5zaXZlIG1hcmdpbiAoZnJvbSBleHBhbnNpb25zIGFuZCBjb250cmFjdGlvbnMgb2YgZmlybXPigJkgZW1wbG95bWVudCkgYXMgd2VsbCBhcyBhbG9uZyB0aGUgZXh0ZW5zaXZlIG1hcmdpbiAoZnJvbSBiaXJ0aHMgYW5kIGRlYXRocyBvZiBmaXJtcykuIFRoaXMgcGFwZXIgdXNlcyAxOTky4oCTMjAxMSBlbXBsb3ltZW50IGRhdGEgZnJvbSBVLlMuIGVzdGFibGlzaG1lbnRzIHRvIGNvbnN0cnVjdCBqb2IgZmxvd3MgYXQgYm90aCB0aGUgaW5kdXN0cnkgYW5kIGNvbW11dGluZy16b25lIGxldmVscywgYW5kIHRoZW4gZXN0aW1hdGVzIHRoZSBpbXBhY3Qgb2YgdGhlIOKAmENoaW5hIHNob2Nr4oCZIG9uIGVhY2ggam9iLWZsb3cgdHlwZS4gVXNpbmcgdGhlIHR3byBtb3N0IGluZmx1ZW50aWFsIG1lYXN1cmVzIG9mIENoaW5lc2UgZXhwb3N1cmUsIHdlIGZpbmQgdGhhdCB0aGUgQ2hpbmEgc2hvY2sgYWZmZWN0cyBVLlMuIGVtcGxveW1lbnQgbWFpbmx5IHRocm91Z2ggZGVhdGhzIG9mIGVzdGFibGlzaG1lbnRzLiBBdCB0aGUgY29tbXV0aW5nLXpvbmUgbGV2ZWwsIHdlIGZpbmQgZXZpZGVuY2Ugb2YgbGFyZ2Ugam9iIHJlYWxsb2NhdGlvbiBmcm9tIHRoZSBDaGluZXNlLWNvbXBldGl0aW9uIGV4cG9zZWQgc2VjdG9yIHRvIHRoZSBub25leHBvc2VkIHNlY3Rvci4gTW9yZW92ZXIsIHdlIGRlbW9uc3RyYXRlIHRoYXQgdGhlIGpvYi1mbG93IGVmZmVjdHMgb2YgdGhlIENoaW5hIHNob2NrIGFyZSBmdW5kYW1lbnRhbGx5IGRpZmZlcmVudCBmcm9tIHRob3NlIG9mIGEgbW9yZSBnZW5lcmFsIGFkdmVyc2Ugc2hvY2sgYWZmZWN0aW5nIHRoZSBVLlMuIGRlbWFuZCBmb3IgZG9tZXN0aWMgbGFib3IuIiwicHVibGlzaGVyIjoiRWxzZXZpZXIgQi5WLiIsInZvbHVtZSI6IjExOCJ9LCJpc1RlbXBvcmFyeSI6ZmFsc2V9XX0=&quot;,&quot;citationItems&quot;:[{&quot;id&quot;:&quot;93138d3b-83c4-3c69-b4da-79f0525ecc07&quot;,&quot;itemData&quot;:{&quot;type&quot;:&quot;article-journal&quot;,&quot;id&quot;:&quot;93138d3b-83c4-3c69-b4da-79f0525ecc07&quot;,&quot;title&quot;:&quot;U.S. job flows and the China shock&quot;,&quot;author&quot;:[{&quot;family&quot;:&quot;Asquith&quot;,&quot;given&quot;:&quot;Brian&quot;,&quot;parse-names&quot;:false,&quot;dropping-particle&quot;:&quot;&quot;,&quot;non-dropping-particle&quot;:&quot;&quot;},{&quot;family&quot;:&quot;Goswami&quot;,&quot;given&quot;:&quot;Sanjana&quot;,&quot;parse-names&quot;:false,&quot;dropping-particle&quot;:&quot;&quot;,&quot;non-dropping-particle&quot;:&quot;&quot;},{&quot;family&quot;:&quot;Neumark&quot;,&quot;given&quot;:&quot;David&quot;,&quot;parse-names&quot;:false,&quot;dropping-particle&quot;:&quot;&quot;,&quot;non-dropping-particle&quot;:&quot;&quot;},{&quot;family&quot;:&quot;Rodriguez-Lopez&quot;,&quot;given&quot;:&quot;Antonio&quot;,&quot;parse-names&quot;:false,&quot;dropping-particle&quot;:&quot;&quot;,&quot;non-dropping-particle&quot;:&quot;&quot;}],&quot;container-title&quot;:&quot;Journal of International Economics&quot;,&quot;container-title-short&quot;:&quot;J Int Econ&quot;,&quot;accessed&quot;:{&quot;date-parts&quot;:[[2022,8,7]]},&quot;DOI&quot;:&quot;10.1016/J.JINTECO.2019.02.002&quot;,&quot;ISSN&quot;:&quot;18730353&quot;,&quot;issued&quot;:{&quot;date-parts&quot;:[[2019,5,1]]},&quot;page&quot;:&quot;123-137&quot;,&quot;abstract&quot;:&quot;International trade exposure affects job flows along the intensive margin (from expansions and contractions of firms’ employment) as well as along the extensive margin (from births and deaths of firms). This paper uses 1992–2011 employment data from U.S. establishments to construct job flows at both the industry and commuting-zone levels, and then estimates the impact of the ‘China shock’ on each job-flow type. Using the two most influential measures of Chinese exposure, we find that the China shock affects U.S. employment mainly through deaths of establishments. At the commuting-zone level, we find evidence of large job reallocation from the Chinese-competition exposed sector to the nonexposed sector. Moreover, we demonstrate that the job-flow effects of the China shock are fundamentally different from those of a more general adverse shock affecting the U.S. demand for domestic labor.&quot;,&quot;publisher&quot;:&quot;Elsevier B.V.&quot;,&quot;volume&quot;:&quot;118&quot;},&quot;isTemporary&quot;:false}]},{&quot;citationID&quot;:&quot;MENDELEY_CITATION_1e4ae79d-9061-4f48-89bc-af2c5bf5ca67&quot;,&quot;properties&quot;:{&quot;noteIndex&quot;:0},&quot;isEdited&quot;:false,&quot;manualOverride&quot;:{&quot;isManuallyOverridden&quot;:false,&quot;citeprocText&quot;:&quot;(Bernard et al. 2003)&quot;,&quot;manualOverrideText&quot;:&quot;&quot;},&quot;citationTag&quot;:&quot;MENDELEY_CITATION_v3_eyJjaXRhdGlvbklEIjoiTUVOREVMRVlfQ0lUQVRJT05fMWU0YWU3OWQtOTA2MS00ZjQ4LTg5YmMtYWYyYzViZjVjYTY3IiwicHJvcGVydGllcyI6eyJub3RlSW5kZXgiOjB9LCJpc0VkaXRlZCI6ZmFsc2UsIm1hbnVhbE92ZXJyaWRlIjp7ImlzTWFudWFsbHlPdmVycmlkZGVuIjpmYWxzZSwiY2l0ZXByb2NUZXh0IjoiKEJlcm5hcmQgZXQgYWwuIDIwMDMpIiwibWFudWFsT3ZlcnJpZGVUZXh0IjoiIn0sImNpdGF0aW9uSXRlbXMiOlt7ImlkIjoiNGY5ZWRjYTUtMDI1My0zOGFiLWExODMtZGIwNDFhNDg2NmM4IiwiaXRlbURhdGEiOnsidHlwZSI6ImFydGljbGUtam91cm5hbCIsImlkIjoiNGY5ZWRjYTUtMDI1My0zOGFiLWExODMtZGIwNDFhNDg2NmM4IiwidGl0bGUiOiJQbGFudHMgYW5kIFByb2R1Y3Rpdml0eSBpbiBJbnRlcm5hdGlvbmFsIFRyYWRlIiwiYXV0aG9yIjpbeyJmYW1pbHkiOiJCZXJuYXJkIiwiZ2l2ZW4iOiJBbmRyZXcgQiIsInBhcnNlLW5hbWVzIjpmYWxzZSwiZHJvcHBpbmctcGFydGljbGUiOiIiLCJub24tZHJvcHBpbmctcGFydGljbGUiOiIifSx7ImZhbWlseSI6IkVhdG9uIiwiZ2l2ZW4iOiJKb25hdGhhbiIsInBhcnNlLW5hbWVzIjpmYWxzZSwiZHJvcHBpbmctcGFydGljbGUiOiIiLCJub24tZHJvcHBpbmctcGFydGljbGUiOiIifSx7ImZhbWlseSI6IkplbnNlbiIsImdpdmVuIjoiSiBCcmFkZm9yZCIsInBhcnNlLW5hbWVzIjpmYWxzZSwiZHJvcHBpbmctcGFydGljbGUiOiIiLCJub24tZHJvcHBpbmctcGFydGljbGUiOiIifSx7ImZhbWlseSI6IktvcnR1bSIsImdpdmVuIjoiU2FtdWVsIiwicGFyc2UtbmFtZXMiOmZhbHNlLCJkcm9wcGluZy1wYXJ0aWNsZSI6IiIsIm5vbi1kcm9wcGluZy1wYXJ0aWNsZSI6IiJ9XSwiY29udGFpbmVyLXRpdGxlIjoiU291cmNlOiBUaGUgQW1lcmljYW4gRWNvbm9taWMgUmV2aWV3IiwiaXNzdWVkIjp7ImRhdGUtcGFydHMiOltbMjAwM11dfSwicGFnZSI6IjEyNjgtMTI5MCIsImlzc3VlIjoiNCIsInZvbHVtZSI6IjkzIiwiY29udGFpbmVyLXRpdGxlLXNob3J0IjoiIn0sImlzVGVtcG9yYXJ5IjpmYWxzZX1dfQ==&quot;,&quot;citationItems&quot;:[{&quot;id&quot;:&quot;4f9edca5-0253-38ab-a183-db041a4866c8&quot;,&quot;itemData&quot;:{&quot;type&quot;:&quot;article-journal&quot;,&quot;id&quot;:&quot;4f9edca5-0253-38ab-a183-db041a4866c8&quot;,&quot;title&quot;:&quot;Plants and Productivity in International Trade&quot;,&quot;author&quot;:[{&quot;family&quot;:&quot;Bernard&quot;,&quot;given&quot;:&quot;Andrew B&quot;,&quot;parse-names&quot;:false,&quot;dropping-particle&quot;:&quot;&quot;,&quot;non-dropping-particle&quot;:&quot;&quot;},{&quot;family&quot;:&quot;Eaton&quot;,&quot;given&quot;:&quot;Jonathan&quot;,&quot;parse-names&quot;:false,&quot;dropping-particle&quot;:&quot;&quot;,&quot;non-dropping-particle&quot;:&quot;&quot;},{&quot;family&quot;:&quot;Jensen&quot;,&quot;given&quot;:&quot;J Bradford&quot;,&quot;parse-names&quot;:false,&quot;dropping-particle&quot;:&quot;&quot;,&quot;non-dropping-particle&quot;:&quot;&quot;},{&quot;family&quot;:&quot;Kortum&quot;,&quot;given&quot;:&quot;Samuel&quot;,&quot;parse-names&quot;:false,&quot;dropping-particle&quot;:&quot;&quot;,&quot;non-dropping-particle&quot;:&quot;&quot;}],&quot;container-title&quot;:&quot;Source: The American Economic Review&quot;,&quot;issued&quot;:{&quot;date-parts&quot;:[[2003]]},&quot;page&quot;:&quot;1268-1290&quot;,&quot;issue&quot;:&quot;4&quot;,&quot;volume&quot;:&quot;93&quot;,&quot;container-title-short&quot;:&quot;&quot;},&quot;isTemporary&quot;:false}]},{&quot;citationID&quot;:&quot;MENDELEY_CITATION_91c819c5-01d7-4302-b0bb-d2f63ffcf245&quot;,&quot;properties&quot;:{&quot;noteIndex&quot;:0},&quot;isEdited&quot;:false,&quot;manualOverride&quot;:{&quot;isManuallyOverridden&quot;:true,&quot;citeprocText&quot;:&quot;(Melitz 2003)&quot;,&quot;manualOverrideText&quot;:&quot;Melitz (2003)&quot;},&quot;citationTag&quot;:&quot;MENDELEY_CITATION_v3_eyJjaXRhdGlvbklEIjoiTUVOREVMRVlfQ0lUQVRJT05fOTFjODE5YzUtMDFkNy00MzAyLWIwYmItZDJmNjNmZmNmMjQ1IiwicHJvcGVydGllcyI6eyJub3RlSW5kZXgiOjB9LCJpc0VkaXRlZCI6ZmFsc2UsIm1hbnVhbE92ZXJyaWRlIjp7ImlzTWFudWFsbHlPdmVycmlkZGVuIjp0cnVlLCJjaXRlcHJvY1RleHQiOiIoTWVsaXR6IDIwMDMpIiwibWFudWFsT3ZlcnJpZGVUZXh0IjoiTWVsaXR6ICgyMDAzKSJ9LCJjaXRhdGlvbkl0ZW1zIjpbeyJpZCI6ImQ0N2I0MzQ1LWNiYTMtMzEyZC04ZDcyLWYxOWQ2NWEwZThkZSIsIml0ZW1EYXRhIjp7InR5cGUiOiJhcnRpY2xlLWpvdXJuYWwiLCJpZCI6ImQ0N2I0MzQ1LWNiYTMtMzEyZC04ZDcyLWYxOWQ2NWEwZThkZSIsInRpdGxlIjoiVGhlIGltcGFjdCBvZiB0cmFkZSBvbiBpbnRyYS1pbmR1c3RyeSByZWFsbG9jYXRpb25zIGFuZCBhZ2dyZWdhdGUgaW5kdXN0cnkgcHJvZHVjdGl2aXR5IiwiYXV0aG9yIjpbeyJmYW1pbHkiOiJNZWxpdHoiLCJnaXZlbiI6Ik1hcmMgSi4iLCJwYXJzZS1uYW1lcyI6ZmFsc2UsImRyb3BwaW5nLXBhcnRpY2xlIjoiIiwibm9uLWRyb3BwaW5nLXBhcnRpY2xlIjoiIn1dLCJjb250YWluZXItdGl0bGUiOiJFY29ub21ldHJpY2EiLCJhY2Nlc3NlZCI6eyJkYXRlLXBhcnRzIjpbWzIwMjIsOCw3XV19LCJET0kiOiIxMC4xMTExLzE0NjgtMDI2Mi4wMDQ2NyIsIklTU04iOiIwMDEyOTY4MiIsImlzc3VlZCI6eyJkYXRlLXBhcnRzIjpbWzIwMDNdXX0sInBhZ2UiOiIxNjk1LTE3MjUiLCJhYnN0cmFjdCI6IlRoaXMgcGFwZXIgZGV2ZWxvcHMgYSBkeW5hbWljIGluZHVzdHJ5IG1vZGVsIHdpdGggaGV0ZXJvZ2VuZW91cyBmaXJtcyB0byBhbmFseXplIHRoZSBpbnRyYS1pbmR1c3RyeSBlZmZlY3RzIG9mIGludGVybmF0aW9uYWwgdHJhZGUuIFRoZSBtb2RlbCBzaG93cyBob3cgdGhlIGV4cG9zdXJlIHRvIHRyYWRlIHdpbGwgaW5kdWNlIG9ubHkgdGhlIG1vcmUgcHJvZHVjdGl2ZSBmaXJtcyB0byBlbnRlciB0aGUgZXhwb3J0IG1hcmtldCAod2hpbGUgc29tZSBsZXNzIHByb2R1Y3RpdmUgZmlybXMgY29udGludWUgdG8gcHJvZHVjZSBvbmx5IGZvciB0aGUgZG9tZXN0aWMgbWFya2V0KSBhbmQgd2lsbCBzaW11bHRhbmVvdXNseSBmb3JjZSB0aGUgbGVhc3QgcHJvZHVjdGl2ZSBmaXJtcyB0byBleGl0LiBJdCB0aGVuIHNob3dzIGhvdyBmdXJ0aGVyIGluY3JlYXNlcyBpbiB0aGUgaW5kdXN0cnkncyBleHBvc3VyZSB0byB0cmFkZSBsZWFkIHRvIGFkZGl0aW9uYWwgaW50ZXItZmlybSByZWFsbG9jYXRpb25zIHRvd2FyZHMgbW9yZSBwcm9kdWN0aXZlIGZpcm1zLiBUaGUgcGFwZXIgYWxzbyBzaG93cyBob3cgdGhlIGFnZ3JlZ2F0ZSBpbmR1c3RyeSBwcm9kdWN0aXZpdHkgZ3Jvd3RoIGdlbmVyYXRlZCBieSB0aGUgcmVhbGxvY2F0aW9ucyBjb250cmlidXRlcyB0byBhIHdlbGZhcmUgZ2FpbiwgdGh1cyBoaWdobGlnaHRpbmcgYSBiZW5lZml0IGZyb20gdHJhZGUgdGhhdCBoYXMgbm90IGJlZW4gZXhhbWluZWQgdGhlb3JldGljYWxseSBiZWZvcmUuIFRoZSBwYXBlciBhZGFwdHMgSG9wZW5oYXluJ3MgKDE5OTJhKSBkeW5hbWljIGluZHVzdHJ5IG1vZGVsIHRvIG1vbm9wb2xpc3RpYyBjb21wZXRpdGlvbiBpbiBhIGdlbmVyYWwgZXF1aWxpYnJpdW0gc2V0dGluZy4gSW4gc28gZG9pbmcsIHRoZSBwYXBlciBwcm92aWRlcyBhbiBleHRlbnNpb24gb2YgS3J1Z21hbidzICgxOTgwKSB0cmFkZSBtb2RlbCB0aGF0IGluY29ycG9yYXRlcyBmaXJtIGxldmVsIHByb2R1Y3Rpdml0eSBkaWZmZXJlbmNlcy4gRmlybXMgd2l0aCBkaWZmZXJlbnQgcHJvZHVjdGl2aXR5IGxldmVscyBjb2V4aXN0IGluIGFuIGluZHVzdHJ5IGJlY2F1c2UgZWFjaCBmaXJtIGZhY2VzIGluaXRpYWwgdW5jZXJ0YWludHkgY29uY2VybmluZyBpdHMgcHJvZHVjdGl2aXR5IGJlZm9yZSBtYWtpbmcgYW4gaXJyZXZlcnNpYmxlIGludmVzdG1lbnQgdG8gZW50ZXIgdGhlIGluZHVzdHJ5LiBFbnRyeSBpbnRvIHRoZSBleHBvcnQgbWFya2V0IGlzIGFsc28gY29zdGx5LCBidXQgdGhlIGZpcm0ncyBkZWNpc2lvbiB0byBleHBvcnQgb2NjdXJzIGFmdGVyIGl0IGdhaW5zIGtub3dsZWRnZSBvZiBpdHMgcHJvZHVjdGl2aXR5LiIsImlzc3VlIjoiNiIsInZvbHVtZSI6IjcxIiwiY29udGFpbmVyLXRpdGxlLXNob3J0IjoiIn0sImlzVGVtcG9yYXJ5IjpmYWxzZX1dfQ==&quot;,&quot;citationItems&quot;:[{&quot;id&quot;:&quot;d47b4345-cba3-312d-8d72-f19d65a0e8de&quot;,&quot;itemData&quot;:{&quot;type&quot;:&quot;article-journal&quot;,&quot;id&quot;:&quot;d47b4345-cba3-312d-8d72-f19d65a0e8de&quot;,&quot;title&quot;:&quot;The impact of trade on intra-industry reallocations and aggregate industry productivity&quot;,&quot;author&quot;:[{&quot;family&quot;:&quot;Melitz&quot;,&quot;given&quot;:&quot;Marc J.&quot;,&quot;parse-names&quot;:false,&quot;dropping-particle&quot;:&quot;&quot;,&quot;non-dropping-particle&quot;:&quot;&quot;}],&quot;container-title&quot;:&quot;Econometrica&quot;,&quot;accessed&quot;:{&quot;date-parts&quot;:[[2022,8,7]]},&quot;DOI&quot;:&quot;10.1111/1468-0262.00467&quot;,&quot;ISSN&quot;:&quot;00129682&quot;,&quot;issued&quot;:{&quot;date-parts&quot;:[[2003]]},&quot;page&quot;:&quot;1695-1725&quot;,&quot;abstract&quot;:&quot;This paper develops a dynamic industry model with heterogeneous firms to analyze the intra-industry effects of international trade. The model shows how the exposure to trade will induce only the more productive firms to enter the export market (while some less productive firms continue to produce only for the domestic market) and will simultaneously force the least productive firms to exit. It then shows how further increases in the industry's exposure to trade lead to additional inter-firm reallocations towards more productive firms. The paper also shows how the aggregate industry productivity growth generated by the reallocations contributes to a welfare gain, thus highlighting a benefit from trade that has not been examined theoretically before. The paper adapts Hopenhayn's (1992a) dynamic industry model to monopolistic competition in a general equilibrium setting. In so doing, the paper provides an extension of Krugman's (1980) trade model that incorporates firm level productivity differences. Firms with different productivity levels coexist in an industry because each firm faces initial uncertainty concerning its productivity before making an irreversible investment to enter the industry. Entry into the export market is also costly, but the firm's decision to export occurs after it gains knowledge of its productivity.&quot;,&quot;issue&quot;:&quot;6&quot;,&quot;volume&quot;:&quot;71&quot;,&quot;container-title-short&quot;:&quot;&quot;},&quot;isTemporary&quot;:false}]},{&quot;citationID&quot;:&quot;MENDELEY_CITATION_c14948bc-bfd3-41af-b1fb-7ccab47fb28c&quot;,&quot;properties&quot;:{&quot;noteIndex&quot;:0},&quot;isEdited&quot;:false,&quot;manualOverride&quot;:{&quot;isManuallyOverridden&quot;:true,&quot;citeprocText&quot;:&quot;(Davidson et al. 2014)&quot;,&quot;manualOverrideText&quot;:&quot;Davidson et al. (2014)&quot;},&quot;citationTag&quot;:&quot;MENDELEY_CITATION_v3_eyJjaXRhdGlvbklEIjoiTUVOREVMRVlfQ0lUQVRJT05fYzE0OTQ4YmMtYmZkMy00MWFmLWIxZmItN2NjYWI0N2ZiMjhjIiwicHJvcGVydGllcyI6eyJub3RlSW5kZXgiOjB9LCJpc0VkaXRlZCI6ZmFsc2UsIm1hbnVhbE92ZXJyaWRlIjp7ImlzTWFudWFsbHlPdmVycmlkZGVuIjp0cnVlLCJjaXRlcHJvY1RleHQiOiIoRGF2aWRzb24gZXQgYWwuIDIwMTQpIiwibWFudWFsT3ZlcnJpZGVUZXh0IjoiRGF2aWRzb24gZXQgYWwuICgyMDE0KSJ9LCJjaXRhdGlvbkl0ZW1zIjpbeyJpZCI6ImJiZDk0ZjRkLWI1Y2ItMzc5OS1hNTkxLTkxMzE5YWQ5NjZiYSIsIml0ZW1EYXRhIjp7InR5cGUiOiJhcnRpY2xlLWpvdXJuYWwiLCJpZCI6ImJiZDk0ZjRkLWI1Y2ItMzc5OS1hNTkxLTkxMzE5YWQ5NjZiYSIsInRpdGxlIjoiR2xvYmFsaXphdGlvbiBhbmQgaW1wZXJmZWN0IGxhYm9yIG1hcmtldCBzb3J0aW5nIiwiYXV0aG9yIjpbeyJmYW1pbHkiOiJEYXZpZHNvbiIsImdpdmVuIjoiQ2FybCIsInBhcnNlLW5hbWVzIjpmYWxzZSwiZHJvcHBpbmctcGFydGljbGUiOiIiLCJub24tZHJvcHBpbmctcGFydGljbGUiOiIifSx7ImZhbWlseSI6IkhleW1hbiIsImdpdmVuIjoiRnJlZHJpayIsInBhcnNlLW5hbWVzIjpmYWxzZSwiZHJvcHBpbmctcGFydGljbGUiOiIiLCJub24tZHJvcHBpbmctcGFydGljbGUiOiIifSx7ImZhbWlseSI6Ik1hdHVzeiIsImdpdmVuIjoiU3RldmVuIiwicGFyc2UtbmFtZXMiOmZhbHNlLCJkcm9wcGluZy1wYXJ0aWNsZSI6IiIsIm5vbi1kcm9wcGluZy1wYXJ0aWNsZSI6IiJ9LHsiZmFtaWx5IjoiU2rDtmhvbG0iLCJnaXZlbiI6IkZyZWRyaWsiLCJwYXJzZS1uYW1lcyI6ZmFsc2UsImRyb3BwaW5nLXBhcnRpY2xlIjoiIiwibm9uLWRyb3BwaW5nLXBhcnRpY2xlIjoiIn0seyJmYW1pbHkiOiJaaHUiLCJnaXZlbiI6IlN1c2FuIENodW4iLCJwYXJzZS1uYW1lcyI6ZmFsc2UsImRyb3BwaW5nLXBhcnRpY2xlIjoiIiwibm9uLWRyb3BwaW5nLXBhcnRpY2xlIjoiIn1dLCJjb250YWluZXItdGl0bGUiOiJKb3VybmFsIG9mIEludGVybmF0aW9uYWwgRWNvbm9taWNzIiwiYWNjZXNzZWQiOnsiZGF0ZS1wYXJ0cyI6W1syMDIyLDEyLDEyXV19LCJET0kiOiIxMC4xMDE2L0ouSklOVEVDTy4yMDE0LjA4LjAwMSIsIklTU04iOiIxODczMDM1MyIsImlzc3VlZCI6eyJkYXRlLXBhcnRzIjpbWzIwMTQsMTEsMV1dfSwicGFnZSI6IjE3Ny0xOTQiLCJhYnN0cmFjdCI6IlRoaXMgcGFwZXIgZm9jdXNlcyBvbiB0aGUgYWJpbGl0eSBvZiB0aGUgbGFib3IgbWFya2V0IHRvIGVmZmljaWVudGx5IG1hdGNoIGhldGVyb2dlbmVvdXMgd29ya2VycyB0byBqb2JzIHdpdGhpbiBhIGdpdmVuIGluZHVzdHJ5IGFuZCB0aGUgcm9sZSB0aGF0IGdsb2JhbGl6YXRpb24gcGxheXMgaW4gdGhhdCBwcm9jZXNzLiBVc2luZyBtYXRjaGVkIHdvcmtlci1maXJtIGRhdGEgZnJvbSBTd2VkZW4sIHdlIGZpbmQgc3Ryb25nIGV2aWRlbmNlIHRoYXQgb3Blbm5lc3MgaW1wcm92ZXMgdGhlIG1hdGNoaW5nIGJldHdlZW4gd29ya2VycyBhbmQgZmlybXMgaW4gaW5kdXN0cmllcyB3aXRoIGdyZWF0ZXIgY29tcGFyYXRpdmUgYWR2YW50YWdlLiBUaGlzIHN1Z2dlc3RzIHRoYXQgdGhlcmUgbWF5IGJlIHNpZ25pZmljYW50IGdhaW5zIGZyb20gZ2xvYmFsaXphdGlvbiB0aGF0IGhhdmUgbm90IGJlZW4gaWRlbnRpZmllZCBpbiB0aGUgcGFzdCAtIGdsb2JhbGl6YXRpb24gbWF5IGltcHJvdmUgdGhlIGVmZmljaWVuY3kgb2YgdGhlIG1hdGNoaW5nIHByb2Nlc3MgaW4gdGhlIGxhYm9yIG1hcmtldC4gVGhlc2UgcmVzdWx0cyByZW1haW4gdW5jaGFuZ2VkIGFmdGVyIGFkZGluZyBjb250cm9scyBmb3IgdGVjaG5pY2FsIGNoYW5nZSBhdCB0aGUgaW5kdXN0cnkgbGV2ZWwgb3IgbWVhc3VyZXMgb2YgZG9tZXN0aWMgYW50aS1jb21wZXRpdGl2ZSByZWd1bGF0aW9ucyBhbmQgcHJvZHVjdCBtYXJrZXQgY29tcGV0aXRpb24uIE91ciByZXN1bHRzIGFyZSBhbHNvIHJvYnVzdCB0byBhbHRlcm5hdGl2ZSBtZWFzdXJlcyBvZiB0aGUgZGVncmVlIG9mIG1hdGNoaW5nLCBvcGVubmVzcywgYW5kIHRoZSB0cmFkZSBzdGF0dXMgb2YgYW4gaW5kdXN0cnkuIiwicHVibGlzaGVyIjoiRWxzZXZpZXIgQi5WLiIsImlzc3VlIjoiMiIsInZvbHVtZSI6Ijk0IiwiY29udGFpbmVyLXRpdGxlLXNob3J0IjoiSiBJbnQgRWNvbiJ9LCJpc1RlbXBvcmFyeSI6ZmFsc2V9XX0=&quot;,&quot;citationItems&quot;:[{&quot;id&quot;:&quot;bbd94f4d-b5cb-3799-a591-91319ad966ba&quot;,&quot;itemData&quot;:{&quot;type&quot;:&quot;article-journal&quot;,&quot;id&quot;:&quot;bbd94f4d-b5cb-3799-a591-91319ad966ba&quot;,&quot;title&quot;:&quot;Globalization and imperfect labor market sorting&quot;,&quot;author&quot;:[{&quot;family&quot;:&quot;Davidson&quot;,&quot;given&quot;:&quot;Carl&quot;,&quot;parse-names&quot;:false,&quot;dropping-particle&quot;:&quot;&quot;,&quot;non-dropping-particle&quot;:&quot;&quot;},{&quot;family&quot;:&quot;Heyman&quot;,&quot;given&quot;:&quot;Fredrik&quot;,&quot;parse-names&quot;:false,&quot;dropping-particle&quot;:&quot;&quot;,&quot;non-dropping-particle&quot;:&quot;&quot;},{&quot;family&quot;:&quot;Matusz&quot;,&quot;given&quot;:&quot;Steven&quot;,&quot;parse-names&quot;:false,&quot;dropping-particle&quot;:&quot;&quot;,&quot;non-dropping-particle&quot;:&quot;&quot;},{&quot;family&quot;:&quot;Sjöholm&quot;,&quot;given&quot;:&quot;Fredrik&quot;,&quot;parse-names&quot;:false,&quot;dropping-particle&quot;:&quot;&quot;,&quot;non-dropping-particle&quot;:&quot;&quot;},{&quot;family&quot;:&quot;Zhu&quot;,&quot;given&quot;:&quot;Susan Chun&quot;,&quot;parse-names&quot;:false,&quot;dropping-particle&quot;:&quot;&quot;,&quot;non-dropping-particle&quot;:&quot;&quot;}],&quot;container-title&quot;:&quot;Journal of International Economics&quot;,&quot;accessed&quot;:{&quot;date-parts&quot;:[[2022,12,12]]},&quot;DOI&quot;:&quot;10.1016/J.JINTECO.2014.08.001&quot;,&quot;ISSN&quot;:&quot;18730353&quot;,&quot;issued&quot;:{&quot;date-parts&quot;:[[2014,11,1]]},&quot;page&quot;:&quot;177-194&quot;,&quot;abstract&quot;:&quot;This paper focuses on the ability of the labor market to efficiently match heterogeneous workers to jobs within a given industry and the role that globalization plays in that process. Using matched worker-firm data from Sweden, we find strong evidence that openness improves the matching between workers and firms in industries with greater comparative advantage. This suggests that there may be significant gains from globalization that have not been identified in the past - globalization may improve the efficiency of the matching process in the labor market. These results remain unchanged after adding controls for technical change at the industry level or measures of domestic anti-competitive regulations and product market competition. Our results are also robust to alternative measures of the degree of matching, openness, and the trade status of an industry.&quot;,&quot;publisher&quot;:&quot;Elsevier B.V.&quot;,&quot;issue&quot;:&quot;2&quot;,&quot;volume&quot;:&quot;94&quot;,&quot;container-title-short&quot;:&quot;J Int Econ&quot;},&quot;isTemporary&quot;:false}]},{&quot;citationID&quot;:&quot;MENDELEY_CITATION_316ca098-909c-4b63-a43f-2aa6f5b8164d&quot;,&quot;properties&quot;:{&quot;noteIndex&quot;:0},&quot;isEdited&quot;:false,&quot;manualOverride&quot;:{&quot;isManuallyOverridden&quot;:false,&quot;citeprocText&quot;:&quot;(Arias et al. 2018)&quot;,&quot;manualOverrideText&quot;:&quot;&quot;},&quot;citationTag&quot;:&quot;MENDELEY_CITATION_v3_eyJjaXRhdGlvbklEIjoiTUVOREVMRVlfQ0lUQVRJT05fMzE2Y2EwOTgtOTA5Yy00YjYzLWE0M2YtMmFhNmY1YjgxNjRkIiwicHJvcGVydGllcyI6eyJub3RlSW5kZXgiOjB9LCJpc0VkaXRlZCI6ZmFsc2UsIm1hbnVhbE92ZXJyaWRlIjp7ImlzTWFudWFsbHlPdmVycmlkZGVuIjpmYWxzZSwiY2l0ZXByb2NUZXh0IjoiKEFyaWFzIGV0IGFsLiAyMDE4KSIsIm1hbnVhbE92ZXJyaWRlVGV4dCI6IiJ9LCJjaXRhdGlvbkl0ZW1zIjpbeyJpZCI6ImU0ZDU1ZDg3LWFhYmQtM2IxOS05Y2NhLWQ5YmU3NzkzMTFhZSIsIml0ZW1EYXRhIjp7InR5cGUiOiJhcnRpY2xlLWpvdXJuYWwiLCJpZCI6ImU0ZDU1ZDg3LWFhYmQtM2IxOS05Y2NhLWQ5YmU3NzkzMTFhZSIsInRpdGxlIjoiVHJhZGUsIGluZm9ybWFsIGVtcGxveW1lbnQgYW5kIGxhYm9yIGFkanVzdG1lbnQgY29zdHMiLCJhdXRob3IiOlt7ImZhbWlseSI6IkFyaWFzIiwiZ2l2ZW4iOiJKYXZpZXIiLCJwYXJzZS1uYW1lcyI6ZmFsc2UsImRyb3BwaW5nLXBhcnRpY2xlIjoiIiwibm9uLWRyb3BwaW5nLXBhcnRpY2xlIjoiIn0seyJmYW1pbHkiOiJBcnR1YyIsImdpdmVuIjoiRXJoYW4iLCJwYXJzZS1uYW1lcyI6ZmFsc2UsImRyb3BwaW5nLXBhcnRpY2xlIjoiIiwibm9uLWRyb3BwaW5nLXBhcnRpY2xlIjoiIn0seyJmYW1pbHkiOiJMZWRlcm1hbiIsImdpdmVuIjoiRGFuaWVsIiwicGFyc2UtbmFtZXMiOmZhbHNlLCJkcm9wcGluZy1wYXJ0aWNsZSI6IiIsIm5vbi1kcm9wcGluZy1wYXJ0aWNsZSI6IiJ9LHsiZmFtaWx5IjoiUm9qYXMiLCJnaXZlbiI6IkRpZWdvIiwicGFyc2UtbmFtZXMiOmZhbHNlLCJkcm9wcGluZy1wYXJ0aWNsZSI6IiIsIm5vbi1kcm9wcGluZy1wYXJ0aWNsZSI6IiJ9XSwiY29udGFpbmVyLXRpdGxlIjoiSm91cm5hbCBvZiBEZXZlbG9wbWVudCBFY29ub21pY3MiLCJET0kiOiIxMC4xMDE2L2ouamRldmVjby4yMDE4LjAzLjAwNiIsIklTU04iOiIwMzA0Mzg3OCIsImlzc3VlZCI6eyJkYXRlLXBhcnRzIjpbWzIwMTgsNywxXV19LCJwYWdlIjoiMzk2LTQxNCIsImFic3RyYWN0IjoiSW5mb3JtYWwgZW1wbG95bWVudCBpcyB1YmlxdWl0b3VzIGluIGRldmVsb3BpbmcgY291bnRyaWVzLCBidXQgbm8gZXhpc3Rpbmcgc3R1ZGllcyBoYXZlIGVzdGltYXRlZCB3b3JrZXJz4oCZIHN3aXRjaGluZyBjb3N0cyBiZXR3ZWVuIGluZm9ybWFsIGFuZCBmb3JtYWwgZW1wbG95bWVudC4gVGhpcyBwYXBlciBidWlsZHMgb24gdGhlIGVtcGlyaWNhbCBsaXRlcmF0dXJlIGdyb3VuZGVkIGluIGRpc2NyZXRlIGNob2ljZSBtb2RlbHMgdG8gZXN0aW1hdGUgdGhlc2UgY29zdHMgZm9yIHdvcmtlcnMgaW4gQnJhemlsIGFuZCBNZXhpY28uIFRoZSByZXN1bHRzIHN1Z2dlc3QgdGhhdCBpbnRlci1pbmR1c3RyeSBsYWJvciBtb2JpbGl0eSBjb3N0cyBhcmUgbGFyZ2UsIGJ1dCBlbnRyeSBjb3N0cyBpbnRvIGluZm9ybWFsIGVtcGxveW1lbnQgYXJlIHNpZ25pZmljYW50bHkgbG93ZXIgdGhhbiB0aGUgY29zdHMgb2YgZW50cnkgaW50byBmb3JtYWwgZW1wbG95bWVudC4gU2ltdWxhdGlvbnMgb2YgbGFib3ItbWFya2V0IGFkanVzdG1lbnRzIGNhdXNlZCBieSBhIHRyYWRlLXJlbGF0ZWQgZmFsbCBpbiBtYW51ZmFjdHVyaW5nIGdvb2RzIHByaWNlcyBpbmRpY2F0ZSB0aGF0IHRoZSBzaGFyZSBvZiBpbmZvcm1hbGx5IGVtcGxveWVkIHdvcmtlcnMgcmlzZXMgYWZ0ZXIgbGliZXJhbGl6YXRpb24sIGJ1dCB0aGlzIGlzIGR1ZSB0byBlbnRyeSBpbnRvIHRoZSBsYWJvciBtYXJrZXQgYnkgcHJldmlvdXNseSBpZGxlIGxhYm9yLCBhIG1lY2hhbmlzbSB0aGF0IGhhcyBiZWVuIHNlbGRvbSBhbmFseXplZCBpbiB0aGUgZXhpc3RpbmcgbGl0ZXJhdHVyZS4iLCJwdWJsaXNoZXIiOiJFbHNldmllciBCLlYuIiwidm9sdW1lIjoiMTMzIiwiY29udGFpbmVyLXRpdGxlLXNob3J0IjoiSiBEZXYgRWNvbiJ9LCJpc1RlbXBvcmFyeSI6ZmFsc2V9XX0=&quot;,&quot;citationItems&quot;:[{&quot;id&quot;:&quot;e4d55d87-aabd-3b19-9cca-d9be779311ae&quot;,&quot;itemData&quot;:{&quot;type&quot;:&quot;article-journal&quot;,&quot;id&quot;:&quot;e4d55d87-aabd-3b19-9cca-d9be779311ae&quot;,&quot;title&quot;:&quot;Trade, informal employment and labor adjustment costs&quot;,&quot;author&quot;:[{&quot;family&quot;:&quot;Arias&quot;,&quot;given&quot;:&quot;Javier&quot;,&quot;parse-names&quot;:false,&quot;dropping-particle&quot;:&quot;&quot;,&quot;non-dropping-particle&quot;:&quot;&quot;},{&quot;family&quot;:&quot;Artuc&quot;,&quot;given&quot;:&quot;Erhan&quot;,&quot;parse-names&quot;:false,&quot;dropping-particle&quot;:&quot;&quot;,&quot;non-dropping-particle&quot;:&quot;&quot;},{&quot;family&quot;:&quot;Lederman&quot;,&quot;given&quot;:&quot;Daniel&quot;,&quot;parse-names&quot;:false,&quot;dropping-particle&quot;:&quot;&quot;,&quot;non-dropping-particle&quot;:&quot;&quot;},{&quot;family&quot;:&quot;Rojas&quot;,&quot;given&quot;:&quot;Diego&quot;,&quot;parse-names&quot;:false,&quot;dropping-particle&quot;:&quot;&quot;,&quot;non-dropping-particle&quot;:&quot;&quot;}],&quot;container-title&quot;:&quot;Journal of Development Economics&quot;,&quot;DOI&quot;:&quot;10.1016/j.jdeveco.2018.03.006&quot;,&quot;ISSN&quot;:&quot;03043878&quot;,&quot;issued&quot;:{&quot;date-parts&quot;:[[2018,7,1]]},&quot;page&quot;:&quot;396-414&quot;,&quot;abstract&quot;:&quot;Informal employment is ubiquitous in developing countries, but no existing studies have estimated workers’ switching costs between informal and formal employment. This paper builds on the empirical literature grounded in discrete choice models to estimate these costs for workers in Brazil and Mexico. The results suggest that inter-industry labor mobility costs are large, but entry costs into informal employment are significantly lower than the costs of entry into formal employment. Simulations of labor-market adjustments caused by a trade-related fall in manufacturing goods prices indicate that the share of informally employed workers rises after liberalization, but this is due to entry into the labor market by previously idle labor, a mechanism that has been seldom analyzed in the existing literature.&quot;,&quot;publisher&quot;:&quot;Elsevier B.V.&quot;,&quot;volume&quot;:&quot;133&quot;,&quot;container-title-short&quot;:&quot;J Dev Econ&quot;},&quot;isTemporary&quot;:false}]},{&quot;citationID&quot;:&quot;MENDELEY_CITATION_aa8595b5-8f08-4974-b47b-4e3a18a93e3b&quot;,&quot;properties&quot;:{&quot;noteIndex&quot;:0},&quot;isEdited&quot;:false,&quot;manualOverride&quot;:{&quot;isManuallyOverridden&quot;:false,&quot;citeprocText&quot;:&quot;(Hanson 2010)&quot;,&quot;manualOverrideText&quot;:&quot;&quot;},&quot;citationTag&quot;:&quot;MENDELEY_CITATION_v3_eyJjaXRhdGlvbklEIjoiTUVOREVMRVlfQ0lUQVRJT05fYWE4NTk1YjUtOGYwOC00OTc0LWI0N2ItNGUzYTE4YTkzZTNiIiwicHJvcGVydGllcyI6eyJub3RlSW5kZXgiOjB9LCJpc0VkaXRlZCI6ZmFsc2UsIm1hbnVhbE92ZXJyaWRlIjp7ImlzTWFudWFsbHlPdmVycmlkZGVuIjpmYWxzZSwiY2l0ZXByb2NUZXh0IjoiKEhhbnNvbiAyMDEwKSIsIm1hbnVhbE92ZXJyaWRlVGV4dCI6IiJ9LCJjaXRhdGlvbkl0ZW1zIjpbeyJpZCI6ImVhZWE5NTg1LThjMzYtMzRmNi05NzdlLWVhZjRlNjQwNTY4MyIsIml0ZW1EYXRhIjp7InR5cGUiOiJhcnRpY2xlLWpvdXJuYWwiLCJpZCI6ImVhZWE5NTg1LThjMzYtMzRmNi05NzdlLWVhZjRlNjQwNTY4MyIsInRpdGxlIjoiV2h5IElzbid0IE1leGljbyBSaWNoPyIsImF1dGhvciI6W3siZmFtaWx5IjoiSGFuc29uIiwiZ2l2ZW4iOiJHb3Jkb24gSCIsInBhcnNlLW5hbWVzIjpmYWxzZSwiZHJvcHBpbmctcGFydGljbGUiOiIiLCJub24tZHJvcHBpbmctcGFydGljbGUiOiIifV0sImNvbnRhaW5lci10aXRsZSI6IlNvdXJjZTogSm91cm5hbCBvZiBFY29ub21pYyBMaXRlcmF0dXJlIiwiYWNjZXNzZWQiOnsiZGF0ZS1wYXJ0cyI6W1syMDIzLDEsMjJdXX0sImlzc3VlZCI6eyJkYXRlLXBhcnRzIjpbWzIwMTBdXX0sInBhZ2UiOiI5ODctMTAwNCIsImlzc3VlIjoiNCIsInZvbHVtZSI6IjQ4IiwiY29udGFpbmVyLXRpdGxlLXNob3J0IjoiIn0sImlzVGVtcG9yYXJ5IjpmYWxzZX1dfQ==&quot;,&quot;citationItems&quot;:[{&quot;id&quot;:&quot;eaea9585-8c36-34f6-977e-eaf4e6405683&quot;,&quot;itemData&quot;:{&quot;type&quot;:&quot;article-journal&quot;,&quot;id&quot;:&quot;eaea9585-8c36-34f6-977e-eaf4e6405683&quot;,&quot;title&quot;:&quot;Why Isn't Mexico Rich?&quot;,&quot;author&quot;:[{&quot;family&quot;:&quot;Hanson&quot;,&quot;given&quot;:&quot;Gordon H&quot;,&quot;parse-names&quot;:false,&quot;dropping-particle&quot;:&quot;&quot;,&quot;non-dropping-particle&quot;:&quot;&quot;}],&quot;container-title&quot;:&quot;Source: Journal of Economic Literature&quot;,&quot;accessed&quot;:{&quot;date-parts&quot;:[[2023,1,22]]},&quot;issued&quot;:{&quot;date-parts&quot;:[[2010]]},&quot;page&quot;:&quot;987-1004&quot;,&quot;issue&quot;:&quot;4&quot;,&quot;volume&quot;:&quot;48&quot;,&quot;container-title-short&quot;:&quot;&quot;},&quot;isTemporary&quot;:false}]},{&quot;citationID&quot;:&quot;MENDELEY_CITATION_b355b279-96f5-4fc0-8dc0-fdda767bcd4c&quot;,&quot;properties&quot;:{&quot;noteIndex&quot;:0},&quot;isEdited&quot;:false,&quot;manualOverride&quot;:{&quot;isManuallyOverridden&quot;:true,&quot;citeprocText&quot;:&quot;(Kehoe and Ruhl 2010)&quot;,&quot;manualOverrideText&quot;:&quot;(Kehoe and Ruhl 2010))&quot;},&quot;citationTag&quot;:&quot;MENDELEY_CITATION_v3_eyJjaXRhdGlvbklEIjoiTUVOREVMRVlfQ0lUQVRJT05fYjM1NWIyNzktOTZmNS00ZmMwLThkYzAtZmRkYTc2N2JjZDRjIiwicHJvcGVydGllcyI6eyJub3RlSW5kZXgiOjB9LCJpc0VkaXRlZCI6ZmFsc2UsIm1hbnVhbE92ZXJyaWRlIjp7ImlzTWFudWFsbHlPdmVycmlkZGVuIjp0cnVlLCJjaXRlcHJvY1RleHQiOiIoS2Vob2UgYW5kIFJ1aGwgMjAxMCkiLCJtYW51YWxPdmVycmlkZVRleHQiOiIoS2Vob2UgYW5kIFJ1aGwgMjAxMCkpIn0sImNpdGF0aW9uSXRlbXMiOlt7ImlkIjoiNzNiYmM5NjEtZTZjYy0zOWE4LWEwZGItM2ZiMzRlNjEzZmFmIiwiaXRlbURhdGEiOnsidHlwZSI6ImFydGljbGUtam91cm5hbCIsImlkIjoiNzNiYmM5NjEtZTZjYy0zOWE4LWEwZGItM2ZiMzRlNjEzZmFmIiwidGl0bGUiOiJXaHkgSGF2ZSBFY29ub21pYyBSZWZvcm1zIGluIE1leGljbyBOb3QgR2VuZXJhdGVkIEdyb3d0aD8iLCJhdXRob3IiOlt7ImZhbWlseSI6IktlaG9lIiwiZ2l2ZW4iOiJUaW1vdGh5IEoiLCJwYXJzZS1uYW1lcyI6ZmFsc2UsImRyb3BwaW5nLXBhcnRpY2xlIjoiIiwibm9uLWRyb3BwaW5nLXBhcnRpY2xlIjoiIn0seyJmYW1pbHkiOiJSdWhsIiwiZ2l2ZW4iOiJLaW0gSiIsInBhcnNlLW5hbWVzIjpmYWxzZSwiZHJvcHBpbmctcGFydGljbGUiOiIiLCJub24tZHJvcHBpbmctcGFydGljbGUiOiIifV0sImNvbnRhaW5lci10aXRsZSI6IlNvdXJjZTogSm91cm5hbCBvZiBFY29ub21pYyBMaXRlcmF0dXJlIiwiYWNjZXNzZWQiOnsiZGF0ZS1wYXJ0cyI6W1syMDIzLDEsMjJdXX0sIkRPSSI6IjEwLjEyNTcvamVsLjQ4LjQuMTAwNSIsImlzc3VlZCI6eyJkYXRlLXBhcnRzIjpbWzIwMTBdXX0sInBhZ2UiOiIxMDA1LTEwMjciLCJpc3N1ZSI6IjQiLCJ2b2x1bWUiOiI0OCIsImNvbnRhaW5lci10aXRsZS1zaG9ydCI6IiJ9LCJpc1RlbXBvcmFyeSI6ZmFsc2V9XX0=&quot;,&quot;citationItems&quot;:[{&quot;id&quot;:&quot;73bbc961-e6cc-39a8-a0db-3fb34e613faf&quot;,&quot;itemData&quot;:{&quot;type&quot;:&quot;article-journal&quot;,&quot;id&quot;:&quot;73bbc961-e6cc-39a8-a0db-3fb34e613faf&quot;,&quot;title&quot;:&quot;Why Have Economic Reforms in Mexico Not Generated Growth?&quot;,&quot;author&quot;:[{&quot;family&quot;:&quot;Kehoe&quot;,&quot;given&quot;:&quot;Timothy J&quot;,&quot;parse-names&quot;:false,&quot;dropping-particle&quot;:&quot;&quot;,&quot;non-dropping-particle&quot;:&quot;&quot;},{&quot;family&quot;:&quot;Ruhl&quot;,&quot;given&quot;:&quot;Kim J&quot;,&quot;parse-names&quot;:false,&quot;dropping-particle&quot;:&quot;&quot;,&quot;non-dropping-particle&quot;:&quot;&quot;}],&quot;container-title&quot;:&quot;Source: Journal of Economic Literature&quot;,&quot;accessed&quot;:{&quot;date-parts&quot;:[[2023,1,22]]},&quot;DOI&quot;:&quot;10.1257/jel.48.4.1005&quot;,&quot;issued&quot;:{&quot;date-parts&quot;:[[2010]]},&quot;page&quot;:&quot;1005-1027&quot;,&quot;issue&quot;:&quot;4&quot;,&quot;volume&quot;:&quot;48&quot;,&quot;container-title-short&quot;:&quot;&quot;},&quot;isTemporary&quot;:false}]},{&quot;citationID&quot;:&quot;MENDELEY_CITATION_7b21d751-9325-4db1-b634-e978a4a89251&quot;,&quot;properties&quot;:{&quot;noteIndex&quot;:0},&quot;isEdited&quot;:false,&quot;manualOverride&quot;:{&quot;isManuallyOverridden&quot;:false,&quot;citeprocText&quot;:&quot;(Samaniego and Viegelahn 2021)&quot;,&quot;manualOverrideText&quot;:&quot;&quot;},&quot;citationTag&quot;:&quot;MENDELEY_CITATION_v3_eyJjaXRhdGlvbklEIjoiTUVOREVMRVlfQ0lUQVRJT05fN2IyMWQ3NTEtOTMyNS00ZGIxLWI2MzQtZTk3OGE0YTg5MjUxIiwicHJvcGVydGllcyI6eyJub3RlSW5kZXgiOjB9LCJpc0VkaXRlZCI6ZmFsc2UsIm1hbnVhbE92ZXJyaWRlIjp7ImlzTWFudWFsbHlPdmVycmlkZGVuIjpmYWxzZSwiY2l0ZXByb2NUZXh0IjoiKFNhbWFuaWVnbyBhbmQgVmllZ2VsYWhuIDIwMjEpIiwibWFudWFsT3ZlcnJpZGVUZXh0IjoiIn0sImNpdGF0aW9uSXRlbXMiOlt7ImlkIjoiZGQ5MWE0ZGQtMGVhNS0zZDRlLWE3OTgtMmJmNTE3ZjViZTJlIiwiaXRlbURhdGEiOnsidHlwZSI6ImJvb2siLCJpZCI6ImRkOTFhNGRkLTBlYTUtM2Q0ZS1hNzk4LTJiZjUxN2Y1YmUyZSIsInRpdGxlIjoiRXN0aW1hdGluZyBsYWJvdXIgbWFya2V0IHRyYW5zaXRpb25zIGZyb20gbGFib3VyIGZvcmNlIHN1cnZleXMgVGhlIGNhc2Ugb2YgVmlldCBOYW0iLCJhdXRob3IiOlt7ImZhbWlseSI6IlNhbWFuaWVnbyIsImdpdmVuIjoiQnJlbmRhIiwicGFyc2UtbmFtZXMiOmZhbHNlLCJkcm9wcGluZy1wYXJ0aWNsZSI6IiIsIm5vbi1kcm9wcGluZy1wYXJ0aWNsZSI6IiJ9LHsiZmFtaWx5IjoiVmllZ2VsYWhuIiwiZ2l2ZW4iOiJDaHJpc3RpYW4iLCJwYXJzZS1uYW1lcyI6ZmFsc2UsImRyb3BwaW5nLXBhcnRpY2xlIjoiIiwibm9uLWRyb3BwaW5nLXBhcnRpY2xlIjoiIn1dLCJJU0JOIjoiOTc4OTIyMDM0OTk5MSIsIlVSTCI6Ind3dy5pbG8ub3JnL2dsb2JhbC9wdWJsaWNhdGlvbnMvd29ya2luZy1wYXBlcnMiLCJpc3N1ZWQiOnsiZGF0ZS1wYXJ0cyI6W1syMDIxXV19LCJjb250YWluZXItdGl0bGUtc2hvcnQiOiIifSwiaXNUZW1wb3JhcnkiOmZhbHNlfV19&quot;,&quot;citationItems&quot;:[{&quot;id&quot;:&quot;dd91a4dd-0ea5-3d4e-a798-2bf517f5be2e&quot;,&quot;itemData&quot;:{&quot;type&quot;:&quot;book&quot;,&quot;id&quot;:&quot;dd91a4dd-0ea5-3d4e-a798-2bf517f5be2e&quot;,&quot;title&quot;:&quot;Estimating labour market transitions from labour force surveys The case of Viet Nam&quot;,&quot;author&quot;:[{&quot;family&quot;:&quot;Samaniego&quot;,&quot;given&quot;:&quot;Brenda&quot;,&quot;parse-names&quot;:false,&quot;dropping-particle&quot;:&quot;&quot;,&quot;non-dropping-particle&quot;:&quot;&quot;},{&quot;family&quot;:&quot;Viegelahn&quot;,&quot;given&quot;:&quot;Christian&quot;,&quot;parse-names&quot;:false,&quot;dropping-particle&quot;:&quot;&quot;,&quot;non-dropping-particle&quot;:&quot;&quot;}],&quot;ISBN&quot;:&quot;9789220349991&quot;,&quot;URL&quot;:&quot;www.ilo.org/global/publications/working-papers&quot;,&quot;issued&quot;:{&quot;date-parts&quot;:[[2021]]},&quot;container-title-short&quot;:&quot;&quot;},&quot;isTemporary&quot;:false}]},{&quot;citationID&quot;:&quot;MENDELEY_CITATION_81de0180-0aa6-4ccd-8271-6502386156ce&quot;,&quot;properties&quot;:{&quot;noteIndex&quot;:0},&quot;isEdited&quot;:false,&quot;manualOverride&quot;:{&quot;isManuallyOverridden&quot;:false,&quot;citeprocText&quot;:&quot;(Blanchard and Diamond 1992)&quot;,&quot;manualOverrideText&quot;:&quot;&quot;},&quot;citationTag&quot;:&quot;MENDELEY_CITATION_v3_eyJjaXRhdGlvbklEIjoiTUVOREVMRVlfQ0lUQVRJT05fODFkZTAxODAtMGFhNi00Y2NkLTgyNzEtNjUwMjM4NjE1NmNlIiwicHJvcGVydGllcyI6eyJub3RlSW5kZXgiOjB9LCJpc0VkaXRlZCI6ZmFsc2UsIm1hbnVhbE92ZXJyaWRlIjp7ImlzTWFudWFsbHlPdmVycmlkZGVuIjpmYWxzZSwiY2l0ZXByb2NUZXh0IjoiKEJsYW5jaGFyZCBhbmQgRGlhbW9uZCAxOTkyKSIsIm1hbnVhbE92ZXJyaWRlVGV4dCI6IiJ9LCJjaXRhdGlvbkl0ZW1zIjpbeyJpZCI6ImE1ZTA0NzhhLWIyNGMtMzA3MC1hM2QxLTc0MTYzN2IxNjhiNCIsIml0ZW1EYXRhIjp7InR5cGUiOiJyZXBvcnQiLCJpZCI6ImE1ZTA0NzhhLWIyNGMtMzA3MC1hM2QxLTc0MTYzN2IxNjhiNCIsInRpdGxlIjoiVGhlIGZsb3cgYXBwcm9hY2ggdG8gbGFib3IgbWFya2V0cyIsImF1dGhvciI6W3siZmFtaWx5IjoiQmxhbmNoYXJkIiwiZ2l2ZW4iOiJPbGl2aWVyIEplYW4iLCJwYXJzZS1uYW1lcyI6ZmFsc2UsImRyb3BwaW5nLXBhcnRpY2xlIjoiIiwibm9uLWRyb3BwaW5nLXBhcnRpY2xlIjoiIn0seyJmYW1pbHkiOiJEaWFtb25kIiwiZ2l2ZW4iOiJQZXRlciIsInBhcnNlLW5hbWVzIjpmYWxzZSwiZHJvcHBpbmctcGFydGljbGUiOiIiLCJub24tZHJvcHBpbmctcGFydGljbGUiOiIifV0sImNvbnRhaW5lci10aXRsZSI6Ik5CRVIgV09SS0lORyBQQVBFUiBTRVJJRVMiLCJpc3N1ZWQiOnsiZGF0ZS1wYXJ0cyI6W1sxOTkyLDJdXX0sIm51bWJlci1vZi1wYWdlcyI6IjEtMTUiLCJpc3N1ZSI6IjQwMDAiLCJjb250YWluZXItdGl0bGUtc2hvcnQiOiIifSwiaXNUZW1wb3JhcnkiOmZhbHNlfV19&quot;,&quot;citationItems&quot;:[{&quot;id&quot;:&quot;a5e0478a-b24c-3070-a3d1-741637b168b4&quot;,&quot;itemData&quot;:{&quot;type&quot;:&quot;report&quot;,&quot;id&quot;:&quot;a5e0478a-b24c-3070-a3d1-741637b168b4&quot;,&quot;title&quot;:&quot;The flow approach to labor markets&quot;,&quot;author&quot;:[{&quot;family&quot;:&quot;Blanchard&quot;,&quot;given&quot;:&quot;Olivier Jean&quot;,&quot;parse-names&quot;:false,&quot;dropping-particle&quot;:&quot;&quot;,&quot;non-dropping-particle&quot;:&quot;&quot;},{&quot;family&quot;:&quot;Diamond&quot;,&quot;given&quot;:&quot;Peter&quot;,&quot;parse-names&quot;:false,&quot;dropping-particle&quot;:&quot;&quot;,&quot;non-dropping-particle&quot;:&quot;&quot;}],&quot;container-title&quot;:&quot;NBER WORKING PAPER SERIES&quot;,&quot;issued&quot;:{&quot;date-parts&quot;:[[1992,2]]},&quot;number-of-pages&quot;:&quot;1-15&quot;,&quot;issue&quot;:&quot;4000&quot;,&quot;container-title-short&quot;:&quot;&quot;},&quot;isTemporary&quot;:false}]},{&quot;citationID&quot;:&quot;MENDELEY_CITATION_62883e9f-f3b8-43f5-8c23-5a7f2df303a6&quot;,&quot;properties&quot;:{&quot;noteIndex&quot;:0},&quot;isEdited&quot;:false,&quot;manualOverride&quot;:{&quot;isManuallyOverridden&quot;:false,&quot;citeprocText&quot;:&quot;(Samaniego and Viegelahn 2021)&quot;,&quot;manualOverrideText&quot;:&quot;&quot;},&quot;citationTag&quot;:&quot;MENDELEY_CITATION_v3_eyJjaXRhdGlvbklEIjoiTUVOREVMRVlfQ0lUQVRJT05fNjI4ODNlOWYtZjNiOC00M2Y1LThjMjMtNWE3ZjJkZjMwM2E2IiwicHJvcGVydGllcyI6eyJub3RlSW5kZXgiOjB9LCJpc0VkaXRlZCI6ZmFsc2UsIm1hbnVhbE92ZXJyaWRlIjp7ImlzTWFudWFsbHlPdmVycmlkZGVuIjpmYWxzZSwiY2l0ZXByb2NUZXh0IjoiKFNhbWFuaWVnbyBhbmQgVmllZ2VsYWhuIDIwMjEpIiwibWFudWFsT3ZlcnJpZGVUZXh0IjoiIn0sImNpdGF0aW9uSXRlbXMiOlt7ImlkIjoiZGQ5MWE0ZGQtMGVhNS0zZDRlLWE3OTgtMmJmNTE3ZjViZTJlIiwiaXRlbURhdGEiOnsidHlwZSI6ImJvb2siLCJpZCI6ImRkOTFhNGRkLTBlYTUtM2Q0ZS1hNzk4LTJiZjUxN2Y1YmUyZSIsInRpdGxlIjoiRXN0aW1hdGluZyBsYWJvdXIgbWFya2V0IHRyYW5zaXRpb25zIGZyb20gbGFib3VyIGZvcmNlIHN1cnZleXMgVGhlIGNhc2Ugb2YgVmlldCBOYW0iLCJhdXRob3IiOlt7ImZhbWlseSI6IlNhbWFuaWVnbyIsImdpdmVuIjoiQnJlbmRhIiwicGFyc2UtbmFtZXMiOmZhbHNlLCJkcm9wcGluZy1wYXJ0aWNsZSI6IiIsIm5vbi1kcm9wcGluZy1wYXJ0aWNsZSI6IiJ9LHsiZmFtaWx5IjoiVmllZ2VsYWhuIiwiZ2l2ZW4iOiJDaHJpc3RpYW4iLCJwYXJzZS1uYW1lcyI6ZmFsc2UsImRyb3BwaW5nLXBhcnRpY2xlIjoiIiwibm9uLWRyb3BwaW5nLXBhcnRpY2xlIjoiIn1dLCJJU0JOIjoiOTc4OTIyMDM0OTk5MSIsIlVSTCI6Ind3dy5pbG8ub3JnL2dsb2JhbC9wdWJsaWNhdGlvbnMvd29ya2luZy1wYXBlcnMiLCJpc3N1ZWQiOnsiZGF0ZS1wYXJ0cyI6W1syMDIxXV19LCJjb250YWluZXItdGl0bGUtc2hvcnQiOiIifSwiaXNUZW1wb3JhcnkiOmZhbHNlfV19&quot;,&quot;citationItems&quot;:[{&quot;id&quot;:&quot;dd91a4dd-0ea5-3d4e-a798-2bf517f5be2e&quot;,&quot;itemData&quot;:{&quot;type&quot;:&quot;book&quot;,&quot;id&quot;:&quot;dd91a4dd-0ea5-3d4e-a798-2bf517f5be2e&quot;,&quot;title&quot;:&quot;Estimating labour market transitions from labour force surveys The case of Viet Nam&quot;,&quot;author&quot;:[{&quot;family&quot;:&quot;Samaniego&quot;,&quot;given&quot;:&quot;Brenda&quot;,&quot;parse-names&quot;:false,&quot;dropping-particle&quot;:&quot;&quot;,&quot;non-dropping-particle&quot;:&quot;&quot;},{&quot;family&quot;:&quot;Viegelahn&quot;,&quot;given&quot;:&quot;Christian&quot;,&quot;parse-names&quot;:false,&quot;dropping-particle&quot;:&quot;&quot;,&quot;non-dropping-particle&quot;:&quot;&quot;}],&quot;ISBN&quot;:&quot;9789220349991&quot;,&quot;URL&quot;:&quot;www.ilo.org/global/publications/working-papers&quot;,&quot;issued&quot;:{&quot;date-parts&quot;:[[2021]]},&quot;container-title-short&quot;:&quot;&quot;},&quot;isTemporary&quot;:false}]},{&quot;citationID&quot;:&quot;MENDELEY_CITATION_248c586b-228b-4be8-938b-1b3ebd40e0b5&quot;,&quot;properties&quot;:{&quot;noteIndex&quot;:0},&quot;isEdited&quot;:false,&quot;manualOverride&quot;:{&quot;isManuallyOverridden&quot;:false,&quot;citeprocText&quot;:&quot;(Samaniego and Viegelahn 2021)&quot;,&quot;manualOverrideText&quot;:&quot;&quot;},&quot;citationTag&quot;:&quot;MENDELEY_CITATION_v3_eyJjaXRhdGlvbklEIjoiTUVOREVMRVlfQ0lUQVRJT05fMjQ4YzU4NmItMjI4Yi00YmU4LTkzOGItMWIzZWJkNDBlMGI1IiwicHJvcGVydGllcyI6eyJub3RlSW5kZXgiOjB9LCJpc0VkaXRlZCI6ZmFsc2UsIm1hbnVhbE92ZXJyaWRlIjp7ImlzTWFudWFsbHlPdmVycmlkZGVuIjpmYWxzZSwiY2l0ZXByb2NUZXh0IjoiKFNhbWFuaWVnbyBhbmQgVmllZ2VsYWhuIDIwMjEpIiwibWFudWFsT3ZlcnJpZGVUZXh0IjoiIn0sImNpdGF0aW9uSXRlbXMiOlt7ImlkIjoiZGQ5MWE0ZGQtMGVhNS0zZDRlLWE3OTgtMmJmNTE3ZjViZTJlIiwiaXRlbURhdGEiOnsidHlwZSI6ImJvb2siLCJpZCI6ImRkOTFhNGRkLTBlYTUtM2Q0ZS1hNzk4LTJiZjUxN2Y1YmUyZSIsInRpdGxlIjoiRXN0aW1hdGluZyBsYWJvdXIgbWFya2V0IHRyYW5zaXRpb25zIGZyb20gbGFib3VyIGZvcmNlIHN1cnZleXMgVGhlIGNhc2Ugb2YgVmlldCBOYW0iLCJhdXRob3IiOlt7ImZhbWlseSI6IlNhbWFuaWVnbyIsImdpdmVuIjoiQnJlbmRhIiwicGFyc2UtbmFtZXMiOmZhbHNlLCJkcm9wcGluZy1wYXJ0aWNsZSI6IiIsIm5vbi1kcm9wcGluZy1wYXJ0aWNsZSI6IiJ9LHsiZmFtaWx5IjoiVmllZ2VsYWhuIiwiZ2l2ZW4iOiJDaHJpc3RpYW4iLCJwYXJzZS1uYW1lcyI6ZmFsc2UsImRyb3BwaW5nLXBhcnRpY2xlIjoiIiwibm9uLWRyb3BwaW5nLXBhcnRpY2xlIjoiIn1dLCJJU0JOIjoiOTc4OTIyMDM0OTk5MSIsIlVSTCI6Ind3dy5pbG8ub3JnL2dsb2JhbC9wdWJsaWNhdGlvbnMvd29ya2luZy1wYXBlcnMiLCJpc3N1ZWQiOnsiZGF0ZS1wYXJ0cyI6W1syMDIxXV19LCJjb250YWluZXItdGl0bGUtc2hvcnQiOiIifSwiaXNUZW1wb3JhcnkiOmZhbHNlfV19&quot;,&quot;citationItems&quot;:[{&quot;id&quot;:&quot;dd91a4dd-0ea5-3d4e-a798-2bf517f5be2e&quot;,&quot;itemData&quot;:{&quot;type&quot;:&quot;book&quot;,&quot;id&quot;:&quot;dd91a4dd-0ea5-3d4e-a798-2bf517f5be2e&quot;,&quot;title&quot;:&quot;Estimating labour market transitions from labour force surveys The case of Viet Nam&quot;,&quot;author&quot;:[{&quot;family&quot;:&quot;Samaniego&quot;,&quot;given&quot;:&quot;Brenda&quot;,&quot;parse-names&quot;:false,&quot;dropping-particle&quot;:&quot;&quot;,&quot;non-dropping-particle&quot;:&quot;&quot;},{&quot;family&quot;:&quot;Viegelahn&quot;,&quot;given&quot;:&quot;Christian&quot;,&quot;parse-names&quot;:false,&quot;dropping-particle&quot;:&quot;&quot;,&quot;non-dropping-particle&quot;:&quot;&quot;}],&quot;ISBN&quot;:&quot;9789220349991&quot;,&quot;URL&quot;:&quot;www.ilo.org/global/publications/working-papers&quot;,&quot;issued&quot;:{&quot;date-parts&quot;:[[2021]]},&quot;container-title-short&quot;:&quot;&quot;},&quot;isTemporary&quot;:false}]},{&quot;citationID&quot;:&quot;MENDELEY_CITATION_66df24bc-409c-4a0d-842f-13f16d37b913&quot;,&quot;properties&quot;:{&quot;noteIndex&quot;:0},&quot;isEdited&quot;:false,&quot;manualOverride&quot;:{&quot;isManuallyOverridden&quot;:true,&quot;citeprocText&quot;:&quot;(Bosch and Maloney 2007)&quot;,&quot;manualOverrideText&quot;:&quot;(Bosch and Maloney 2007;&quot;},&quot;citationTag&quot;:&quot;MENDELEY_CITATION_v3_eyJjaXRhdGlvbklEIjoiTUVOREVMRVlfQ0lUQVRJT05fNjZkZjI0YmMtNDA5Yy00YTBkLTg0MmYtMTNmMTZkMzdiOTEzIiwicHJvcGVydGllcyI6eyJub3RlSW5kZXgiOjB9LCJpc0VkaXRlZCI6ZmFsc2UsIm1hbnVhbE92ZXJyaWRlIjp7ImlzTWFudWFsbHlPdmVycmlkZGVuIjp0cnVlLCJjaXRlcHJvY1RleHQiOiIoQm9zY2ggYW5kIE1hbG9uZXkgMjAwNykiLCJtYW51YWxPdmVycmlkZVRleHQiOiIoQm9zY2ggYW5kIE1hbG9uZXkgMjAwNzsifSwiY2l0YXRpb25JdGVtcyI6W3siaWQiOiI3ODY1NjE3Yy1jZjMzLTMyZmQtYjM5MC05MzZkY2YzOGVjYjAiLCJpdGVtRGF0YSI6eyJ0eXBlIjoicmVwb3J0IiwiaWQiOiI3ODY1NjE3Yy1jZjMzLTMyZmQtYjM5MC05MzZkY2YzOGVjYjAiLCJ0aXRsZSI6Ikdyb3NzIFdvcmtlciBGbG93cyBpbiB0aGUgUHJlc2VuY2Ugb2YgSW5mb3JtYWwgTGFib3IgTWFya2V0czogRXZpZGVuY2UgZnJvbSBNZXhpY28sIDE5ODctMjAwMiIsImF1dGhvciI6W3siZmFtaWx5IjoiQm9zY2giLCJnaXZlbiI6Ik1hcmlhbm8iLCJwYXJzZS1uYW1lcyI6ZmFsc2UsImRyb3BwaW5nLXBhcnRpY2xlIjoiIiwibm9uLWRyb3BwaW5nLXBhcnRpY2xlIjoiIn0seyJmYW1pbHkiOiJNYWxvbmV5IiwiZ2l2ZW4iOiJXaWxsaWFtIiwicGFyc2UtbmFtZXMiOmZhbHNlLCJkcm9wcGluZy1wYXJ0aWNsZSI6IiIsIm5vbi1kcm9wcGluZy1wYXJ0aWNsZSI6IiJ9XSwiaXNzdWVkIjp7ImRhdGUtcGFydHMiOltbMjAwN11dfSwiY29udGFpbmVyLXRpdGxlLXNob3J0IjoiIn0sImlzVGVtcG9yYXJ5IjpmYWxzZX1dfQ==&quot;,&quot;citationItems&quot;:[{&quot;id&quot;:&quot;7865617c-cf33-32fd-b390-936dcf38ecb0&quot;,&quot;itemData&quot;:{&quot;type&quot;:&quot;report&quot;,&quot;id&quot;:&quot;7865617c-cf33-32fd-b390-936dcf38ecb0&quot;,&quot;title&quot;:&quot;Gross Worker Flows in the Presence of Informal Labor Markets: Evidence from Mexico, 1987-2002&quot;,&quot;author&quot;:[{&quot;family&quot;:&quot;Bosch&quot;,&quot;given&quot;:&quot;Mariano&quot;,&quot;parse-names&quot;:false,&quot;dropping-particle&quot;:&quot;&quot;,&quot;non-dropping-particle&quot;:&quot;&quot;},{&quot;family&quot;:&quot;Maloney&quot;,&quot;given&quot;:&quot;William&quot;,&quot;parse-names&quot;:false,&quot;dropping-particle&quot;:&quot;&quot;,&quot;non-dropping-particle&quot;:&quot;&quot;}],&quot;issued&quot;:{&quot;date-parts&quot;:[[2007]]},&quot;container-title-short&quot;:&quot;&quot;},&quot;isTemporary&quot;:false}]},{&quot;citationID&quot;:&quot;MENDELEY_CITATION_fb2d6e1d-a5a3-485d-b198-1cf3a603d365&quot;,&quot;properties&quot;:{&quot;noteIndex&quot;:0},&quot;isEdited&quot;:false,&quot;manualOverride&quot;:{&quot;isManuallyOverridden&quot;:true,&quot;citeprocText&quot;:&quot;(Flinn and Heckman 1982)&quot;,&quot;manualOverrideText&quot;:&quot;Flinn and Heckman 1982)&quot;},&quot;citationTag&quot;:&quot;MENDELEY_CITATION_v3_eyJjaXRhdGlvbklEIjoiTUVOREVMRVlfQ0lUQVRJT05fZmIyZDZlMWQtYTVhMy00ODVkLWIxOTgtMWNmM2E2MDNkMzY1IiwicHJvcGVydGllcyI6eyJub3RlSW5kZXgiOjB9LCJpc0VkaXRlZCI6ZmFsc2UsIm1hbnVhbE92ZXJyaWRlIjp7ImlzTWFudWFsbHlPdmVycmlkZGVuIjp0cnVlLCJjaXRlcHJvY1RleHQiOiIoRmxpbm4gYW5kIEhlY2ttYW4gMTk4MikiLCJtYW51YWxPdmVycmlkZVRleHQiOiJGbGlubiBhbmQgSGVja21hbiAxOTgyKSJ9LCJjaXRhdGlvbkl0ZW1zIjpbeyJpZCI6Ijg1YmM0ODliLTA4MTUtM2ZjZC05NmMyLWQ3YTJjZWIzZGZmZCIsIml0ZW1EYXRhIjp7InR5cGUiOiJhcnRpY2xlLWpvdXJuYWwiLCJpZCI6Ijg1YmM0ODliLTA4MTUtM2ZjZC05NmMyLWQ3YTJjZWIzZGZmZCIsInRpdGxlIjoiTmV3IG1ldGhvZHMgZm9yIGFuYWx5emluZyBzdHJ1Y3R1cmFsIG1vZGVscyBvZiBsYWJvciBmb3JjZSBkeW5hbWljcyIsImF1dGhvciI6W3siZmFtaWx5IjoiRmxpbm4iLCJnaXZlbiI6IkMuIiwicGFyc2UtbmFtZXMiOmZhbHNlLCJkcm9wcGluZy1wYXJ0aWNsZSI6IiIsIm5vbi1kcm9wcGluZy1wYXJ0aWNsZSI6IiJ9LHsiZmFtaWx5IjoiSGVja21hbiIsImdpdmVuIjoiSi4iLCJwYXJzZS1uYW1lcyI6ZmFsc2UsImRyb3BwaW5nLXBhcnRpY2xlIjoiIiwibm9uLWRyb3BwaW5nLXBhcnRpY2xlIjoiIn1dLCJjb250YWluZXItdGl0bGUiOiJKb3VybmFsIG9mIEVjb25vbWV0cmljcyIsImNvbnRhaW5lci10aXRsZS1zaG9ydCI6IkogRWNvbm9tIiwiYWNjZXNzZWQiOnsiZGF0ZS1wYXJ0cyI6W1syMDIzLDIsMjJdXX0sIkRPSSI6IjEwLjEwMTYvMDMwNC00MDc2KDgyKTkwMDk3LTUiLCJJU1NOIjoiMDMwNC00MDc2IiwiaXNzdWVkIjp7ImRhdGUtcGFydHMiOltbMTk4MiwxLDFdXX0sInBhZ2UiOiIxMTUtMTY4IiwiYWJzdHJhY3QiOiJUaGUgZWNvbm9taWMgdGhlb3J5IG9mIGRlY2lzaW9uLW1ha2luZyB1bmRlciB1bmNlcnRhaW50eSBpcyB1c2VkIHRvIHByb2R1Y2UgdGhyZWUgZWNvbm9tZXRyaWMgbW9kZWxzIG9mIGR5bmFtaWMgZGlzY3JldGUgY2hvaWNlOiAoMSkgZm9yIGEgc2luZ2xlIHNwZWxsIG9mIHVuZW1wbG95bWVudDsgKDIpIGZvciBhbiBlcXVpbGlicml1bSB0d28tc3RhdGUgbW9kZWwgb2YgZW1wbG95bWVudCBhbmQgbm9uLWVtcGxveW1lbnQ7ICgzKSBmb3IgYSBnZW5lcmFsIHRocmVlLXN0YXRlIG1vZGVsIHdpdGggYSBub24tbWFya2V0IHNlY3Rvci4gVGhlIHBhcGVyIHByb3ZpZGVzIGEgc3RydWN0dXJhbCBlY29ub21pYyBtb3RpdmF0aW9uIGZvciB0aGUgY29udGludW91cyB0aW1lIE1hcmtvdiAob3IgbW9yZSBnZW5lcmFsbHkgJ2NvbXBldGluZyByaXNrcycpIG1vZGVsIHdpZGVseSB1c2VkIGluIGxvbmdpdHVkaW5hbCBhbmFseXNpcyBpbiBiaW9zdGF0aXN0aWNzIGFuZCBzb2Npb2xvZ3ksIGFuZCBpdCBleHRlbmRzIHByZXZpb3VzIHdvcmsgb24gZHluYW1pYyBkaXNjcmV0ZSBjaG9pY2UgdG8gYSBjb250aW51b3VzIHRpbWUgc2V0dGluZy4gQW4gaW1wb3J0YW50IGZlYXR1cmUgb2YgaWRlbnRpZmljYXRpb24gYW5hbHlzaXMgaXMgc2VwYXJhdGlvbiBvZiBlY29ub21pYyBwYXJhbWV0ZXJzIHRoYXQgY2FuIG9ubHkgYmUgaWRlbnRpZmllZCBieSBhc3N1bWluZyBhcmJpdHJhcnkgZnVuY3Rpb25hbCBmb3JtcyBmcm9tIGVjb25vbWljIHBhcmFtZXRlcnMgdGhhdCBjYW4gYmUgaWRlbnRpZmllZCBieSBub24tcGFyYW1ldHJpYyBwcm9jZWR1cmVzLiBUaGUgcGFwZXIgZGVtb25zdHJhdGVzIHRoYXQgbW9zdCBlY29ub21ldHJpYyBtb2RlbHMgZm9yIHRoZSBhbmFseXNpcyBvZiB0cnVuY2F0ZWQgZGF0YSBhcmUgbm9uLXBhcmFtZXRyaWNhbGx5IHVuZGVyLWlkZW50aWZpZWQuIEl0IGFsc28gZGVtb25zdHJhdGVzIHRoYXQgc3RydWN0dXJhbCBlc3RpbWF0b3JzIGZyZXF1ZW50bHkgdmlvbGF0ZSBzdGFuZGFyZCByZWd1bGFyaXR5IGNvbmRpdGlvbnMuIFRoZSBzdGFuZGFyZCBhc3ltcHRvdGljIHRoZW9yeSBpcyBtb2RpZmllZCB0byBhY2NvdW50IGZvciB0aGlzIGVzc2VudGlhbCBmZWF0dXJlIG9mIG1hbnkgc3RydWN0dXJhbCBtb2RlbHMgb2YgbGFib3IgZm9yY2UgZHluYW1pY3MuIEVtcGlyaWNhbCBlc3RpbWF0ZXMgb2YgYW4gZXF1aWxpYnJpdW0gdHdvLXN0YXRlIG1vZGVsIG9mIGVtcGxveW1lbnQgYW5kIG5vbi1lbXBsb3ltZW50IGFyZSBwcmVzZW50ZWQuIMKpIDE5ODIuIiwicHVibGlzaGVyIjoiTm9ydGgtSG9sbGFuZCIsImlzc3VlIjoiMSIsInZvbHVtZSI6IjE4In0sImlzVGVtcG9yYXJ5IjpmYWxzZX1dfQ==&quot;,&quot;citationItems&quot;:[{&quot;id&quot;:&quot;85bc489b-0815-3fcd-96c2-d7a2ceb3dffd&quot;,&quot;itemData&quot;:{&quot;type&quot;:&quot;article-journal&quot;,&quot;id&quot;:&quot;85bc489b-0815-3fcd-96c2-d7a2ceb3dffd&quot;,&quot;title&quot;:&quot;New methods for analyzing structural models of labor force dynamics&quot;,&quot;author&quot;:[{&quot;family&quot;:&quot;Flinn&quot;,&quot;given&quot;:&quot;C.&quot;,&quot;parse-names&quot;:false,&quot;dropping-particle&quot;:&quot;&quot;,&quot;non-dropping-particle&quot;:&quot;&quot;},{&quot;family&quot;:&quot;Heckman&quot;,&quot;given&quot;:&quot;J.&quot;,&quot;parse-names&quot;:false,&quot;dropping-particle&quot;:&quot;&quot;,&quot;non-dropping-particle&quot;:&quot;&quot;}],&quot;container-title&quot;:&quot;Journal of Econometrics&quot;,&quot;container-title-short&quot;:&quot;J Econom&quot;,&quot;accessed&quot;:{&quot;date-parts&quot;:[[2023,2,22]]},&quot;DOI&quot;:&quot;10.1016/0304-4076(82)90097-5&quot;,&quot;ISSN&quot;:&quot;0304-4076&quot;,&quot;issued&quot;:{&quot;date-parts&quot;:[[1982,1,1]]},&quot;page&quot;:&quot;115-168&quot;,&quot;abstract&quot;:&quot;The economic theory of decision-making under uncertainty is used to produce three econometric models of dynamic discrete choice: (1) for a single spell of unemployment; (2) for an equilibrium two-state model of employment and non-employment; (3) for a general three-state model with a non-market sector. The paper provides a structural economic motivation for the continuous time Markov (or more generally 'competing risks') model widely used in longitudinal analysis in biostatistics and sociology, and it extends previous work on dynamic discrete choice to a continuous time setting. An important feature of identification analysis is separation of economic parameters that can only be identified by assuming arbitrary functional forms from economic parameters that can be identified by non-parametric procedures. The paper demonstrates that most econometric models for the analysis of truncated data are non-parametrically under-identified. It also demonstrates that structural estimators frequently violate standard regularity conditions. The standard asymptotic theory is modified to account for this essential feature of many structural models of labor force dynamics. Empirical estimates of an equilibrium two-state model of employment and non-employment are presented. © 1982.&quot;,&quot;publisher&quot;:&quot;North-Holland&quot;,&quot;issue&quot;:&quot;1&quot;,&quot;volume&quot;:&quot;18&quot;},&quot;isTemporary&quot;:false}]}]"/>
    <we:property name="MENDELEY_CITATIONS_STYLE" value="{&quot;id&quot;:&quot;https://www.zotero.org/styles/chicago-author-date&quot;,&quot;title&quot;:&quot;Chicago Manual of Style 17th edition (author-date)&quot;,&quot;format&quot;:&quot;author-date&quot;,&quot;defaultLocale&quot;:null,&quot;isLocaleCodeValid&quot;: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BD1B6B06912B5D4DB9F44A0F07181BAB" ma:contentTypeVersion="11" ma:contentTypeDescription="Create a new document." ma:contentTypeScope="" ma:versionID="b92b0edaf8a09b5daaa3026e22df6cfa">
  <xsd:schema xmlns:xsd="http://www.w3.org/2001/XMLSchema" xmlns:xs="http://www.w3.org/2001/XMLSchema" xmlns:p="http://schemas.microsoft.com/office/2006/metadata/properties" xmlns:ns2="6ca5722f-4f3e-47e1-bd30-78f0f7ea9535" xmlns:ns3="88276ca4-72db-4c3d-8376-7f9be8eeaaf1" targetNamespace="http://schemas.microsoft.com/office/2006/metadata/properties" ma:root="true" ma:fieldsID="8422d76017fd454592265b0727de69c0" ns2:_="" ns3:_="">
    <xsd:import namespace="6ca5722f-4f3e-47e1-bd30-78f0f7ea9535"/>
    <xsd:import namespace="88276ca4-72db-4c3d-8376-7f9be8eeaaf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a5722f-4f3e-47e1-bd30-78f0f7ea953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8276ca4-72db-4c3d-8376-7f9be8eeaaf1"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DC3120-202E-2A4E-ABD3-C5F0D1471B5A}">
  <ds:schemaRefs>
    <ds:schemaRef ds:uri="http://schemas.openxmlformats.org/officeDocument/2006/bibliography"/>
  </ds:schemaRefs>
</ds:datastoreItem>
</file>

<file path=customXml/itemProps2.xml><?xml version="1.0" encoding="utf-8"?>
<ds:datastoreItem xmlns:ds="http://schemas.openxmlformats.org/officeDocument/2006/customXml" ds:itemID="{AE79F5C8-7A1E-40F2-8AEF-E400CFE497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a5722f-4f3e-47e1-bd30-78f0f7ea9535"/>
    <ds:schemaRef ds:uri="88276ca4-72db-4c3d-8376-7f9be8eeaa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420E95-B79D-430A-BD09-4F3F36D4AF12}">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674A9967-9DA8-4277-A17F-78B13CA310C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2196</TotalTime>
  <Pages>30</Pages>
  <Words>8351</Words>
  <Characters>47603</Characters>
  <Application>Microsoft Office Word</Application>
  <DocSecurity>0</DocSecurity>
  <Lines>396</Lines>
  <Paragraphs>111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55843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
  <cp:lastModifiedBy>Eugenia Suarez Moran</cp:lastModifiedBy>
  <cp:revision>614</cp:revision>
  <cp:lastPrinted>2001-05-05T02:36:00Z</cp:lastPrinted>
  <dcterms:created xsi:type="dcterms:W3CDTF">2023-02-16T04:37:00Z</dcterms:created>
  <dcterms:modified xsi:type="dcterms:W3CDTF">2023-04-13T18:10:00Z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0x010100BD1B6B06912B5D4DB9F44A0F07181BAB</vt:lpwstr>
  </property>
</Properties>
</file>